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181943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MS Gothic" panose="020B0609070205080204" pitchFamily="49" charset="-128"/>
              </a:rPr>
              <a:t>Прием </a:t>
            </a:r>
            <a:r>
              <a:rPr lang="ru-RU" sz="24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MS Gothic" panose="020B0609070205080204" pitchFamily="49" charset="-128"/>
              </a:rPr>
              <a:t>«</a:t>
            </a:r>
            <a:r>
              <a:rPr lang="ru-RU" sz="24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MS Gothic" panose="020B0609070205080204" pitchFamily="49" charset="-128"/>
              </a:rPr>
              <a:t>Вопросительные предложения</a:t>
            </a:r>
            <a:r>
              <a:rPr lang="ru-RU" sz="24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MS Gothic" panose="020B0609070205080204" pitchFamily="49" charset="-128"/>
              </a:rPr>
              <a:t>»</a:t>
            </a:r>
            <a:endParaRPr lang="ru-RU" sz="2400" b="1" dirty="0">
              <a:solidFill>
                <a:srgbClr val="C00000"/>
              </a:solidFill>
              <a:latin typeface="Comic Sans MS" panose="030F0702030302020204" pitchFamily="66" charset="0"/>
              <a:ea typeface="MS Gothic" panose="020B0609070205080204" pitchFamily="49" charset="-128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647684"/>
            <a:ext cx="8496944" cy="4949668"/>
          </a:xfrm>
          <a:prstGeom prst="rect">
            <a:avLst/>
          </a:prstGeom>
          <a:solidFill>
            <a:schemeClr val="accent5">
              <a:lumMod val="60000"/>
              <a:lumOff val="40000"/>
              <a:alpha val="93000"/>
            </a:schemeClr>
          </a:solidFill>
          <a:ln>
            <a:solidFill>
              <a:srgbClr val="00B0F0"/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indent="450000" algn="just"/>
            <a:r>
              <a:rPr lang="ru-RU" sz="2000" dirty="0">
                <a:solidFill>
                  <a:prstClr val="black"/>
                </a:solidFill>
                <a:latin typeface="Comic Sans MS" panose="030F0702030302020204" pitchFamily="66" charset="0"/>
              </a:rPr>
              <a:t>Учащиеся получают таблицу из двух столбцов. Слева записаны вопросительные слова: Как? Что? Где? Почему? Сколько? Откуда? Какой? Зачем? Каким образом? Какая взаимосвязь? Из чего состоит? Какое предназначение и т.д. Справа записываются основные термины. Учащиеся составляют вопросы, затем можно организовать работу в группах, где они обсуждают свои списки и выбирают 2 (3-4) наиболее интересных (продуктивных, неожиданных) вопросов. Затем учащиеся презентуют результаты своей работы и объясняют свой выбор.</a:t>
            </a:r>
          </a:p>
          <a:p>
            <a:pPr lvl="0" indent="450000" algn="just"/>
            <a:r>
              <a:rPr lang="ru-RU" sz="20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.</a:t>
            </a:r>
            <a:endParaRPr lang="ru-RU" sz="20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228269"/>
              </p:ext>
            </p:extLst>
          </p:nvPr>
        </p:nvGraphicFramePr>
        <p:xfrm>
          <a:off x="467544" y="4585672"/>
          <a:ext cx="8208912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1862"/>
                <a:gridCol w="4157050"/>
              </a:tblGrid>
              <a:tr h="36787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Вопросительные слова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Термины</a:t>
                      </a:r>
                      <a:endParaRPr lang="ru-RU" sz="2000" dirty="0"/>
                    </a:p>
                  </a:txBody>
                  <a:tcPr/>
                </a:tc>
              </a:tr>
              <a:tr h="1499791">
                <a:tc>
                  <a:txBody>
                    <a:bodyPr/>
                    <a:lstStyle/>
                    <a:p>
                      <a:pPr algn="just"/>
                      <a:r>
                        <a:rPr lang="ru-RU" sz="2000" b="1" dirty="0" smtClean="0"/>
                        <a:t>Как? Что? Где? Почему? Сколько? Откуда? Какой? Зачем? Каким образом? Какая взаимосвязь? Из чего состоит? Какое предназначение?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b="1" dirty="0" smtClean="0"/>
                        <a:t>Полис, акрополь, агора, гражданин,</a:t>
                      </a:r>
                      <a:r>
                        <a:rPr lang="ru-RU" sz="2000" b="1" baseline="0" dirty="0" smtClean="0"/>
                        <a:t> метеки, гоплиты, фаланга, аристократия, демос, рабы, тиран, тирания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891" y="803097"/>
            <a:ext cx="971402" cy="93351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786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1340768"/>
            <a:ext cx="792088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Учащиеся: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>
                <a:latin typeface="Comic Sans MS" panose="030F0702030302020204" pitchFamily="66" charset="0"/>
              </a:rPr>
              <a:t>у</a:t>
            </a:r>
            <a:r>
              <a:rPr lang="ru-RU" sz="2000" b="1" dirty="0" smtClean="0">
                <a:latin typeface="Comic Sans MS" panose="030F0702030302020204" pitchFamily="66" charset="0"/>
              </a:rPr>
              <a:t>чатся </a:t>
            </a:r>
            <a:r>
              <a:rPr lang="ru-RU" sz="2000" b="1" dirty="0" smtClean="0">
                <a:latin typeface="Comic Sans MS" panose="030F0702030302020204" pitchFamily="66" charset="0"/>
              </a:rPr>
              <a:t>самостоятельно искать информацию</a:t>
            </a:r>
            <a:r>
              <a:rPr lang="ru-RU" sz="2000" b="1" dirty="0" smtClean="0">
                <a:latin typeface="Comic Sans MS" panose="030F0702030302020204" pitchFamily="66" charset="0"/>
              </a:rPr>
              <a:t>;</a:t>
            </a:r>
            <a:endParaRPr lang="ru-RU" sz="2000" b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>
                <a:latin typeface="Comic Sans MS" panose="030F0702030302020204" pitchFamily="66" charset="0"/>
              </a:rPr>
              <a:t>у</a:t>
            </a:r>
            <a:r>
              <a:rPr lang="ru-RU" sz="2000" b="1" dirty="0" smtClean="0">
                <a:latin typeface="Comic Sans MS" panose="030F0702030302020204" pitchFamily="66" charset="0"/>
              </a:rPr>
              <a:t>чатся </a:t>
            </a:r>
            <a:r>
              <a:rPr lang="ru-RU" sz="2000" b="1" dirty="0" smtClean="0">
                <a:latin typeface="Comic Sans MS" panose="030F0702030302020204" pitchFamily="66" charset="0"/>
              </a:rPr>
              <a:t>грамотно формулировать мысли и вести диалог</a:t>
            </a:r>
            <a:r>
              <a:rPr lang="ru-RU" sz="2000" b="1" dirty="0" smtClean="0">
                <a:latin typeface="Comic Sans MS" panose="030F0702030302020204" pitchFamily="66" charset="0"/>
              </a:rPr>
              <a:t>;</a:t>
            </a:r>
            <a:endParaRPr lang="ru-RU" sz="2000" b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>
                <a:latin typeface="Comic Sans MS" panose="030F0702030302020204" pitchFamily="66" charset="0"/>
              </a:rPr>
              <a:t>р</a:t>
            </a:r>
            <a:r>
              <a:rPr lang="ru-RU" sz="2000" b="1" dirty="0" smtClean="0">
                <a:latin typeface="Comic Sans MS" panose="030F0702030302020204" pitchFamily="66" charset="0"/>
              </a:rPr>
              <a:t>азвивают критическое и логическое мышление, творческое воображение;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>
                <a:latin typeface="Comic Sans MS" panose="030F0702030302020204" pitchFamily="66" charset="0"/>
              </a:rPr>
              <a:t>р</a:t>
            </a:r>
            <a:r>
              <a:rPr lang="ru-RU" sz="2000" b="1" dirty="0" smtClean="0">
                <a:latin typeface="Comic Sans MS" panose="030F0702030302020204" pitchFamily="66" charset="0"/>
              </a:rPr>
              <a:t>азвивают информационную и читательскую </a:t>
            </a:r>
            <a:r>
              <a:rPr lang="ru-RU" sz="2000" b="1" dirty="0" smtClean="0">
                <a:latin typeface="Comic Sans MS" panose="030F0702030302020204" pitchFamily="66" charset="0"/>
              </a:rPr>
              <a:t>грамотность;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>
                <a:latin typeface="Comic Sans MS" panose="030F0702030302020204" pitchFamily="66" charset="0"/>
              </a:rPr>
              <a:t>р</a:t>
            </a:r>
            <a:r>
              <a:rPr lang="ru-RU" sz="2000" b="1" dirty="0" smtClean="0">
                <a:latin typeface="Comic Sans MS" panose="030F0702030302020204" pitchFamily="66" charset="0"/>
              </a:rPr>
              <a:t>азвивают коммуникативные навыки;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>
                <a:latin typeface="Comic Sans MS" panose="030F0702030302020204" pitchFamily="66" charset="0"/>
              </a:rPr>
              <a:t>у</a:t>
            </a:r>
            <a:r>
              <a:rPr lang="ru-RU" sz="2000" b="1" dirty="0" smtClean="0">
                <a:latin typeface="Comic Sans MS" panose="030F0702030302020204" pitchFamily="66" charset="0"/>
              </a:rPr>
              <a:t>чатся структурировать знания, выделяя главное и второстепенное.</a:t>
            </a:r>
            <a:endParaRPr lang="ru-RU" sz="2000" b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b="1" dirty="0">
              <a:latin typeface="Comic Sans MS" panose="030F0702030302020204" pitchFamily="66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879536"/>
            <a:ext cx="1703988" cy="1323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551802"/>
            <a:ext cx="1656184" cy="197895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3449" y="4582458"/>
            <a:ext cx="1800919" cy="18036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8206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194</Words>
  <Application>Microsoft Office PowerPoint</Application>
  <PresentationFormat>Экран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Кундина</dc:creator>
  <cp:lastModifiedBy>Надежда Кундина</cp:lastModifiedBy>
  <cp:revision>14</cp:revision>
  <dcterms:created xsi:type="dcterms:W3CDTF">2025-03-24T18:33:58Z</dcterms:created>
  <dcterms:modified xsi:type="dcterms:W3CDTF">2025-04-10T07:11:19Z</dcterms:modified>
</cp:coreProperties>
</file>