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media/image1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03" r:id="rId2"/>
    <p:sldMasterId id="2147483815" r:id="rId3"/>
  </p:sldMasterIdLst>
  <p:sldIdLst>
    <p:sldId id="292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70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FFCC"/>
    <a:srgbClr val="FFCC00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85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1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2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0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74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1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F92FE3AD-FB34-461E-AB1F-81D67F86A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0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F8F7B003-8CE3-4C68-A045-358D989CE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38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D84B8B0B-3383-475E-AED7-86D5B975E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4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63405CEC-93F5-4106-A0AF-24AA93D68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48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8B04D67D-C88F-41EF-82EF-78DE1AFD7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59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3CE0E052-BCE6-429E-904B-6D62B45F6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2F043A0F-A75E-4F5A-A663-19DDA4E17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8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056077" cy="6858000"/>
          </a:xfrm>
          <a:prstGeom prst="frame">
            <a:avLst>
              <a:gd name="adj1" fmla="val 3269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40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81964A9F-2D5B-4D93-9E96-1091BB0B6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49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BE4A6F19-EF71-495F-A2C6-BE7BFE19A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4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17BEF451-B3A2-49B1-A254-5CA6CBB0D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39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37C1DC94-B03A-43A7-8C9E-5FBF14FAC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17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7F2FEB7E-3664-404B-A07D-17A5CA11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46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EBEF36CA-7276-44BB-8FFC-A305189A8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69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3713523B-A177-422B-90E8-4CCCD89C8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62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0C0D8D29-BD9F-489B-AA8A-CC47BEAA9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78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A825342D-CA81-4B92-A535-5B3264218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88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2440140F-1D03-4963-A4AD-09F5D175B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3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40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D1373654-B4B8-4161-8B22-71458B89A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4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8868B223-C2A9-4639-9F40-8EDF30A51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34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9FEF7CA9-5889-4A5D-8313-DFE5728CF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99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A4111778-7E52-48EE-BB7D-75974FE58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96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2C3928CD-9395-4479-B34A-DFDE47A7E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9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5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8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2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003323" cy="6858000"/>
          </a:xfrm>
          <a:prstGeom prst="frame">
            <a:avLst>
              <a:gd name="adj1" fmla="val 198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2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7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4CC3-C994-423D-B685-4656C565A296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796454"/>
          </a:xfrm>
          <a:prstGeom prst="frame">
            <a:avLst>
              <a:gd name="adj1" fmla="val 2022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FA55737-5965-4F7C-A9FC-81F20DB4F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2EDCF2B-7551-47A3-AFA6-46387A8E7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0466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Вспомним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3016" y="1772816"/>
            <a:ext cx="432048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753 г до </a:t>
            </a:r>
            <a:r>
              <a:rPr lang="ru-RU" sz="2800" b="1" dirty="0" err="1" smtClean="0"/>
              <a:t>н.э</a:t>
            </a:r>
            <a:endParaRPr lang="ru-RU" sz="2800" b="1" dirty="0" smtClean="0"/>
          </a:p>
          <a:p>
            <a:r>
              <a:rPr lang="ru-RU" sz="2800" b="1" dirty="0" smtClean="0"/>
              <a:t>509 г до н э </a:t>
            </a:r>
          </a:p>
          <a:p>
            <a:endParaRPr lang="ru-RU" sz="2800" b="1" dirty="0"/>
          </a:p>
          <a:p>
            <a:r>
              <a:rPr lang="ru-RU" sz="2800" b="1" dirty="0" smtClean="0"/>
              <a:t>Республика </a:t>
            </a:r>
          </a:p>
          <a:p>
            <a:r>
              <a:rPr lang="ru-RU" sz="2800" b="1" dirty="0" smtClean="0"/>
              <a:t>Диктатор</a:t>
            </a:r>
          </a:p>
          <a:p>
            <a:r>
              <a:rPr lang="ru-RU" sz="2800" b="1" dirty="0" smtClean="0"/>
              <a:t>Царский период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351832"/>
              </p:ext>
            </p:extLst>
          </p:nvPr>
        </p:nvGraphicFramePr>
        <p:xfrm>
          <a:off x="1043608" y="404664"/>
          <a:ext cx="6696744" cy="29870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17410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2060"/>
                          </a:solidFill>
                          <a:effectLst/>
                        </a:rPr>
                        <a:t>Цезарь стал пожизненным диктатором — это угроза республике</a:t>
                      </a:r>
                      <a:endParaRPr lang="ru-RU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280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2060"/>
                          </a:solidFill>
                          <a:effectLst/>
                        </a:rPr>
                        <a:t>Сенаторы боялись, что Цезарь провозгласит себя царём</a:t>
                      </a:r>
                      <a:endParaRPr lang="ru-RU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8400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Заговорщики хотели вернуть власть сенату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24783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3768" y="4581128"/>
            <a:ext cx="252028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49 г до </a:t>
            </a:r>
            <a:r>
              <a:rPr lang="ru-RU" sz="2800" b="1" dirty="0" err="1" smtClean="0"/>
              <a:t>н.э</a:t>
            </a:r>
            <a:endParaRPr lang="ru-RU" sz="2800" b="1" dirty="0" smtClean="0"/>
          </a:p>
          <a:p>
            <a:r>
              <a:rPr lang="ru-RU" sz="2800" b="1" dirty="0" smtClean="0"/>
              <a:t>45 г до </a:t>
            </a:r>
            <a:r>
              <a:rPr lang="ru-RU" sz="2800" b="1" dirty="0" err="1" smtClean="0"/>
              <a:t>н.э</a:t>
            </a:r>
            <a:endParaRPr lang="ru-RU" sz="2800" b="1" dirty="0" smtClean="0"/>
          </a:p>
          <a:p>
            <a:r>
              <a:rPr lang="ru-RU" sz="2800" b="1" dirty="0" smtClean="0"/>
              <a:t>44 г до </a:t>
            </a:r>
            <a:r>
              <a:rPr lang="ru-RU" sz="2800" b="1" dirty="0" err="1" smtClean="0"/>
              <a:t>н.э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1391419" cy="13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3456" y="333236"/>
            <a:ext cx="61360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«Кто создал империю</a:t>
            </a:r>
            <a:r>
              <a:rPr lang="ru-RU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Какие порядки он установил?»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0788" y="1556792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(п. 3, с. 99–100)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222"/>
            <a:ext cx="1224136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801837"/>
            <a:ext cx="2967743" cy="43477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89727" y="3535759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Октавиан</a:t>
            </a:r>
            <a:r>
              <a:rPr lang="ru-RU" b="1" dirty="0" smtClean="0"/>
              <a:t> Август</a:t>
            </a:r>
          </a:p>
          <a:p>
            <a:r>
              <a:rPr lang="ru-RU" b="1" dirty="0" smtClean="0"/>
              <a:t>27 г до </a:t>
            </a:r>
            <a:r>
              <a:rPr lang="ru-RU" b="1" dirty="0" err="1" smtClean="0"/>
              <a:t>н.э</a:t>
            </a:r>
            <a:r>
              <a:rPr lang="ru-RU" b="1" dirty="0" smtClean="0"/>
              <a:t>- 14 г до </a:t>
            </a:r>
            <a:r>
              <a:rPr lang="ru-RU" b="1" dirty="0" err="1" smtClean="0"/>
              <a:t>н.э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788" y="4869160"/>
            <a:ext cx="36004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Октавиан</a:t>
            </a:r>
            <a:r>
              <a:rPr lang="ru-RU" sz="2000" b="1" dirty="0" smtClean="0"/>
              <a:t> </a:t>
            </a:r>
            <a:r>
              <a:rPr lang="ru-RU" sz="2000" b="1" dirty="0"/>
              <a:t>Август стал первым императором Рима. Республика пала, началась империя.</a:t>
            </a:r>
          </a:p>
        </p:txBody>
      </p:sp>
    </p:spTree>
    <p:extLst>
      <p:ext uri="{BB962C8B-B14F-4D97-AF65-F5344CB8AC3E}">
        <p14:creationId xmlns:p14="http://schemas.microsoft.com/office/powerpoint/2010/main" val="24393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332656"/>
            <a:ext cx="4317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«Восстанови порядок»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4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1.Начинаются </a:t>
            </a:r>
            <a:r>
              <a:rPr lang="ru-RU" sz="2000" b="1" dirty="0">
                <a:solidFill>
                  <a:srgbClr val="C00000"/>
                </a:solidFill>
              </a:rPr>
              <a:t>гражданские войны между богатыми и бедными.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Октавиан</a:t>
            </a:r>
            <a:r>
              <a:rPr lang="ru-RU" sz="2000" b="1" dirty="0">
                <a:solidFill>
                  <a:srgbClr val="C00000"/>
                </a:solidFill>
              </a:rPr>
              <a:t> Август становится первым императором.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3.Цезарь </a:t>
            </a:r>
            <a:r>
              <a:rPr lang="ru-RU" sz="2000" b="1" dirty="0">
                <a:solidFill>
                  <a:srgbClr val="C00000"/>
                </a:solidFill>
              </a:rPr>
              <a:t>переходит Рубикон и захватывает власть.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r>
              <a:rPr lang="ru-RU" sz="2000" b="1" dirty="0">
                <a:solidFill>
                  <a:srgbClr val="C00000"/>
                </a:solidFill>
              </a:rPr>
              <a:t> Республика падает, начинается империя. 	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5.Октавиан </a:t>
            </a:r>
            <a:r>
              <a:rPr lang="ru-RU" sz="2000" b="1" dirty="0">
                <a:solidFill>
                  <a:srgbClr val="C00000"/>
                </a:solidFill>
              </a:rPr>
              <a:t>Август побеждает в гражданской войне.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6.Цезарь </a:t>
            </a:r>
            <a:r>
              <a:rPr lang="ru-RU" sz="2000" b="1" dirty="0">
                <a:solidFill>
                  <a:srgbClr val="C00000"/>
                </a:solidFill>
              </a:rPr>
              <a:t>завоёвывает Галлию.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7.Цезаря </a:t>
            </a:r>
            <a:r>
              <a:rPr lang="ru-RU" sz="2000" b="1" dirty="0">
                <a:solidFill>
                  <a:srgbClr val="C00000"/>
                </a:solidFill>
              </a:rPr>
              <a:t>убивают заговорщики.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2211" y="5348541"/>
            <a:ext cx="309798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1 6 3 7 5 2 4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3719"/>
            <a:ext cx="10287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0365" y="214290"/>
            <a:ext cx="336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391808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Домашнее задание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§</a:t>
            </a:r>
            <a:r>
              <a:rPr lang="ru-RU" sz="4000" b="1" dirty="0" smtClean="0">
                <a:solidFill>
                  <a:srgbClr val="C00000"/>
                </a:solidFill>
              </a:rPr>
              <a:t>23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23144"/>
            <a:ext cx="3245701" cy="23650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2496098"/>
            <a:ext cx="7056784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Выучить </a:t>
            </a:r>
            <a:r>
              <a:rPr lang="ru-RU" sz="2400" b="1" dirty="0">
                <a:solidFill>
                  <a:srgbClr val="002060"/>
                </a:solidFill>
              </a:rPr>
              <a:t>понятия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гражданская война,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диктатор,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император,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империя.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Даты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4861155"/>
            <a:ext cx="453650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49 г до </a:t>
            </a:r>
            <a:r>
              <a:rPr lang="ru-RU" b="1" dirty="0" err="1" smtClean="0"/>
              <a:t>н.э</a:t>
            </a:r>
            <a:endParaRPr lang="ru-RU" b="1" dirty="0" smtClean="0"/>
          </a:p>
          <a:p>
            <a:r>
              <a:rPr lang="ru-RU" b="1" dirty="0" smtClean="0"/>
              <a:t>45 г до </a:t>
            </a:r>
            <a:r>
              <a:rPr lang="ru-RU" b="1" dirty="0" err="1" smtClean="0"/>
              <a:t>н.э</a:t>
            </a:r>
            <a:endParaRPr lang="ru-RU" b="1" dirty="0" smtClean="0"/>
          </a:p>
          <a:p>
            <a:r>
              <a:rPr lang="ru-RU" b="1" dirty="0" smtClean="0"/>
              <a:t>44 г до </a:t>
            </a:r>
            <a:r>
              <a:rPr lang="ru-RU" b="1" dirty="0" err="1" smtClean="0"/>
              <a:t>н.э</a:t>
            </a:r>
            <a:endParaRPr lang="ru-RU" b="1" dirty="0" smtClean="0"/>
          </a:p>
          <a:p>
            <a:r>
              <a:rPr lang="ru-RU" b="1" dirty="0"/>
              <a:t> 27 г до </a:t>
            </a:r>
            <a:r>
              <a:rPr lang="ru-RU" b="1" dirty="0" err="1"/>
              <a:t>н.э</a:t>
            </a:r>
            <a:r>
              <a:rPr lang="ru-RU" b="1" dirty="0"/>
              <a:t>- 14 г до </a:t>
            </a:r>
            <a:r>
              <a:rPr lang="ru-RU" b="1" dirty="0" err="1"/>
              <a:t>н.э</a:t>
            </a:r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7700" y="2204864"/>
            <a:ext cx="6444208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•	«Сегодня на уроке я узнал...»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•	«Мне было трудно...»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•	«Мне было интересно...»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9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429000"/>
            <a:ext cx="763284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Что </a:t>
            </a:r>
            <a:r>
              <a:rPr lang="ru-RU" sz="2400" b="1" dirty="0"/>
              <a:t>может случиться с государством, если внутри него начинаются войны между своими же гражданами</a:t>
            </a:r>
            <a:r>
              <a:rPr lang="ru-RU" sz="2400" b="1" dirty="0" smtClean="0"/>
              <a:t>? </a:t>
            </a:r>
            <a:endParaRPr lang="ru-RU" sz="2400" b="1" dirty="0"/>
          </a:p>
          <a:p>
            <a:r>
              <a:rPr lang="ru-RU" sz="2400" b="1" dirty="0" smtClean="0"/>
              <a:t> (</a:t>
            </a:r>
            <a:r>
              <a:rPr lang="ru-RU" sz="2400" b="1" dirty="0"/>
              <a:t>гибнут люди, разрушаются города, страна слабеет).</a:t>
            </a:r>
          </a:p>
          <a:p>
            <a:r>
              <a:rPr lang="ru-RU" sz="2400" b="1" dirty="0" smtClean="0"/>
              <a:t>  Такие </a:t>
            </a:r>
            <a:r>
              <a:rPr lang="ru-RU" sz="2400" b="1" dirty="0"/>
              <a:t>войны называются гражданскими. Именно они привели к падению </a:t>
            </a:r>
            <a:r>
              <a:rPr lang="ru-RU" sz="2400" b="1" dirty="0" smtClean="0"/>
              <a:t>республики 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0319" y="377309"/>
            <a:ext cx="4065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«Врачебный осмотр»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" y="3645024"/>
            <a:ext cx="815355" cy="8153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8612" y="1056141"/>
            <a:ext cx="814677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Представьте, что Римская республика — это пациент. </a:t>
            </a:r>
          </a:p>
          <a:p>
            <a:r>
              <a:rPr lang="ru-RU" sz="2400" b="1" dirty="0"/>
              <a:t>В V–III вв. до н.э. он был здоров: побеждал врагов, расширял границы. Но к I в. до н.э. он заболел.</a:t>
            </a:r>
          </a:p>
          <a:p>
            <a:r>
              <a:rPr lang="ru-RU" sz="2400" b="1" dirty="0"/>
              <a:t> Давайте поставим </a:t>
            </a:r>
            <a:r>
              <a:rPr lang="ru-RU" sz="2400" b="1" dirty="0" smtClean="0"/>
              <a:t>диагноз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640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348880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660033"/>
                </a:solidFill>
              </a:rPr>
              <a:t>Падение Римской республики и создание </a:t>
            </a:r>
            <a:r>
              <a:rPr lang="ru-RU" sz="40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660033"/>
                </a:solidFill>
              </a:rPr>
              <a:t>империи </a:t>
            </a:r>
            <a:endParaRPr lang="ru-RU" sz="40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660033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07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1303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«Почему начались гражданские войны?» 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0698" y="2420888"/>
            <a:ext cx="179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(п. 1, с. 96–97)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1" y="1125594"/>
            <a:ext cx="1246553" cy="12465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2945016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Завоевательные войны → Рост богатств → 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013176"/>
            <a:ext cx="60841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Рим становится </a:t>
            </a:r>
            <a:r>
              <a:rPr lang="ru-RU" sz="2400" b="1" dirty="0" smtClean="0"/>
              <a:t>могущественным </a:t>
            </a:r>
          </a:p>
          <a:p>
            <a:endParaRPr lang="ru-RU" sz="2400" b="1" dirty="0"/>
          </a:p>
          <a:p>
            <a:r>
              <a:rPr lang="ru-RU" sz="2400" b="1" dirty="0" smtClean="0"/>
              <a:t>    К чему </a:t>
            </a:r>
            <a:r>
              <a:rPr lang="ru-RU" sz="2400" b="1" dirty="0"/>
              <a:t>это привело?)</a:t>
            </a:r>
          </a:p>
        </p:txBody>
      </p:sp>
    </p:spTree>
    <p:extLst>
      <p:ext uri="{BB962C8B-B14F-4D97-AF65-F5344CB8AC3E}">
        <p14:creationId xmlns:p14="http://schemas.microsoft.com/office/powerpoint/2010/main" val="377130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274843"/>
            <a:ext cx="6997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Задание (работа в парах, 4 минуты):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107767"/>
            <a:ext cx="515739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Прочитайте первый пункт параграфа (с. 96–97) и заполните таблицу.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21943"/>
            <a:ext cx="1368152" cy="95764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374362"/>
              </p:ext>
            </p:extLst>
          </p:nvPr>
        </p:nvGraphicFramePr>
        <p:xfrm>
          <a:off x="827584" y="2708920"/>
          <a:ext cx="7668852" cy="335280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4127972">
                  <a:extLst>
                    <a:ext uri="{9D8B030D-6E8A-4147-A177-3AD203B41FA5}">
                      <a16:colId xmlns:a16="http://schemas.microsoft.com/office/drawing/2014/main" val="3796972581"/>
                    </a:ext>
                  </a:extLst>
                </a:gridCol>
                <a:gridCol w="3540880">
                  <a:extLst>
                    <a:ext uri="{9D8B030D-6E8A-4147-A177-3AD203B41FA5}">
                      <a16:colId xmlns:a16="http://schemas.microsoft.com/office/drawing/2014/main" val="28831308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Что происходило в Риме?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 чему это привело? (последствия)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24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Богатые скупали земли, бедные разорялись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1. ______________________________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608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2. ______________________________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497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Разорившиеся крестьяне уходили в армию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3. ______________________________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476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5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484784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</a:t>
            </a:r>
            <a:r>
              <a:rPr lang="ru-RU" sz="2800" b="1" dirty="0">
                <a:solidFill>
                  <a:srgbClr val="002060"/>
                </a:solidFill>
              </a:rPr>
              <a:t>.	Росло недовольство бедняков.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2.	Бедные требовали передела земли.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>
                <a:solidFill>
                  <a:srgbClr val="002060"/>
                </a:solidFill>
              </a:rPr>
              <a:t>Солдаты </a:t>
            </a:r>
            <a:r>
              <a:rPr lang="ru-RU" sz="2800" b="1" dirty="0">
                <a:solidFill>
                  <a:srgbClr val="002060"/>
                </a:solidFill>
              </a:rPr>
              <a:t>становились наёмниками, преданными не Риму, а своему полководцу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660033"/>
                </a:solidFill>
              </a:rPr>
              <a:t>Вывод: Армия перестала подчиняться сенату. Полководцы начали воевать друг с другом за власть. Начались гражданские войны.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32656"/>
            <a:ext cx="2149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Проверим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8" y="407421"/>
            <a:ext cx="714768" cy="8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«</a:t>
            </a:r>
            <a:r>
              <a:rPr lang="ru-RU" sz="2400" b="1" dirty="0">
                <a:solidFill>
                  <a:srgbClr val="002060"/>
                </a:solidFill>
              </a:rPr>
              <a:t>Кто пытался спасти республику</a:t>
            </a:r>
            <a:r>
              <a:rPr lang="ru-RU" sz="2400" b="1" dirty="0" smtClean="0">
                <a:solidFill>
                  <a:srgbClr val="002060"/>
                </a:solidFill>
              </a:rPr>
              <a:t>?»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«</a:t>
            </a:r>
            <a:r>
              <a:rPr lang="ru-RU" sz="2400" b="1" dirty="0">
                <a:solidFill>
                  <a:srgbClr val="002060"/>
                </a:solidFill>
              </a:rPr>
              <a:t>Визитная карточка Цезаря» (8 минут)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2" y="476673"/>
            <a:ext cx="845724" cy="591968"/>
          </a:xfrm>
          <a:prstGeom prst="rect">
            <a:avLst/>
          </a:prstGeom>
        </p:spPr>
      </p:pic>
      <p:pic>
        <p:nvPicPr>
          <p:cNvPr id="4" name="Рисунок 3" descr="Historia-Economía-Filosofía: enero 20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" y="1913827"/>
            <a:ext cx="2892680" cy="359544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694853"/>
              </p:ext>
            </p:extLst>
          </p:nvPr>
        </p:nvGraphicFramePr>
        <p:xfrm>
          <a:off x="2221282" y="1556792"/>
          <a:ext cx="6383166" cy="426720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5345599">
                  <a:extLst>
                    <a:ext uri="{9D8B030D-6E8A-4147-A177-3AD203B41FA5}">
                      <a16:colId xmlns:a16="http://schemas.microsoft.com/office/drawing/2014/main" val="3564015864"/>
                    </a:ext>
                  </a:extLst>
                </a:gridCol>
                <a:gridCol w="1037567">
                  <a:extLst>
                    <a:ext uri="{9D8B030D-6E8A-4147-A177-3AD203B41FA5}">
                      <a16:colId xmlns:a16="http://schemas.microsoft.com/office/drawing/2014/main" val="28007894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Вопрос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Ответ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4759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Чем прославился до прихода к власти?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8779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Какие слова сказал при переходе реки Рубикон?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8499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Кого победил в гражданской войне?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3874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Какую власть получил в 45 г. до н.э.?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35498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5144" y="1068641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(п. 1–2, с. 97–98)</a:t>
            </a:r>
          </a:p>
        </p:txBody>
      </p:sp>
    </p:spTree>
    <p:extLst>
      <p:ext uri="{BB962C8B-B14F-4D97-AF65-F5344CB8AC3E}">
        <p14:creationId xmlns:p14="http://schemas.microsoft.com/office/powerpoint/2010/main" val="14618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814477"/>
              </p:ext>
            </p:extLst>
          </p:nvPr>
        </p:nvGraphicFramePr>
        <p:xfrm>
          <a:off x="395536" y="1628799"/>
          <a:ext cx="8136904" cy="365760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91955714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4775644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Вопрос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Ответ</a:t>
                      </a:r>
                      <a:endParaRPr lang="ru-RU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377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Чем прославился до прихода к власти?</a:t>
                      </a:r>
                      <a:endParaRPr lang="ru-RU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Завоевал Галлию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287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Какие слова сказал при переходе Рубикона?</a:t>
                      </a:r>
                      <a:endParaRPr lang="ru-RU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«Жребий брошен!»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13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Кого победил в гражданской войне?</a:t>
                      </a:r>
                      <a:endParaRPr lang="ru-RU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Помпея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847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Какую власть получил в 45 г. до н.э.?</a:t>
                      </a:r>
                      <a:endParaRPr lang="ru-RU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Пожизненного диктатора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99404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43808" y="620688"/>
            <a:ext cx="2149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Проверим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7" y="407420"/>
            <a:ext cx="973345" cy="12213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3628" y="577129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«Что означало выражение „перейти Рубикон“?» </a:t>
            </a:r>
          </a:p>
        </p:txBody>
      </p:sp>
    </p:spTree>
    <p:extLst>
      <p:ext uri="{BB962C8B-B14F-4D97-AF65-F5344CB8AC3E}">
        <p14:creationId xmlns:p14="http://schemas.microsoft.com/office/powerpoint/2010/main" val="31133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7250" y="624791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«Почему Цезаря убили?» (п. 2, с. 98–99)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1224136" cy="1224136"/>
          </a:xfrm>
          <a:prstGeom prst="rect">
            <a:avLst/>
          </a:prstGeom>
        </p:spPr>
      </p:pic>
      <p:pic>
        <p:nvPicPr>
          <p:cNvPr id="4" name="Рисунок 3" descr="&lt;strong&gt;Убийство&lt;/strong&gt; Гая Юлия &lt;strong&gt;Цезаря&lt;/strong&gt; — Википедия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72" y="1988840"/>
            <a:ext cx="7005162" cy="437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ало Ри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Начало Рима</Template>
  <TotalTime>392</TotalTime>
  <Words>479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Calibri</vt:lpstr>
      <vt:lpstr>Century Gothic</vt:lpstr>
      <vt:lpstr>Times New Roman</vt:lpstr>
      <vt:lpstr>Times New Roman Cyr</vt:lpstr>
      <vt:lpstr>Начало Рима</vt:lpstr>
      <vt:lpstr>Оформление по умолчанию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45</cp:revision>
  <dcterms:created xsi:type="dcterms:W3CDTF">2006-09-25T21:21:26Z</dcterms:created>
  <dcterms:modified xsi:type="dcterms:W3CDTF">2026-04-15T13:52:48Z</dcterms:modified>
</cp:coreProperties>
</file>