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7" r:id="rId2"/>
    <p:sldId id="258" r:id="rId3"/>
    <p:sldId id="259" r:id="rId4"/>
    <p:sldId id="266" r:id="rId5"/>
    <p:sldId id="261" r:id="rId6"/>
    <p:sldId id="269" r:id="rId7"/>
    <p:sldId id="262" r:id="rId8"/>
    <p:sldId id="263" r:id="rId9"/>
    <p:sldId id="264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92813-7FC6-4554-883E-FDD956BE128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78C6B0-2EDC-43C2-9B73-F11F353009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033" y="620688"/>
            <a:ext cx="857544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§ 21,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Даты и термины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3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5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введения опричнины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48" y="773723"/>
            <a:ext cx="864812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Неудачи в Ливонской войне;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Назревания недовольства населения политикой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царя внутри страны;</a:t>
            </a:r>
          </a:p>
          <a:p>
            <a:r>
              <a:rPr lang="ru-RU" sz="2800" b="1" dirty="0" smtClean="0"/>
              <a:t>3. Стремление укрепления  единоличной власти ;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6226" y="3140968"/>
            <a:ext cx="346126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02060"/>
                </a:solidFill>
                <a:effectLst/>
              </a:rPr>
              <a:t>Результаты: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56" y="3861048"/>
            <a:ext cx="905017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Безграничное усиление царской власти;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Опустошение страны;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1581г.</a:t>
            </a: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 smtClean="0"/>
              <a:t>введение «заповедных лет»;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Завершена централизация страны;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Присоединены огромные территории;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Усовершенствован государственный аппарат;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59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81" y="2492896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У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83923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У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05" y="4149080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У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732166"/>
            <a:ext cx="521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влекательно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469" y="3269635"/>
            <a:ext cx="521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дивительно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189" y="4883516"/>
            <a:ext cx="521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бедительно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800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3" y="980728"/>
            <a:ext cx="9104017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400" b="1" cap="all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Российское</a:t>
            </a:r>
          </a:p>
          <a:p>
            <a:pPr algn="ctr"/>
            <a:r>
              <a:rPr lang="ru-RU" sz="9400" b="1" cap="all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Государство</a:t>
            </a:r>
          </a:p>
          <a:p>
            <a:pPr algn="ctr"/>
            <a:r>
              <a:rPr lang="ru-RU" sz="9400" b="1" cap="all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en-US" sz="9400" b="1" cap="all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XVI</a:t>
            </a:r>
            <a:r>
              <a:rPr lang="ru-RU" sz="9400" b="1" cap="all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в.</a:t>
            </a:r>
            <a:endParaRPr lang="ru-RU" sz="9400" b="1" cap="all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7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2463"/>
            <a:ext cx="4887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Вспомните!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64" y="1556792"/>
            <a:ext cx="8964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Какое княжество стало центром собирания русских земель в </a:t>
            </a:r>
            <a:r>
              <a:rPr lang="en-US" sz="3200" b="1" dirty="0" smtClean="0"/>
              <a:t>XIII</a:t>
            </a:r>
            <a:r>
              <a:rPr lang="ru-RU" sz="3200" b="1" dirty="0" smtClean="0"/>
              <a:t> веке?</a:t>
            </a:r>
          </a:p>
          <a:p>
            <a:pPr marL="514350" indent="-514350">
              <a:buAutoNum type="arabicPeriod" startAt="2"/>
            </a:pPr>
            <a:r>
              <a:rPr lang="ru-RU" sz="3200" b="1" dirty="0" smtClean="0"/>
              <a:t>Кто был главным врагом Руси в </a:t>
            </a:r>
            <a:r>
              <a:rPr lang="en-US" sz="3200" b="1" dirty="0" smtClean="0"/>
              <a:t>XIII</a:t>
            </a:r>
            <a:r>
              <a:rPr lang="ru-RU" sz="3200" b="1" dirty="0" smtClean="0"/>
              <a:t> –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</a:t>
            </a:r>
            <a:r>
              <a:rPr lang="en-US" sz="3200" b="1" dirty="0" smtClean="0"/>
              <a:t>XV</a:t>
            </a:r>
            <a:r>
              <a:rPr lang="ru-RU" sz="3200" b="1" dirty="0" smtClean="0"/>
              <a:t>вв.? </a:t>
            </a:r>
          </a:p>
          <a:p>
            <a:r>
              <a:rPr lang="ru-RU" sz="3200" b="1" dirty="0" smtClean="0"/>
              <a:t>3.  Какие князья внесли наиболее весомый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вклад в объединение русских земель?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841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/>
          <a:stretch/>
        </p:blipFill>
        <p:spPr bwMode="auto">
          <a:xfrm>
            <a:off x="5868144" y="292324"/>
            <a:ext cx="3134903" cy="4950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574517"/>
            <a:ext cx="313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Иван Грозный </a:t>
            </a:r>
          </a:p>
          <a:p>
            <a:pPr algn="ctr"/>
            <a:r>
              <a:rPr lang="ru-RU" b="1" dirty="0" smtClean="0"/>
              <a:t>1530-1584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859" y="23171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Иван </a:t>
            </a:r>
            <a:r>
              <a:rPr lang="en-US" sz="2400" b="1" dirty="0" smtClean="0"/>
              <a:t>IV </a:t>
            </a:r>
            <a:r>
              <a:rPr lang="ru-RU" sz="2400" b="1" dirty="0" smtClean="0"/>
              <a:t>Грозный </a:t>
            </a:r>
          </a:p>
          <a:p>
            <a:pPr algn="ctr"/>
            <a:r>
              <a:rPr lang="ru-RU" sz="2400" b="1" dirty="0" smtClean="0"/>
              <a:t>1533- 1584 </a:t>
            </a:r>
            <a:r>
              <a:rPr lang="ru-RU" sz="2400" b="1" dirty="0" err="1" smtClean="0"/>
              <a:t>гг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1547 г- первый русский царь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70" y="2970592"/>
            <a:ext cx="2158142" cy="2831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51596"/>
            <a:ext cx="3024336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142" y="0"/>
            <a:ext cx="637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Реформы Ивана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IV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917893"/>
            <a:ext cx="8784977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 </a:t>
            </a:r>
            <a:r>
              <a:rPr lang="ru-RU" sz="3200" b="1" dirty="0" smtClean="0">
                <a:solidFill>
                  <a:srgbClr val="FF0000"/>
                </a:solidFill>
              </a:rPr>
              <a:t>1549г</a:t>
            </a:r>
            <a:r>
              <a:rPr lang="ru-RU" sz="2800" b="1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.</a:t>
            </a:r>
            <a:r>
              <a:rPr lang="ru-RU" sz="2800" b="1" dirty="0" smtClean="0"/>
              <a:t>- создание Избранной Рады;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2. </a:t>
            </a:r>
            <a:r>
              <a:rPr lang="ru-RU" sz="3200" b="1" dirty="0" smtClean="0">
                <a:solidFill>
                  <a:srgbClr val="FF0000"/>
                </a:solidFill>
              </a:rPr>
              <a:t>1550г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b="1" dirty="0" smtClean="0"/>
              <a:t>- Судебник Ивана </a:t>
            </a:r>
            <a:r>
              <a:rPr lang="en-US" sz="2800" b="1" dirty="0" smtClean="0"/>
              <a:t>IV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3.  </a:t>
            </a:r>
            <a:r>
              <a:rPr lang="ru-RU" sz="2800" b="1" dirty="0" smtClean="0"/>
              <a:t>Создание новых органов власти-</a:t>
            </a:r>
            <a:r>
              <a:rPr lang="ru-RU" sz="3200" b="1" dirty="0" smtClean="0">
                <a:solidFill>
                  <a:srgbClr val="FF0000"/>
                </a:solidFill>
              </a:rPr>
              <a:t>Приказов</a:t>
            </a:r>
            <a:r>
              <a:rPr lang="ru-RU" sz="2400" b="1" dirty="0" smtClean="0"/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4.  </a:t>
            </a:r>
            <a:r>
              <a:rPr lang="ru-RU" sz="2800" b="1" dirty="0" smtClean="0"/>
              <a:t>Передача судебной власти на местах (в уездах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и волостях) выборным старостам;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5. </a:t>
            </a:r>
            <a:r>
              <a:rPr lang="ru-RU" sz="2800" b="1" dirty="0" smtClean="0"/>
              <a:t>Ликвидация системы </a:t>
            </a:r>
            <a:r>
              <a:rPr lang="ru-RU" sz="2800" b="1" dirty="0" smtClean="0">
                <a:solidFill>
                  <a:srgbClr val="C00000"/>
                </a:solidFill>
              </a:rPr>
              <a:t>«кормления» </a:t>
            </a:r>
            <a:r>
              <a:rPr lang="ru-RU" sz="2800" b="1" dirty="0" smtClean="0"/>
              <a:t>и введение   нового общегосударственного налога;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6.    </a:t>
            </a:r>
            <a:r>
              <a:rPr lang="ru-RU" sz="2800" b="1" dirty="0" smtClean="0"/>
              <a:t>Создание постоянного </a:t>
            </a:r>
            <a:r>
              <a:rPr lang="ru-RU" sz="2800" b="1" dirty="0" smtClean="0">
                <a:solidFill>
                  <a:srgbClr val="FF0000"/>
                </a:solidFill>
              </a:rPr>
              <a:t>стрелецкого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войска;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7. </a:t>
            </a:r>
            <a:r>
              <a:rPr lang="ru-RU" sz="3200" b="1" dirty="0" smtClean="0">
                <a:solidFill>
                  <a:srgbClr val="C00000"/>
                </a:solidFill>
              </a:rPr>
              <a:t>Середина </a:t>
            </a:r>
            <a:r>
              <a:rPr lang="en-US" sz="3200" b="1" dirty="0" smtClean="0">
                <a:solidFill>
                  <a:srgbClr val="C00000"/>
                </a:solidFill>
              </a:rPr>
              <a:t>XVI</a:t>
            </a:r>
            <a:r>
              <a:rPr lang="ru-RU" sz="3200" b="1" dirty="0" smtClean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.- </a:t>
            </a:r>
            <a:r>
              <a:rPr lang="ru-RU" sz="2800" b="1" dirty="0" smtClean="0"/>
              <a:t>начало созыва </a:t>
            </a:r>
            <a:r>
              <a:rPr lang="ru-RU" sz="2800" b="1" dirty="0" smtClean="0">
                <a:solidFill>
                  <a:srgbClr val="FF0000"/>
                </a:solidFill>
              </a:rPr>
              <a:t>Земских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соборов;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60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07504" y="188640"/>
            <a:ext cx="9036496" cy="6361433"/>
            <a:chOff x="0" y="182661"/>
            <a:chExt cx="9036496" cy="6361433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1691680" y="182661"/>
              <a:ext cx="2160240" cy="1800200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Бояре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5148064" y="290951"/>
              <a:ext cx="2160240" cy="1800200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Дворяне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0" y="1106137"/>
              <a:ext cx="9036496" cy="5437957"/>
              <a:chOff x="0" y="1106137"/>
              <a:chExt cx="9036496" cy="5437957"/>
            </a:xfrm>
          </p:grpSpPr>
          <p:sp>
            <p:nvSpPr>
              <p:cNvPr id="5" name="Шестиугольник 4"/>
              <p:cNvSpPr/>
              <p:nvPr/>
            </p:nvSpPr>
            <p:spPr>
              <a:xfrm>
                <a:off x="3419872" y="1106137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Феодалы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Шестиугольник 7"/>
              <p:cNvSpPr/>
              <p:nvPr/>
            </p:nvSpPr>
            <p:spPr>
              <a:xfrm>
                <a:off x="0" y="1112311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Вотчина</a:t>
                </a:r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Шестиугольник 8"/>
              <p:cNvSpPr/>
              <p:nvPr/>
            </p:nvSpPr>
            <p:spPr>
              <a:xfrm>
                <a:off x="6876256" y="1213581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Поместье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Шестиугольник 9"/>
              <p:cNvSpPr/>
              <p:nvPr/>
            </p:nvSpPr>
            <p:spPr>
              <a:xfrm>
                <a:off x="3419872" y="2906337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Сословия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Шестиугольник 10"/>
              <p:cNvSpPr/>
              <p:nvPr/>
            </p:nvSpPr>
            <p:spPr>
              <a:xfrm>
                <a:off x="1691680" y="3806437"/>
                <a:ext cx="2160240" cy="1800200"/>
              </a:xfrm>
              <a:prstGeom prst="hexag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Крестьяне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Шестиугольник 11"/>
              <p:cNvSpPr/>
              <p:nvPr/>
            </p:nvSpPr>
            <p:spPr>
              <a:xfrm>
                <a:off x="3413470" y="4726816"/>
                <a:ext cx="2160240" cy="1800200"/>
              </a:xfrm>
              <a:prstGeom prst="hexag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Частновладельческие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Шестиугольник 12"/>
              <p:cNvSpPr/>
              <p:nvPr/>
            </p:nvSpPr>
            <p:spPr>
              <a:xfrm>
                <a:off x="0" y="4743894"/>
                <a:ext cx="2160240" cy="1800200"/>
              </a:xfrm>
              <a:prstGeom prst="hexag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Черносошные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Шестиугольник 13"/>
              <p:cNvSpPr/>
              <p:nvPr/>
            </p:nvSpPr>
            <p:spPr>
              <a:xfrm>
                <a:off x="5148064" y="2012411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Духовенство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Шестиугольник 15"/>
              <p:cNvSpPr/>
              <p:nvPr/>
            </p:nvSpPr>
            <p:spPr>
              <a:xfrm>
                <a:off x="5148064" y="3843794"/>
                <a:ext cx="2160240" cy="1800200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Посадские люди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6930"/>
            <a:ext cx="966976" cy="5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73355"/>
            <a:ext cx="8572500" cy="6527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3319" y="1412776"/>
            <a:ext cx="81913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основные</a:t>
            </a:r>
          </a:p>
          <a:p>
            <a:pPr algn="ctr"/>
            <a:r>
              <a:rPr lang="ru-RU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адачи внешней политики</a:t>
            </a:r>
          </a:p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государства</a:t>
            </a:r>
          </a:p>
          <a:p>
            <a:pPr algn="ctr"/>
            <a:r>
              <a:rPr lang="ru-RU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веке</a:t>
            </a:r>
          </a:p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Стр.128-129</a:t>
            </a:r>
            <a:endParaRPr lang="ru-RU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6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670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Внешняя политика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Ивана Грозного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54326"/>
            <a:ext cx="8894743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  </a:t>
            </a:r>
            <a:r>
              <a:rPr lang="ru-RU" sz="3200" b="1" dirty="0" smtClean="0"/>
              <a:t>Восточное направление:  присоединение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Казанского ханства (</a:t>
            </a:r>
            <a:r>
              <a:rPr lang="ru-RU" sz="3200" b="1" dirty="0" smtClean="0">
                <a:solidFill>
                  <a:srgbClr val="C00000"/>
                </a:solidFill>
              </a:rPr>
              <a:t>1552г</a:t>
            </a:r>
            <a:r>
              <a:rPr lang="ru-RU" sz="3200" b="1" dirty="0" smtClean="0"/>
              <a:t>.),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Астраханского ханства (</a:t>
            </a:r>
            <a:r>
              <a:rPr lang="ru-RU" sz="3200" b="1" dirty="0" smtClean="0">
                <a:solidFill>
                  <a:srgbClr val="C00000"/>
                </a:solidFill>
              </a:rPr>
              <a:t>1556г.</a:t>
            </a:r>
            <a:r>
              <a:rPr lang="ru-RU" sz="3200" b="1" dirty="0" smtClean="0"/>
              <a:t>),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Башкирии,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начало освоения Сибири;(</a:t>
            </a:r>
            <a:r>
              <a:rPr lang="ru-RU" sz="3200" b="1" dirty="0" smtClean="0">
                <a:solidFill>
                  <a:srgbClr val="C00000"/>
                </a:solidFill>
              </a:rPr>
              <a:t>1581</a:t>
            </a:r>
            <a:r>
              <a:rPr lang="ru-RU" sz="3200" b="1" dirty="0" smtClean="0"/>
              <a:t>)</a:t>
            </a:r>
          </a:p>
          <a:p>
            <a:pPr marL="514350" indent="-514350">
              <a:buAutoNum type="arabicPeriod" startAt="2"/>
            </a:pPr>
            <a:r>
              <a:rPr lang="ru-RU" sz="3200" b="1" dirty="0" smtClean="0"/>
              <a:t>Западное направление: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1558-1583-Ливонская война; 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/>
              <a:t>Южное направление: </a:t>
            </a:r>
          </a:p>
          <a:p>
            <a:r>
              <a:rPr lang="ru-RU" sz="3200" b="1" dirty="0" smtClean="0"/>
              <a:t>     борьба с Крымским ханством;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66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243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597" y="4993062"/>
            <a:ext cx="8700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причины введения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результаты опричнины?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5084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48" y="5160"/>
            <a:ext cx="8357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1565-1572гг.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-опричнина.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6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</TotalTime>
  <Words>288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Ала</cp:lastModifiedBy>
  <cp:revision>17</cp:revision>
  <dcterms:created xsi:type="dcterms:W3CDTF">2013-11-20T17:57:12Z</dcterms:created>
  <dcterms:modified xsi:type="dcterms:W3CDTF">2023-02-26T10:08:05Z</dcterms:modified>
</cp:coreProperties>
</file>