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699" r:id="rId4"/>
    <p:sldMasterId id="2147483712" r:id="rId5"/>
    <p:sldMasterId id="2147483714" r:id="rId6"/>
    <p:sldMasterId id="2147483726" r:id="rId7"/>
    <p:sldMasterId id="2147483738" r:id="rId8"/>
    <p:sldMasterId id="2147483750" r:id="rId9"/>
    <p:sldMasterId id="2147483762" r:id="rId10"/>
    <p:sldMasterId id="2147483774" r:id="rId11"/>
    <p:sldMasterId id="2147483786" r:id="rId12"/>
    <p:sldMasterId id="2147483788" r:id="rId13"/>
    <p:sldMasterId id="2147483801" r:id="rId14"/>
    <p:sldMasterId id="2147483803" r:id="rId15"/>
  </p:sldMasterIdLst>
  <p:sldIdLst>
    <p:sldId id="256" r:id="rId16"/>
    <p:sldId id="257" r:id="rId17"/>
    <p:sldId id="258" r:id="rId18"/>
    <p:sldId id="270" r:id="rId19"/>
    <p:sldId id="260" r:id="rId20"/>
    <p:sldId id="261" r:id="rId21"/>
    <p:sldId id="263" r:id="rId22"/>
    <p:sldId id="264" r:id="rId23"/>
    <p:sldId id="266" r:id="rId24"/>
    <p:sldId id="267" r:id="rId25"/>
    <p:sldId id="268" r:id="rId26"/>
    <p:sldId id="269" r:id="rId27"/>
    <p:sldId id="273" r:id="rId28"/>
    <p:sldId id="272" r:id="rId29"/>
    <p:sldId id="274" r:id="rId30"/>
    <p:sldId id="275" r:id="rId31"/>
    <p:sldId id="276" r:id="rId32"/>
    <p:sldId id="277" r:id="rId33"/>
    <p:sldId id="278" r:id="rId34"/>
    <p:sldId id="27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354" y="-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5164"/>
      </p:ext>
    </p:extLst>
  </p:cSld>
  <p:clrMapOvr>
    <a:masterClrMapping/>
  </p:clrMapOvr>
  <p:transition spd="slow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6708"/>
      </p:ext>
    </p:extLst>
  </p:cSld>
  <p:clrMapOvr>
    <a:masterClrMapping/>
  </p:clrMapOvr>
  <p:transition spd="slow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6810"/>
      </p:ext>
    </p:extLst>
  </p:cSld>
  <p:clrMapOvr>
    <a:masterClrMapping/>
  </p:clrMapOvr>
  <p:transition spd="slow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516240"/>
      </p:ext>
    </p:extLst>
  </p:cSld>
  <p:clrMapOvr>
    <a:masterClrMapping/>
  </p:clrMapOvr>
  <p:transition spd="slow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3048307"/>
      </p:ext>
    </p:extLst>
  </p:cSld>
  <p:clrMapOvr>
    <a:masterClrMapping/>
  </p:clrMapOvr>
  <p:transition spd="slow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03.10.2022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" name="Рамка 1"/>
          <p:cNvSpPr/>
          <p:nvPr/>
        </p:nvSpPr>
        <p:spPr>
          <a:xfrm>
            <a:off x="35496" y="0"/>
            <a:ext cx="9108504" cy="6858000"/>
          </a:xfrm>
          <a:prstGeom prst="frame">
            <a:avLst>
              <a:gd name="adj1" fmla="val 121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1360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03.10.2022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03.10.2022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F465-9F15-4C97-87A9-3925F82856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61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3078-6FCD-47B6-B39A-C7F581ADE0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89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6AD1C-374B-486D-862D-EB3A71CA2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52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2AA4-CF05-4A90-9D05-1EBE39E2B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86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6D31A-FFB3-4896-A304-3022EB395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24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C05C0-6996-4001-93C2-905A17393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20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3BF2-CA53-4F68-BFF3-B9B1F001E6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09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6FD8-A80C-4B5A-9096-2F973E5E5C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3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8686-BAD3-415D-9AA7-35B3D742C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01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3331-DBAC-4B97-9ADE-1EFA8C7737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68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34D40-E156-4F80-992D-66C87DF7F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29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03.10.2022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8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33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7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7737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0883014"/>
      </p:ext>
    </p:extLst>
  </p:cSld>
  <p:clrMapOvr>
    <a:masterClrMapping/>
  </p:clrMapOvr>
  <p:transition spd="slow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28494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microsoft.com/office/2007/relationships/hdphoto" Target="../media/hdphoto1.wdp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3D293327-2B70-43DF-BE44-5F1493A590DE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2CB14E2A-4785-43F6-9014-741AF682C84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Рамка 10"/>
          <p:cNvSpPr/>
          <p:nvPr/>
        </p:nvSpPr>
        <p:spPr>
          <a:xfrm>
            <a:off x="0" y="0"/>
            <a:ext cx="9144000" cy="6857267"/>
          </a:xfrm>
          <a:prstGeom prst="frame">
            <a:avLst>
              <a:gd name="adj1" fmla="val 70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0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C0EE693-2EE9-4E76-8E88-064158092AA8}" type="datetimeFigureOut">
              <a:rPr lang="be-BY" smtClean="0"/>
              <a:t>03.10.2022</a:t>
            </a:fld>
            <a:endParaRPr lang="be-BY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be-BY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 spd="slow">
    <p:randomBar dir="vert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/>
              <a:t>03.10.2022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03.10.2022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91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E693-2EE9-4E76-8E88-064158092AA8}" type="datetimeFigureOut">
              <a:rPr lang="be-BY" smtClean="0"/>
              <a:t>03.10.2022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39A03-EB1F-41FE-9D74-4EC051C5797F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96055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6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8" t="31447" r="19560" b="31567"/>
          <a:stretch/>
        </p:blipFill>
        <p:spPr bwMode="auto">
          <a:xfrm>
            <a:off x="26218" y="-99391"/>
            <a:ext cx="911778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805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22445" r="6750" b="18593"/>
          <a:stretch/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65" y="5930265"/>
            <a:ext cx="11096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62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2" y="137052"/>
            <a:ext cx="4033624" cy="283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2348880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</a:t>
            </a:r>
            <a:endParaRPr lang="ru-RU" sz="2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092"/>
            <a:ext cx="4032448" cy="283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2440" y="2718212"/>
            <a:ext cx="61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endParaRPr lang="ru-RU" sz="2000" b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0" y="3429000"/>
            <a:ext cx="4070132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5445224"/>
            <a:ext cx="14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</a:t>
            </a:r>
            <a:endParaRPr lang="ru-RU" sz="2000" b="1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31" y="3271319"/>
            <a:ext cx="2534827" cy="344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630932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4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956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93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1944216" cy="11521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Православие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0851" y="764704"/>
            <a:ext cx="1944216" cy="1152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Католичество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796436"/>
            <a:ext cx="1944216" cy="11203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Иудаизм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06936" y="808918"/>
            <a:ext cx="1944216" cy="110791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Ислам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0851" y="2419548"/>
            <a:ext cx="1944216" cy="1152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костёл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01542" y="4143952"/>
            <a:ext cx="1944216" cy="1152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ксёндз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494091"/>
            <a:ext cx="1944216" cy="11203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синагога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73357" y="4159818"/>
            <a:ext cx="1944216" cy="11203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раввин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00664" y="2508341"/>
            <a:ext cx="1944216" cy="110791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мечеть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68084" y="4184939"/>
            <a:ext cx="1944216" cy="110791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имам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645" y="2397434"/>
            <a:ext cx="1944216" cy="11521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церковь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4157528"/>
            <a:ext cx="1944216" cy="11521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священник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" y="796436"/>
            <a:ext cx="457016" cy="81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50259"/>
            <a:ext cx="1302183" cy="81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80" y="778154"/>
            <a:ext cx="578480" cy="57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65" y="949003"/>
            <a:ext cx="535782" cy="53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71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6008"/>
              </p:ext>
            </p:extLst>
          </p:nvPr>
        </p:nvGraphicFramePr>
        <p:xfrm>
          <a:off x="1115616" y="836713"/>
          <a:ext cx="6984774" cy="511256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76086"/>
                <a:gridCol w="776086"/>
                <a:gridCol w="776086"/>
                <a:gridCol w="776086"/>
                <a:gridCol w="776086"/>
                <a:gridCol w="776086"/>
                <a:gridCol w="776086"/>
                <a:gridCol w="776086"/>
                <a:gridCol w="776086"/>
              </a:tblGrid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Ц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У</a:t>
                      </a:r>
                      <a:endParaRPr lang="ru-RU" sz="3600" b="1" u="sng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Н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Я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П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i="0" u="sng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Р</a:t>
                      </a:r>
                      <a:endParaRPr lang="ru-RU" sz="3600" b="1" i="0" u="sng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19050">
                            <a:solidFill>
                              <a:schemeClr val="tx1"/>
                            </a:solidFill>
                          </a:ln>
                        </a:rPr>
                        <a:t>М</a:t>
                      </a:r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Е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К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Т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О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Л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В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Е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Р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С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О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Ч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О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Ч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К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У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М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Л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В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Е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С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Е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О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Д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З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3600" b="1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Т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С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Л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Т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В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М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Е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В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Ь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Ь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С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И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Н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u="sng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u="sng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Г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О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 Г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n w="38100">
                            <a:solidFill>
                              <a:schemeClr val="tx1"/>
                            </a:solidFill>
                          </a:ln>
                        </a:rPr>
                        <a:t>А</a:t>
                      </a:r>
                      <a:endParaRPr lang="ru-RU" sz="3600" b="1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49242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315922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+mj-lt"/>
              </a:rPr>
              <a:t>Культура 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460">
            <a:off x="6333703" y="2040536"/>
            <a:ext cx="2381250" cy="1790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140">
            <a:off x="405359" y="381250"/>
            <a:ext cx="2562225" cy="1781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92" y="4140953"/>
            <a:ext cx="2571750" cy="1781175"/>
          </a:xfrm>
          <a:prstGeom prst="rect">
            <a:avLst/>
          </a:prstGeom>
          <a:ln w="1270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9" y="4797152"/>
            <a:ext cx="1382601" cy="6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04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987824" y="2132856"/>
            <a:ext cx="3456384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Особенности Возрождения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1046560" y="495960"/>
            <a:ext cx="2304256" cy="16201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49759" y="2520615"/>
            <a:ext cx="2773067" cy="16590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476734">
            <a:off x="1727781" y="101632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Носители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067959" y="1255463"/>
            <a:ext cx="936104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798601">
            <a:off x="922339" y="2767771"/>
            <a:ext cx="148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Традиции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896538" y="2847972"/>
            <a:ext cx="1523432" cy="33173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46560" y="3749985"/>
            <a:ext cx="28888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226284" y="3045431"/>
            <a:ext cx="28888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397614" y="5166093"/>
            <a:ext cx="288884" cy="57606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924320" y="4063968"/>
            <a:ext cx="288884" cy="57606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7600787">
            <a:off x="1633408" y="4248158"/>
            <a:ext cx="1628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Проявление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3707903" y="116632"/>
            <a:ext cx="2099444" cy="2003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8896851">
            <a:off x="3585690" y="616252"/>
            <a:ext cx="2422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Франциск Скорина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722173" y="1241966"/>
            <a:ext cx="108517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101850" y="857030"/>
            <a:ext cx="890999" cy="3849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613499" y="363854"/>
            <a:ext cx="758701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444208" y="816307"/>
            <a:ext cx="2099444" cy="2003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8896851">
            <a:off x="6574924" y="990577"/>
            <a:ext cx="2422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Николай </a:t>
            </a:r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Гусовский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6486492" y="2819753"/>
            <a:ext cx="882982" cy="897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7164288" y="2189216"/>
            <a:ext cx="882982" cy="897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925257" y="1604510"/>
            <a:ext cx="882982" cy="897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112521" y="2971005"/>
            <a:ext cx="2051767" cy="234524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370691" y="3650370"/>
            <a:ext cx="265762" cy="108981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6239319" y="4619333"/>
            <a:ext cx="265762" cy="108981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2802023">
            <a:off x="5716752" y="4468859"/>
            <a:ext cx="2422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Зодчество</a:t>
            </a:r>
            <a:endParaRPr lang="ru-RU" sz="2000" b="1" dirty="0">
              <a:solidFill>
                <a:srgbClr val="7030A0"/>
              </a:solidFill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050152" y="2932581"/>
            <a:ext cx="80904" cy="3448747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028233">
            <a:off x="2619074" y="4065086"/>
            <a:ext cx="24224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Искусство</a:t>
            </a:r>
            <a:endParaRPr lang="ru-RU" sz="20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4050152" y="3494883"/>
            <a:ext cx="665864" cy="857117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4131056" y="5025566"/>
            <a:ext cx="665864" cy="857117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636292" y="363854"/>
            <a:ext cx="26024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183557" y="2145296"/>
            <a:ext cx="50405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2658254" y="3042065"/>
            <a:ext cx="3645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508240" y="1975543"/>
            <a:ext cx="3201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722403" y="1666278"/>
            <a:ext cx="32018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673246" y="3159830"/>
            <a:ext cx="320185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097767" y="3033218"/>
            <a:ext cx="32018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4757625" y="6340678"/>
            <a:ext cx="421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Ментальная карта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97905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894902" cy="281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94" y="70836"/>
            <a:ext cx="2314037" cy="28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5513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1214"/>
            <a:ext cx="1382601" cy="69920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9"/>
            <a:ext cx="276953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505572" cy="196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98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633" y="242931"/>
            <a:ext cx="30603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931"/>
            <a:ext cx="2453630" cy="373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93096"/>
            <a:ext cx="4275981" cy="23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71" y="745112"/>
            <a:ext cx="1382601" cy="6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6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431817" cy="262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4563591" cy="303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91" y="332656"/>
            <a:ext cx="1382601" cy="6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25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3040"/>
            <a:ext cx="2592288" cy="621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1382601" cy="69920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11" y="2996952"/>
            <a:ext cx="3138214" cy="31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54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36464" r="14016" b="44411"/>
          <a:stretch/>
        </p:blipFill>
        <p:spPr bwMode="auto">
          <a:xfrm>
            <a:off x="1475656" y="1700808"/>
            <a:ext cx="6151419" cy="196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5238036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Sylfaen"/>
              </a:rPr>
              <a:t>§ 1-6, готовиться к тематическому контролю, задания , </a:t>
            </a:r>
            <a:r>
              <a:rPr lang="ru-RU" sz="2000" dirty="0" err="1" smtClean="0">
                <a:latin typeface="Sylfaen"/>
              </a:rPr>
              <a:t>стр</a:t>
            </a:r>
            <a:r>
              <a:rPr lang="ru-RU" sz="2000" dirty="0" smtClean="0">
                <a:latin typeface="Sylfaen"/>
              </a:rPr>
              <a:t> 45-46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14" y="4995310"/>
            <a:ext cx="1088728" cy="136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89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490" y="619316"/>
            <a:ext cx="12961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Х</a:t>
            </a:r>
          </a:p>
          <a:p>
            <a:r>
              <a:rPr lang="ru-RU" sz="6600" b="1" dirty="0" smtClean="0">
                <a:solidFill>
                  <a:srgbClr val="C00000"/>
                </a:solidFill>
              </a:rPr>
              <a:t>И</a:t>
            </a:r>
          </a:p>
          <a:p>
            <a:r>
              <a:rPr lang="ru-RU" sz="6600" b="1" dirty="0" smtClean="0">
                <a:solidFill>
                  <a:srgbClr val="C00000"/>
                </a:solidFill>
              </a:rPr>
              <a:t>М</a:t>
            </a:r>
          </a:p>
          <a:p>
            <a:r>
              <a:rPr lang="ru-RU" sz="6600" b="1" dirty="0" smtClean="0">
                <a:solidFill>
                  <a:srgbClr val="C00000"/>
                </a:solidFill>
              </a:rPr>
              <a:t>С </a:t>
            </a:r>
          </a:p>
          <a:p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7240" y="623624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Хорошо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Интересно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Мешало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Возьму с собой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53" y="1772815"/>
            <a:ext cx="2535031" cy="14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2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007065"/>
              </p:ext>
            </p:extLst>
          </p:nvPr>
        </p:nvGraphicFramePr>
        <p:xfrm>
          <a:off x="251520" y="1340768"/>
          <a:ext cx="8640960" cy="5289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5552895"/>
                <a:gridCol w="1503889"/>
              </a:tblGrid>
              <a:tr h="675075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Православие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Факты и исторические явления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Католичество</a:t>
                      </a:r>
                      <a:endParaRPr lang="ru-RU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Исповедовало большинство населения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Положение зависело от</a:t>
                      </a:r>
                      <a:r>
                        <a:rPr lang="ru-RU" baseline="0" dirty="0" smtClean="0"/>
                        <a:t> позиции великих князей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Распространено на северо- западе современной Беларуси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31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Господствовало в политической жизни ВКЛ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Второе место после митрополита занимал полоцкий архиепископ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Пользовалось поддержкой государства, которое основывало храмы и монастыри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16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Имело много приверженцев среди магнатов и шляхты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Способствовало проникновению западной 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Стремилось сохранить древние духовные и культурные традиции народа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296710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Распределите факты по двум столбцам, поставив + в нужный столбец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6632"/>
            <a:ext cx="864096" cy="64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7" y="866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Стр. 33-36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50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95526"/>
              </p:ext>
            </p:extLst>
          </p:nvPr>
        </p:nvGraphicFramePr>
        <p:xfrm>
          <a:off x="251520" y="116632"/>
          <a:ext cx="8784976" cy="667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787"/>
                <a:gridCol w="5417402"/>
                <a:gridCol w="1683787"/>
              </a:tblGrid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Православие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Факты и исторические явления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Католичество</a:t>
                      </a:r>
                      <a:endParaRPr lang="ru-RU" sz="2000" dirty="0"/>
                    </a:p>
                  </a:txBody>
                  <a:tcPr/>
                </a:tc>
              </a:tr>
              <a:tr h="40504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Исповедовало большинство населения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Положение зависело от</a:t>
                      </a:r>
                      <a:r>
                        <a:rPr lang="ru-RU" sz="2000" baseline="0" dirty="0" smtClean="0"/>
                        <a:t> позиции великих князей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Распространено на северо- западе современной Беларуси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327317"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Господствовало в политической жизни ВКЛ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Второе место после митрополита занимал полоцкий архиепископ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Пользовалось поддержкой государства, которое основывало храмы и монастыри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41160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Имело много приверженцев среди магнатов и шляхты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Способствовало проникновению западной культуры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</a:t>
                      </a:r>
                      <a:endParaRPr lang="ru-RU" sz="3200" b="1" dirty="0"/>
                    </a:p>
                  </a:txBody>
                  <a:tcPr/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+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Стремилось сохранить древние духовные и культурные традиции народа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604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6" t="23037" r="6666" b="18445"/>
          <a:stretch/>
        </p:blipFill>
        <p:spPr bwMode="auto">
          <a:xfrm>
            <a:off x="-18688" y="0"/>
            <a:ext cx="93432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244408" y="5942384"/>
            <a:ext cx="1080120" cy="908720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33019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3482" r="9846" b="18889"/>
          <a:stretch/>
        </p:blipFill>
        <p:spPr bwMode="auto">
          <a:xfrm>
            <a:off x="30832" y="0"/>
            <a:ext cx="911316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516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8" t="23558" r="6155" b="18368"/>
          <a:stretch/>
        </p:blipFill>
        <p:spPr bwMode="auto">
          <a:xfrm>
            <a:off x="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063880" y="5733256"/>
            <a:ext cx="1297160" cy="1088856"/>
          </a:xfrm>
          <a:prstGeom prst="round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14692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3" t="22868" r="6662" b="19044"/>
          <a:stretch/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846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22741" r="6667" b="19038"/>
          <a:stretch/>
        </p:blipFill>
        <p:spPr bwMode="auto">
          <a:xfrm>
            <a:off x="27032" y="0"/>
            <a:ext cx="9116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5924550"/>
            <a:ext cx="11096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47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97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12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Тема9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3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4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101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100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Белый текст и шрифт Courier для слайдов с кодо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13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вердый перепле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18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Хозяйственное оживление</Template>
  <TotalTime>135</TotalTime>
  <Words>269</Words>
  <Application>Microsoft Office PowerPoint</Application>
  <PresentationFormat>Экран (4:3)</PresentationFormat>
  <Paragraphs>145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Тема97</vt:lpstr>
      <vt:lpstr>Тема101</vt:lpstr>
      <vt:lpstr>Белый текст и шрифт Courier для слайдов с кодом</vt:lpstr>
      <vt:lpstr>Тема100</vt:lpstr>
      <vt:lpstr>1_Белый текст и шрифт Courier для слайдов с кодом</vt:lpstr>
      <vt:lpstr>Тема13</vt:lpstr>
      <vt:lpstr>1_Твердый переплет</vt:lpstr>
      <vt:lpstr>2_Твердый переплет</vt:lpstr>
      <vt:lpstr>Тема18</vt:lpstr>
      <vt:lpstr>3_Твердый переплет</vt:lpstr>
      <vt:lpstr>Тема12</vt:lpstr>
      <vt:lpstr>2_Белый текст и шрифт Courier для слайдов с кодом</vt:lpstr>
      <vt:lpstr>Тема98</vt:lpstr>
      <vt:lpstr>3_Белый текст и шрифт Courier для слайдов с кодом</vt:lpstr>
      <vt:lpstr>4_Белый текст и шрифт Courier для слайдов с кодом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15</cp:revision>
  <dcterms:created xsi:type="dcterms:W3CDTF">2022-09-28T07:34:45Z</dcterms:created>
  <dcterms:modified xsi:type="dcterms:W3CDTF">2022-10-03T18:22:12Z</dcterms:modified>
</cp:coreProperties>
</file>