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8" r:id="rId8"/>
    <p:sldId id="267" r:id="rId9"/>
    <p:sldId id="269" r:id="rId10"/>
    <p:sldId id="263" r:id="rId11"/>
    <p:sldId id="265" r:id="rId12"/>
    <p:sldId id="266" r:id="rId13"/>
    <p:sldId id="264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9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219200"/>
            <a:ext cx="6096000" cy="1879600"/>
          </a:xfrm>
        </p:spPr>
        <p:txBody>
          <a:bodyPr anchor="b"/>
          <a:lstStyle>
            <a:lvl1pPr>
              <a:lnSpc>
                <a:spcPct val="95000"/>
              </a:lnSpc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82750" y="3581400"/>
            <a:ext cx="5861050" cy="1524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00"/>
            <a:ext cx="7772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B7E242-75F0-44CE-8E11-F24D28EF67B2}" type="datetimeFigureOut">
              <a:rPr lang="ru-RU" smtClean="0"/>
              <a:pPr/>
              <a:t>20.12.2015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046CFE-3798-4B58-9544-C4869209A4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44" name="FormatShape" descr="\\Catalpa\standdsk\Mirrors\Ofc97Adm\Clipart\Photos\SPORTS\SKIING.JP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file:///F:\VIDEO_TS\VIDEO_TS.IFO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4019" y="1550560"/>
            <a:ext cx="835998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Домашнее задание:</a:t>
            </a:r>
          </a:p>
          <a:p>
            <a:pPr algn="ctr"/>
            <a:r>
              <a:rPr lang="ru-RU" sz="5400" b="1" cap="all" dirty="0" smtClean="0">
                <a:ln w="0"/>
                <a:solidFill>
                  <a:srgbClr val="660033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§26 </a:t>
            </a:r>
          </a:p>
          <a:p>
            <a:pPr algn="ctr"/>
            <a:r>
              <a:rPr lang="ru-RU" sz="5400" b="1" cap="all" spc="0" dirty="0" smtClean="0">
                <a:ln w="0"/>
                <a:solidFill>
                  <a:srgbClr val="660033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cap="all" spc="0" dirty="0">
              <a:ln w="0"/>
              <a:solidFill>
                <a:srgbClr val="660033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760787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926290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4400" b="1" cap="all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4400" b="1" cap="all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в. До н.э.-</a:t>
            </a:r>
            <a:r>
              <a:rPr lang="ru-RU" sz="3600" b="1" cap="all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начало обработки</a:t>
            </a:r>
          </a:p>
          <a:p>
            <a:r>
              <a:rPr lang="ru-RU" sz="3600" b="1" cap="all" spc="0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Железа в Китае;</a:t>
            </a:r>
          </a:p>
          <a:p>
            <a:r>
              <a:rPr lang="en-US" sz="4800" b="1" cap="all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800" b="1" cap="all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в. До н.э.-</a:t>
            </a:r>
            <a:r>
              <a:rPr lang="ru-RU" sz="3600" b="1" cap="all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существование </a:t>
            </a:r>
          </a:p>
          <a:p>
            <a:r>
              <a:rPr lang="ru-RU" sz="3600" b="1" cap="all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Множества государств в Китае;</a:t>
            </a:r>
          </a:p>
          <a:p>
            <a:r>
              <a:rPr lang="ru-RU" sz="4400" b="1" cap="all" spc="0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221г. До н.э.-</a:t>
            </a:r>
            <a:r>
              <a:rPr lang="ru-RU" sz="3600" b="1" cap="all" spc="0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объединение </a:t>
            </a:r>
          </a:p>
          <a:p>
            <a:r>
              <a:rPr lang="ru-RU" sz="3600" b="1" cap="all" spc="0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Китая под властью императора</a:t>
            </a:r>
          </a:p>
          <a:p>
            <a:r>
              <a:rPr lang="ru-RU" sz="3600" b="1" cap="all" spc="0" dirty="0" err="1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Цинь</a:t>
            </a:r>
            <a:r>
              <a:rPr lang="ru-RU" sz="3600" b="1" cap="all" spc="0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cap="all" spc="0" dirty="0" err="1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шихуанди</a:t>
            </a:r>
            <a:r>
              <a:rPr lang="ru-RU" sz="3600" b="1" cap="all" spc="0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b="1" cap="all" spc="0" dirty="0">
              <a:ln/>
              <a:solidFill>
                <a:srgbClr val="66003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62093385_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9972" y="4071942"/>
            <a:ext cx="3595525" cy="2428892"/>
          </a:xfrm>
          <a:prstGeom prst="rect">
            <a:avLst/>
          </a:prstGeom>
        </p:spPr>
      </p:pic>
      <p:pic>
        <p:nvPicPr>
          <p:cNvPr id="4" name="Рисунок 3" descr="hist_terrakot_voini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4643446"/>
            <a:ext cx="3671894" cy="17686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1462" y="285728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cap="all" spc="0" dirty="0">
              <a:ln/>
              <a:solidFill>
                <a:srgbClr val="3333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Гробница первого императора  ... (UNESCO-NHK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640960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822159" cy="47705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800" b="1" cap="all" spc="0" dirty="0" smtClean="0">
                <a:ln w="0"/>
                <a:solidFill>
                  <a:srgbClr val="660033"/>
                </a:solidFill>
                <a:effectLst>
                  <a:reflection blurRad="12700" stA="50000" endPos="50000" dist="5000" dir="5400000" sy="-100000" rotWithShape="0"/>
                </a:effectLst>
              </a:rPr>
              <a:t>Ii</a:t>
            </a:r>
            <a:r>
              <a:rPr lang="ru-RU" sz="4800" b="1" cap="all" spc="0" dirty="0" smtClean="0">
                <a:ln w="0"/>
                <a:solidFill>
                  <a:srgbClr val="660033"/>
                </a:solidFill>
                <a:effectLst>
                  <a:reflection blurRad="12700" stA="50000" endPos="50000" dist="5000" dir="5400000" sy="-100000" rotWithShape="0"/>
                </a:effectLst>
              </a:rPr>
              <a:t>век до н.э.:</a:t>
            </a:r>
          </a:p>
          <a:p>
            <a:endParaRPr lang="ru-RU" sz="3200" b="1" cap="all" spc="0" dirty="0" smtClean="0">
              <a:ln w="0"/>
              <a:solidFill>
                <a:srgbClr val="3333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200" b="1" cap="all" spc="0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приход к власти Династии </a:t>
            </a:r>
            <a:r>
              <a:rPr lang="ru-RU" sz="3200" b="1" cap="all" spc="0" dirty="0" err="1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Хань</a:t>
            </a:r>
            <a:r>
              <a:rPr lang="ru-RU" sz="3200" b="1" cap="all" spc="0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3200" b="1" cap="all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Расширение границ государства;</a:t>
            </a:r>
          </a:p>
          <a:p>
            <a:pPr>
              <a:buFont typeface="Wingdings" pitchFamily="2" charset="2"/>
              <a:buChar char="ü"/>
            </a:pPr>
            <a:r>
              <a:rPr lang="ru-RU" sz="3200" b="1" cap="all" spc="0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Начало торговли с государствами</a:t>
            </a:r>
          </a:p>
          <a:p>
            <a:r>
              <a:rPr lang="ru-RU" sz="3200" b="1" cap="all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   Средней Азии-</a:t>
            </a:r>
          </a:p>
          <a:p>
            <a:pPr>
              <a:buFont typeface="Wingdings" pitchFamily="2" charset="2"/>
              <a:buChar char="ü"/>
            </a:pPr>
            <a:r>
              <a:rPr lang="ru-RU" sz="3200" b="1" cap="all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 создание «Великого </a:t>
            </a:r>
            <a:r>
              <a:rPr lang="ru-RU" sz="3200" b="1" cap="all" spc="0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Шёлкового</a:t>
            </a:r>
          </a:p>
          <a:p>
            <a:r>
              <a:rPr lang="ru-RU" sz="3200" b="1" cap="all" dirty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r>
              <a:rPr lang="ru-RU" sz="3200" b="1" cap="all" spc="0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 пути»;</a:t>
            </a:r>
          </a:p>
          <a:p>
            <a:pPr>
              <a:buFont typeface="Wingdings" pitchFamily="2" charset="2"/>
              <a:buChar char="ü"/>
            </a:pPr>
            <a:r>
              <a:rPr lang="ru-RU" sz="3200" b="1" cap="all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Усиление могущества </a:t>
            </a:r>
            <a:r>
              <a:rPr lang="ru-RU" sz="3200" b="1" cap="all" dirty="0" err="1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китая</a:t>
            </a:r>
            <a:r>
              <a:rPr lang="ru-RU" sz="3200" b="1" cap="all" dirty="0" smtClean="0">
                <a:ln w="0"/>
                <a:solidFill>
                  <a:srgbClr val="333300"/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3200" b="1" cap="all" spc="0" dirty="0">
              <a:ln w="0"/>
              <a:solidFill>
                <a:srgbClr val="3333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5725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Для чего была построена</a:t>
            </a:r>
          </a:p>
          <a:p>
            <a:pPr algn="ctr"/>
            <a:r>
              <a:rPr lang="ru-RU" sz="4000" b="1" cap="all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Великая Китайская стена?</a:t>
            </a:r>
            <a:endParaRPr lang="ru-RU" sz="4000" b="1" cap="all" spc="0" dirty="0">
              <a:ln/>
              <a:solidFill>
                <a:srgbClr val="66003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353e9f3164b12d48065b20b0f3_prev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454" y="1847849"/>
            <a:ext cx="7936073" cy="4465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еликая Китайская стена(The great wall of China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332656"/>
            <a:ext cx="856895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5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928670"/>
            <a:ext cx="684193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Возникновение </a:t>
            </a:r>
          </a:p>
          <a:p>
            <a:pPr algn="ctr"/>
            <a:r>
              <a:rPr lang="ru-RU" sz="5400" b="1" cap="all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Государства</a:t>
            </a:r>
          </a:p>
          <a:p>
            <a:pPr algn="ctr"/>
            <a:r>
              <a:rPr lang="ru-RU" sz="5400" b="1" cap="all" spc="0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Китае</a:t>
            </a:r>
            <a:endParaRPr lang="ru-RU" sz="5400" b="1" cap="all" spc="0" dirty="0">
              <a:ln/>
              <a:solidFill>
                <a:srgbClr val="66003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952" t="565" b="4802"/>
          <a:stretch>
            <a:fillRect/>
          </a:stretch>
        </p:blipFill>
        <p:spPr bwMode="auto">
          <a:xfrm>
            <a:off x="500034" y="3786190"/>
            <a:ext cx="3000396" cy="254464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hist_terrakot_voini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3857628"/>
            <a:ext cx="4925804" cy="2372596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0986" y="285728"/>
            <a:ext cx="78187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Цели и задачи урока:</a:t>
            </a:r>
            <a:endParaRPr lang="ru-RU" sz="4800" b="1" cap="all" spc="0" dirty="0">
              <a:ln/>
              <a:solidFill>
                <a:srgbClr val="3333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80728"/>
            <a:ext cx="8280920" cy="27392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60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Знать: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800" b="1" dirty="0" smtClean="0">
                <a:ln w="11430"/>
                <a:solidFill>
                  <a:srgbClr val="33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Географическое положение Китая;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800" b="1" dirty="0" smtClean="0">
                <a:ln w="11430"/>
                <a:solidFill>
                  <a:srgbClr val="33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Занятия его жителей;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800" b="1" dirty="0" smtClean="0">
                <a:ln w="11430"/>
                <a:solidFill>
                  <a:srgbClr val="33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Где и когда образовались  первые государства;              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2800" b="1" dirty="0" smtClean="0">
                <a:ln w="11430"/>
                <a:solidFill>
                  <a:srgbClr val="33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Имена царей первых   китайских  государств;   </a:t>
            </a:r>
            <a:endParaRPr lang="ru-RU" sz="2800" b="1" dirty="0">
              <a:ln w="11430"/>
              <a:solidFill>
                <a:srgbClr val="33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45086" y="3573016"/>
            <a:ext cx="2573911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Уметь:   </a:t>
            </a:r>
            <a:endParaRPr lang="ru-RU" sz="4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365104"/>
            <a:ext cx="813690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ru-RU" sz="36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Давать словесное описание  </a:t>
            </a:r>
          </a:p>
          <a:p>
            <a:r>
              <a:rPr lang="ru-RU" sz="36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географического  положения страны;</a:t>
            </a:r>
          </a:p>
          <a:p>
            <a:pPr>
              <a:buFont typeface="Arial" pitchFamily="34" charset="0"/>
              <a:buChar char="•"/>
            </a:pPr>
            <a:r>
              <a:rPr lang="ru-RU" sz="36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Находить особенности в её развитии;</a:t>
            </a:r>
            <a:endParaRPr lang="ru-RU" sz="3600" b="1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8810625" cy="62151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857232"/>
            <a:ext cx="384034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cap="none" spc="0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Определить</a:t>
            </a:r>
          </a:p>
          <a:p>
            <a:r>
              <a:rPr lang="ru-RU" sz="4000" b="1" dirty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0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еографическое</a:t>
            </a:r>
          </a:p>
          <a:p>
            <a:r>
              <a:rPr lang="ru-RU" sz="4000" b="1" dirty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 cap="none" spc="0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оложение </a:t>
            </a:r>
          </a:p>
          <a:p>
            <a:r>
              <a:rPr lang="ru-RU" sz="40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Китая</a:t>
            </a:r>
            <a:endParaRPr lang="ru-RU" sz="4000" b="1" cap="none" spc="0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5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6572296" cy="62308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58016" y="1785926"/>
            <a:ext cx="18031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33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Описать</a:t>
            </a:r>
          </a:p>
          <a:p>
            <a:pPr algn="ctr"/>
            <a:r>
              <a:rPr lang="ru-RU" sz="3200" b="1" dirty="0">
                <a:ln w="11430"/>
                <a:solidFill>
                  <a:srgbClr val="33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b="1" dirty="0" smtClean="0">
                <a:ln w="11430"/>
                <a:solidFill>
                  <a:srgbClr val="33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рироду</a:t>
            </a:r>
          </a:p>
          <a:p>
            <a:pPr algn="ctr"/>
            <a:r>
              <a:rPr lang="ru-RU" sz="3200" b="1" cap="none" spc="0" dirty="0" smtClean="0">
                <a:ln w="11430"/>
                <a:solidFill>
                  <a:srgbClr val="33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Китая. </a:t>
            </a:r>
            <a:endParaRPr lang="ru-RU" sz="3200" b="1" cap="none" spc="0" dirty="0">
              <a:ln w="11430"/>
              <a:solidFill>
                <a:srgbClr val="33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827" y="214290"/>
            <a:ext cx="9018174" cy="43088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rgbClr val="66003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Проблемное задание!</a:t>
            </a:r>
          </a:p>
          <a:p>
            <a:pPr algn="ctr"/>
            <a:r>
              <a:rPr lang="ru-RU" sz="4400" b="1" cap="all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основании знаний </a:t>
            </a:r>
          </a:p>
          <a:p>
            <a:pPr algn="ctr"/>
            <a:r>
              <a:rPr lang="ru-RU" sz="4400" b="1" cap="all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Географического</a:t>
            </a:r>
          </a:p>
          <a:p>
            <a:pPr algn="ctr"/>
            <a:r>
              <a:rPr lang="ru-RU" sz="4400" b="1" cap="all" spc="0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Положения и климата,</a:t>
            </a:r>
          </a:p>
          <a:p>
            <a:pPr algn="ctr"/>
            <a:r>
              <a:rPr lang="ru-RU" sz="4400" b="1" cap="all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Сделать Предположение</a:t>
            </a:r>
          </a:p>
          <a:p>
            <a:pPr algn="ctr"/>
            <a:r>
              <a:rPr lang="ru-RU" sz="4400" b="1" cap="all" dirty="0" smtClean="0">
                <a:ln/>
                <a:solidFill>
                  <a:srgbClr val="33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 занятиях китайцев. </a:t>
            </a:r>
            <a:endParaRPr lang="ru-RU" sz="4400" b="1" cap="all" spc="0" dirty="0">
              <a:ln/>
              <a:solidFill>
                <a:srgbClr val="3333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Picture 8" descr="Рисунок3"/>
          <p:cNvPicPr>
            <a:picLocks noChangeAspect="1" noChangeArrowheads="1"/>
          </p:cNvPicPr>
          <p:nvPr/>
        </p:nvPicPr>
        <p:blipFill>
          <a:blip r:embed="rId2" cstate="print">
            <a:lum bright="6000" contrast="48000"/>
          </a:blip>
          <a:srcRect/>
          <a:stretch>
            <a:fillRect/>
          </a:stretch>
        </p:blipFill>
        <p:spPr bwMode="auto">
          <a:xfrm>
            <a:off x="357158" y="4786322"/>
            <a:ext cx="2822563" cy="1648807"/>
          </a:xfrm>
          <a:prstGeom prst="rect">
            <a:avLst/>
          </a:prstGeom>
          <a:noFill/>
        </p:spPr>
      </p:pic>
      <p:pic>
        <p:nvPicPr>
          <p:cNvPr id="4" name="Picture 9" descr="Рисунок2"/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</a:blip>
          <a:srcRect/>
          <a:stretch>
            <a:fillRect/>
          </a:stretch>
        </p:blipFill>
        <p:spPr bwMode="auto">
          <a:xfrm>
            <a:off x="3357554" y="4429132"/>
            <a:ext cx="1953361" cy="2143116"/>
          </a:xfrm>
          <a:prstGeom prst="rect">
            <a:avLst/>
          </a:prstGeom>
          <a:noFill/>
        </p:spPr>
      </p:pic>
      <p:pic>
        <p:nvPicPr>
          <p:cNvPr id="5" name="Picture 6" descr="Рисунок4"/>
          <p:cNvPicPr>
            <a:picLocks noChangeAspect="1" noChangeArrowheads="1"/>
          </p:cNvPicPr>
          <p:nvPr/>
        </p:nvPicPr>
        <p:blipFill>
          <a:blip r:embed="rId4" cstate="print">
            <a:lum bright="-6000" contrast="24000"/>
          </a:blip>
          <a:srcRect/>
          <a:stretch>
            <a:fillRect/>
          </a:stretch>
        </p:blipFill>
        <p:spPr bwMode="auto">
          <a:xfrm>
            <a:off x="5470544" y="4572008"/>
            <a:ext cx="3244828" cy="1979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Составить вопросы к пункту 2 </a:t>
            </a:r>
            <a:r>
              <a:rPr lang="ru-RU" sz="2400" b="1" dirty="0" err="1" smtClean="0">
                <a:solidFill>
                  <a:srgbClr val="002060"/>
                </a:solidFill>
              </a:rPr>
              <a:t>стр</a:t>
            </a:r>
            <a:r>
              <a:rPr lang="ru-RU" sz="2400" b="1" dirty="0" smtClean="0">
                <a:solidFill>
                  <a:srgbClr val="002060"/>
                </a:solidFill>
              </a:rPr>
              <a:t> 98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«Занятия древних китайцев»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556792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1. Как называлось главное занятие ?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3195" y="2160069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2. На берегах какой реки поселились земледельцы?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2605" y="2735123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3. Какие сельскохозяйственные</a:t>
            </a:r>
          </a:p>
          <a:p>
            <a:r>
              <a:rPr lang="ru-RU" sz="2000" b="1" dirty="0" smtClean="0"/>
              <a:t> культуры сеяли?</a:t>
            </a:r>
            <a:endParaRPr 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3356992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4. Из какого материала делали орудия труда?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2266" y="3817639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5. Когда научились обрабатывать железо?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4221088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6. Какую новую культуру стали выращивать?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2544" y="486916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7. Какие ткани стали производить китайцы первыми в мире?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14847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Земледелие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7381" y="2160069"/>
            <a:ext cx="121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Хуанхэ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6790" y="2582435"/>
            <a:ext cx="238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Просо, пшеницу, овощи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0232" y="335699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бронза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60232" y="381763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</a:t>
            </a:r>
            <a:r>
              <a:rPr lang="en-US" b="1" dirty="0" smtClean="0">
                <a:solidFill>
                  <a:srgbClr val="C00000"/>
                </a:solidFill>
              </a:rPr>
              <a:t>V </a:t>
            </a:r>
            <a:r>
              <a:rPr lang="ru-RU" b="1" dirty="0" smtClean="0">
                <a:solidFill>
                  <a:srgbClr val="C00000"/>
                </a:solidFill>
              </a:rPr>
              <a:t>в до </a:t>
            </a:r>
            <a:r>
              <a:rPr lang="ru-RU" b="1" dirty="0" err="1" smtClean="0">
                <a:solidFill>
                  <a:srgbClr val="C00000"/>
                </a:solidFill>
              </a:rPr>
              <a:t>н.э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76256" y="42930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рис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096" y="5445224"/>
            <a:ext cx="315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шелк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1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428596" y="723900"/>
            <a:ext cx="8143932" cy="2205034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1227"/>
              </a:avLst>
            </a:prstTxWarp>
          </a:bodyPr>
          <a:lstStyle/>
          <a:p>
            <a:pPr algn="ctr" rtl="0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E36C0A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Физкультминутка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E36C0A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688038"/>
            <a:ext cx="2608684" cy="3208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2204864"/>
            <a:ext cx="8208912" cy="44012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Arial" pitchFamily="34" charset="0"/>
                <a:ea typeface="Times New Roman" pitchFamily="18" charset="0"/>
              </a:rPr>
              <a:t>-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Поднимите руки до уровня пупка. Ваши ноги – это корни дерева. Тело –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ствол, руки – ветви. Подышите.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Arial" pitchFamily="34" charset="0"/>
                <a:ea typeface="Times New Roman" pitchFamily="18" charset="0"/>
              </a:rPr>
              <a:t>-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А теперь представьте, что над головой собрались тучи, начался дождик и потоки воды омывают тело, унося усталость</a:t>
            </a: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Arial" pitchFamily="34" charset="0"/>
                <a:ea typeface="Times New Roman" pitchFamily="18" charset="0"/>
              </a:rPr>
              <a:t>- А вот вас осветило солнце. Оно согревает и осушает влагу. Организм наполняется силой и энергией.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Arial" pitchFamily="34" charset="0"/>
                <a:ea typeface="Times New Roman" pitchFamily="18" charset="0"/>
              </a:rPr>
              <a:t>-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</a:rPr>
              <a:t>Легкий ветерок раскачивает деревце – покачайтесь из стороны в сторону без усилий, легко и плавно. Повращайте кисти рук, потом стоп.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Arial" pitchFamily="34" charset="0"/>
                <a:ea typeface="Times New Roman" pitchFamily="18" charset="0"/>
              </a:rPr>
              <a:t>- И в завершении – руки положите на живот, девочки – правою ладонь на левую, мальчики – левую ладонь на правую. Подышите.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660033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Arial" pitchFamily="34" charset="0"/>
                <a:ea typeface="Times New Roman" pitchFamily="18" charset="0"/>
              </a:rPr>
              <a:t>- Садитесь, пожалуйста.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80" y="409446"/>
            <a:ext cx="2324075" cy="1800200"/>
          </a:xfrm>
          <a:prstGeom prst="rect">
            <a:avLst/>
          </a:prstGeom>
        </p:spPr>
      </p:pic>
      <p:pic>
        <p:nvPicPr>
          <p:cNvPr id="2" name="Kitayskaya-traditsionnay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1004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0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rn">
  <a:themeElements>
    <a:clrScheme name="Тема Office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Fern</Template>
  <TotalTime>338</TotalTime>
  <Words>371</Words>
  <Application>Microsoft Office PowerPoint</Application>
  <PresentationFormat>Экран (4:3)</PresentationFormat>
  <Paragraphs>72</Paragraphs>
  <Slides>14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Fern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Ала</cp:lastModifiedBy>
  <cp:revision>33</cp:revision>
  <dcterms:created xsi:type="dcterms:W3CDTF">2011-12-18T16:44:56Z</dcterms:created>
  <dcterms:modified xsi:type="dcterms:W3CDTF">2015-12-20T15:13:33Z</dcterms:modified>
</cp:coreProperties>
</file>