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56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A73606-5E97-4C64-B369-F554EACE18B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C7894F-276D-4EA7-9CE2-050143682F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Задача 1.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Перед вами миниатюра из «</a:t>
            </a:r>
            <a:r>
              <a:rPr lang="ru-RU" sz="2000" b="1" dirty="0" err="1" smtClean="0">
                <a:solidFill>
                  <a:srgbClr val="000000"/>
                </a:solidFill>
              </a:rPr>
              <a:t>Радзивилловской</a:t>
            </a:r>
            <a:r>
              <a:rPr lang="ru-RU" sz="2000" b="1" dirty="0" smtClean="0">
                <a:solidFill>
                  <a:srgbClr val="000000"/>
                </a:solidFill>
              </a:rPr>
              <a:t> летописи» и памятник, установленный в городе Заславле. На них изображены одни и те же исторические персонажи. Кто они?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1. Каким образом жизнь этих людей связана с Заславлем?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2. Что означает корона, которую женщина держит над головой?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Как вы думаете, она снимает или надевает корону? Объясните, почему вы пришли к такому выводу.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896544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46" y="3356992"/>
            <a:ext cx="3679825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404664"/>
            <a:ext cx="8217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Что стало </a:t>
            </a:r>
            <a:r>
              <a:rPr lang="ru-RU" sz="2400" b="1" dirty="0" smtClean="0">
                <a:solidFill>
                  <a:srgbClr val="C00000"/>
                </a:solidFill>
              </a:rPr>
              <a:t>причиной временного </a:t>
            </a:r>
            <a:r>
              <a:rPr lang="ru-RU" sz="2400" b="1" dirty="0">
                <a:solidFill>
                  <a:srgbClr val="C00000"/>
                </a:solidFill>
              </a:rPr>
              <a:t>возвышения, </a:t>
            </a:r>
            <a:r>
              <a:rPr lang="ru-RU" sz="2400" b="1" dirty="0" smtClean="0">
                <a:solidFill>
                  <a:srgbClr val="C00000"/>
                </a:solidFill>
              </a:rPr>
              <a:t>а </a:t>
            </a:r>
            <a:r>
              <a:rPr lang="ru-RU" sz="2400" b="1" dirty="0">
                <a:solidFill>
                  <a:srgbClr val="C00000"/>
                </a:solidFill>
              </a:rPr>
              <a:t>затем быстрого упадка</a:t>
            </a:r>
          </a:p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Менского</a:t>
            </a:r>
            <a:r>
              <a:rPr lang="ru-RU" sz="2400" b="1" dirty="0">
                <a:solidFill>
                  <a:srgbClr val="C00000"/>
                </a:solidFill>
              </a:rPr>
              <a:t> княжества?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44924"/>
            <a:ext cx="340249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3033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17728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Стр. 89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8988" y="1957482"/>
            <a:ext cx="450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Глеб Минский 1101-1119 г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1116 г - Слуцк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91" y="2374162"/>
            <a:ext cx="688379" cy="730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62" y="908720"/>
            <a:ext cx="138615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298" y="40466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Как </a:t>
            </a:r>
            <a:r>
              <a:rPr lang="ru-RU" sz="2800" b="1" dirty="0" smtClean="0">
                <a:solidFill>
                  <a:srgbClr val="C00000"/>
                </a:solidFill>
              </a:rPr>
              <a:t>складывались отношения </a:t>
            </a:r>
            <a:r>
              <a:rPr lang="ru-RU" sz="2800" b="1" dirty="0">
                <a:solidFill>
                  <a:srgbClr val="C00000"/>
                </a:solidFill>
              </a:rPr>
              <a:t>между </a:t>
            </a:r>
            <a:r>
              <a:rPr lang="ru-RU" sz="2800" b="1" dirty="0" smtClean="0">
                <a:solidFill>
                  <a:srgbClr val="C00000"/>
                </a:solidFill>
              </a:rPr>
              <a:t>Киевским </a:t>
            </a:r>
            <a:r>
              <a:rPr lang="ru-RU" sz="2800" b="1" dirty="0">
                <a:solidFill>
                  <a:srgbClr val="C00000"/>
                </a:solidFill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</a:rPr>
              <a:t>Полоцким княжествами   при </a:t>
            </a:r>
            <a:r>
              <a:rPr lang="ru-RU" sz="2800" b="1" dirty="0">
                <a:solidFill>
                  <a:srgbClr val="C00000"/>
                </a:solidFill>
              </a:rPr>
              <a:t>Всеславе Чародее?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2217553" cy="22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645024"/>
            <a:ext cx="2709781" cy="234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2" y="1642120"/>
            <a:ext cx="1066800" cy="1066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54" y="2708920"/>
            <a:ext cx="1983057" cy="25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8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36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Докажите на </a:t>
            </a:r>
            <a:r>
              <a:rPr lang="ru-RU" sz="2400" b="1" dirty="0">
                <a:solidFill>
                  <a:srgbClr val="C00000"/>
                </a:solidFill>
              </a:rPr>
              <a:t>конкретных </a:t>
            </a:r>
            <a:r>
              <a:rPr lang="ru-RU" sz="2400" b="1" dirty="0" smtClean="0">
                <a:solidFill>
                  <a:srgbClr val="C00000"/>
                </a:solidFill>
              </a:rPr>
              <a:t>примерах, что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XII-XIII веках они </a:t>
            </a:r>
            <a:r>
              <a:rPr lang="ru-RU" sz="2400" b="1" dirty="0">
                <a:solidFill>
                  <a:srgbClr val="C00000"/>
                </a:solidFill>
              </a:rPr>
              <a:t>оставались </a:t>
            </a:r>
            <a:r>
              <a:rPr lang="ru-RU" sz="2400" b="1" dirty="0" smtClean="0">
                <a:solidFill>
                  <a:srgbClr val="C00000"/>
                </a:solidFill>
              </a:rPr>
              <a:t> такими </a:t>
            </a:r>
            <a:r>
              <a:rPr lang="ru-RU" sz="2400" b="1" dirty="0">
                <a:solidFill>
                  <a:srgbClr val="C00000"/>
                </a:solidFill>
              </a:rPr>
              <a:t>же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12281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Стр</a:t>
            </a:r>
            <a:r>
              <a:rPr lang="ru-RU" b="1" dirty="0" smtClean="0"/>
              <a:t> 91-92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28861"/>
              </p:ext>
            </p:extLst>
          </p:nvPr>
        </p:nvGraphicFramePr>
        <p:xfrm>
          <a:off x="683568" y="2234826"/>
          <a:ext cx="7272810" cy="35441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24270"/>
                <a:gridCol w="2424270"/>
                <a:gridCol w="2424270"/>
              </a:tblGrid>
              <a:tr h="88604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Год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Событие 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Последствия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042"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042"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042"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7664" y="1622623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Заполните таблицу в тетради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04324"/>
            <a:ext cx="138615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36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Докажите на </a:t>
            </a:r>
            <a:r>
              <a:rPr lang="ru-RU" sz="2400" b="1" dirty="0">
                <a:solidFill>
                  <a:srgbClr val="C00000"/>
                </a:solidFill>
              </a:rPr>
              <a:t>конкретных </a:t>
            </a:r>
            <a:r>
              <a:rPr lang="ru-RU" sz="2400" b="1" dirty="0" smtClean="0">
                <a:solidFill>
                  <a:srgbClr val="C00000"/>
                </a:solidFill>
              </a:rPr>
              <a:t>примерах, что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XII-XIII веках они </a:t>
            </a:r>
            <a:r>
              <a:rPr lang="ru-RU" sz="2400" b="1" dirty="0">
                <a:solidFill>
                  <a:srgbClr val="C00000"/>
                </a:solidFill>
              </a:rPr>
              <a:t>оставались </a:t>
            </a:r>
            <a:r>
              <a:rPr lang="ru-RU" sz="2400" b="1" dirty="0" smtClean="0">
                <a:solidFill>
                  <a:srgbClr val="C00000"/>
                </a:solidFill>
              </a:rPr>
              <a:t> такими </a:t>
            </a:r>
            <a:r>
              <a:rPr lang="ru-RU" sz="2400" b="1" dirty="0">
                <a:solidFill>
                  <a:srgbClr val="C00000"/>
                </a:solidFill>
              </a:rPr>
              <a:t>же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53102"/>
              </p:ext>
            </p:extLst>
          </p:nvPr>
        </p:nvGraphicFramePr>
        <p:xfrm>
          <a:off x="395534" y="2234826"/>
          <a:ext cx="8712969" cy="39814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04323"/>
                <a:gridCol w="2904323"/>
                <a:gridCol w="2904323"/>
              </a:tblGrid>
              <a:tr h="47409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Год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Событие 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Последствия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860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1127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Поход семи Киевских князей во главе с Мстиславом на Полоцк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Вече Полоцка изгнало князя Давида. Избрание князем Бориса 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860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1129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Поход Мстислава на Полоцк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Высылка полоцких князей в Византию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860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1132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Смерть Мстислава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Возвращение полоцких князей династии 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</a:rPr>
                        <a:t>Изяславовичей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7664" y="1622623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Заполните таблицу в тетради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22" y="939858"/>
            <a:ext cx="913225" cy="10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</a:rPr>
              <a:t>Д/З </a:t>
            </a:r>
            <a:r>
              <a:rPr lang="ru-RU" sz="4400" dirty="0" smtClean="0">
                <a:solidFill>
                  <a:srgbClr val="000000"/>
                </a:solidFill>
                <a:latin typeface="Sylfaen"/>
              </a:rPr>
              <a:t>§9,отвечать на вопрос 6, 7 письменно</a:t>
            </a:r>
          </a:p>
          <a:p>
            <a:endParaRPr lang="ru-RU" sz="4400" dirty="0" smtClean="0">
              <a:solidFill>
                <a:srgbClr val="000000"/>
              </a:solidFill>
              <a:latin typeface="Sylfaen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Sylfaen"/>
              </a:rPr>
              <a:t>Для желающих: 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Sylfaen"/>
              </a:rPr>
              <a:t>Нарисовать рисунок «Полоцкое княжество в </a:t>
            </a:r>
            <a:r>
              <a:rPr lang="en-US" sz="4400" dirty="0" smtClean="0">
                <a:solidFill>
                  <a:srgbClr val="000000"/>
                </a:solidFill>
                <a:latin typeface="Sylfaen"/>
              </a:rPr>
              <a:t>XI- XIII</a:t>
            </a:r>
            <a:r>
              <a:rPr lang="ru-RU" sz="4400" dirty="0" smtClean="0">
                <a:solidFill>
                  <a:srgbClr val="000000"/>
                </a:solidFill>
                <a:latin typeface="Sylfaen"/>
              </a:rPr>
              <a:t> веках</a:t>
            </a:r>
            <a:endParaRPr lang="ru-RU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361" y="111429"/>
            <a:ext cx="8729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Задача 2.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 ячейках записаны факты из биографий великих князей, изображенных на монетах. Подпишите имена князей.  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 Напишите имена князей. Выберите соответствующие действия, записанные в ячейках.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0" y="1347138"/>
            <a:ext cx="2010493" cy="239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010493" cy="240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0" y="1700425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0" y="4464026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5999" y="1471825"/>
            <a:ext cx="253709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Был убит новгородским князем Владимиром.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Его дочь стала женой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новгородского князя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8952" y="3072442"/>
            <a:ext cx="261719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Жизнь этого человека, полная подвигов и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приключений вдохновляла поэтов и создателей былин.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В «Слове о полку Игореве» он назван под именем </a:t>
            </a:r>
            <a:r>
              <a:rPr lang="ru-RU" dirty="0" err="1" smtClean="0">
                <a:solidFill>
                  <a:srgbClr val="000000"/>
                </a:solidFill>
              </a:rPr>
              <a:t>Волха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Всеславовича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1983" y="5861404"/>
            <a:ext cx="305831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Первый полоцкий князь, названный в летописных источниках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2813" y="1295385"/>
            <a:ext cx="457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31807" y="1340767"/>
            <a:ext cx="2757521" cy="1203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Этот князь – дед известной просветительницы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Ефросинии Полоцкой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6867" y="2853459"/>
            <a:ext cx="37296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Летопись утверждает, что этот князь «пришел из-за моря», «княжил в Полоцкой земле и владел ею»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4364" y="4469670"/>
            <a:ext cx="367240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Этот человек дважды попадал в плен, но всегда счастье сопутствовало ему, и из плена </a:t>
            </a:r>
            <a:r>
              <a:rPr lang="ru-RU" dirty="0" smtClean="0">
                <a:solidFill>
                  <a:srgbClr val="000000"/>
                </a:solidFill>
              </a:rPr>
              <a:t>он выходил </a:t>
            </a:r>
            <a:r>
              <a:rPr lang="ru-RU" dirty="0">
                <a:solidFill>
                  <a:srgbClr val="000000"/>
                </a:solidFill>
              </a:rPr>
              <a:t>еще могущественнее, чем прежде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32813" y="2665064"/>
            <a:ext cx="457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0498" y="5718398"/>
            <a:ext cx="457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41787" y="1273491"/>
            <a:ext cx="457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16144" y="2436464"/>
            <a:ext cx="457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72587" y="4061433"/>
            <a:ext cx="457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7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4055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baseline="0" dirty="0" smtClean="0">
                <a:solidFill>
                  <a:srgbClr val="FF0000"/>
                </a:solidFill>
              </a:rPr>
              <a:t>Задача 3. </a:t>
            </a:r>
            <a:r>
              <a:rPr lang="ru-RU" b="1" i="0" u="none" strike="noStrike" baseline="0" dirty="0" smtClean="0">
                <a:solidFill>
                  <a:srgbClr val="000000"/>
                </a:solidFill>
              </a:rPr>
              <a:t>Восстановите события из жизни прославленного полоцкого князя Всеслава Чародея на основе миниатюр из летописи. Расставьте события в хронологической последовательности ( например, 3,</a:t>
            </a:r>
            <a:r>
              <a:rPr lang="ru-RU" b="1" i="0" u="none" strike="noStrike" dirty="0" smtClean="0">
                <a:solidFill>
                  <a:srgbClr val="000000"/>
                </a:solidFill>
              </a:rPr>
              <a:t> 1, 2)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8" y="1201624"/>
            <a:ext cx="340677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7094"/>
            <a:ext cx="4608512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3711575" cy="251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9103" y="3212975"/>
            <a:ext cx="55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12360" y="35823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01599" y="6165304"/>
            <a:ext cx="87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56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4.  </a:t>
            </a:r>
            <a:r>
              <a:rPr lang="ru-RU" sz="2400" dirty="0" smtClean="0">
                <a:solidFill>
                  <a:srgbClr val="000000"/>
                </a:solidFill>
              </a:rPr>
              <a:t>выберите утверждения, связанные с именем князя </a:t>
            </a:r>
            <a:r>
              <a:rPr lang="ru-RU" sz="2400" dirty="0" err="1" smtClean="0">
                <a:solidFill>
                  <a:srgbClr val="000000"/>
                </a:solidFill>
              </a:rPr>
              <a:t>Брячислава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Изяславича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372" y="2103239"/>
            <a:ext cx="45367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1. Его называли Чародей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372" y="2996952"/>
            <a:ext cx="453670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2. Он правил с 1003 по 1044 г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372" y="3645024"/>
            <a:ext cx="777686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3. Он был основателем династии  полоцких князей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372" y="4293096"/>
            <a:ext cx="783974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4. Воевал с Ярославом Мудрым на реке </a:t>
            </a:r>
            <a:r>
              <a:rPr lang="ru-RU" sz="2400" dirty="0" err="1" smtClean="0">
                <a:solidFill>
                  <a:srgbClr val="000000"/>
                </a:solidFill>
              </a:rPr>
              <a:t>Судомири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013176"/>
            <a:ext cx="684076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5. Основал Собор Святой Софии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830" y="5733256"/>
            <a:ext cx="690364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6. Получил города Витебск и </a:t>
            </a:r>
            <a:r>
              <a:rPr lang="ru-RU" sz="2400" dirty="0" err="1" smtClean="0">
                <a:solidFill>
                  <a:srgbClr val="000000"/>
                </a:solidFill>
              </a:rPr>
              <a:t>Усвяты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0" r="28420"/>
          <a:stretch/>
        </p:blipFill>
        <p:spPr bwMode="auto">
          <a:xfrm>
            <a:off x="6709800" y="640377"/>
            <a:ext cx="1935341" cy="2925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r="27926"/>
          <a:stretch/>
        </p:blipFill>
        <p:spPr bwMode="auto">
          <a:xfrm>
            <a:off x="471951" y="3181350"/>
            <a:ext cx="232282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55" y="3068960"/>
            <a:ext cx="2857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985"/>
            <a:ext cx="2475657" cy="2705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34" y="1786508"/>
            <a:ext cx="2132856" cy="2132856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76" y="433636"/>
            <a:ext cx="2609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Полоцкое княжество ( земля) в </a:t>
            </a:r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XII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первой половине </a:t>
            </a:r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XIII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века</a:t>
            </a:r>
            <a:endParaRPr lang="ru-RU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87751"/>
            <a:ext cx="2324292" cy="19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1464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Выяснить </a:t>
            </a:r>
            <a:r>
              <a:rPr lang="ru-RU" sz="2400" b="1" dirty="0" smtClean="0">
                <a:solidFill>
                  <a:srgbClr val="C00000"/>
                </a:solidFill>
              </a:rPr>
              <a:t>причины и результаты феодальной </a:t>
            </a:r>
            <a:r>
              <a:rPr lang="ru-RU" sz="2400" b="1" dirty="0">
                <a:solidFill>
                  <a:srgbClr val="C00000"/>
                </a:solidFill>
              </a:rPr>
              <a:t>раздробленности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 Полоцкой земле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8148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</a:rPr>
              <a:t>Стр. 88. Работа с картой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</a:rPr>
              <a:t>Какие  княжества- земли образовались в  </a:t>
            </a:r>
            <a:r>
              <a:rPr lang="en-US" sz="2400" b="1" dirty="0" smtClean="0">
                <a:solidFill>
                  <a:srgbClr val="000000"/>
                </a:solidFill>
              </a:rPr>
              <a:t>XII</a:t>
            </a:r>
            <a:r>
              <a:rPr lang="ru-RU" sz="2400" b="1" dirty="0" smtClean="0">
                <a:solidFill>
                  <a:srgbClr val="000000"/>
                </a:solidFill>
              </a:rPr>
              <a:t> веке. 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</a:rPr>
              <a:t>На какие волости разделилась Полоцкая земля?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17161"/>
            <a:ext cx="5112568" cy="356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62" y="908720"/>
            <a:ext cx="138615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Причины раздробленности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Полоцкой земли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1.Господство </a:t>
            </a:r>
            <a:r>
              <a:rPr lang="ru-RU" sz="2800" b="1" dirty="0">
                <a:solidFill>
                  <a:srgbClr val="000000"/>
                </a:solidFill>
              </a:rPr>
              <a:t>натурального </a:t>
            </a:r>
            <a:r>
              <a:rPr lang="ru-RU" sz="2800" b="1" dirty="0" smtClean="0">
                <a:solidFill>
                  <a:srgbClr val="000000"/>
                </a:solidFill>
              </a:rPr>
              <a:t>хозяйства </a:t>
            </a:r>
            <a:endParaRPr lang="ru-RU" sz="2800" b="1" dirty="0">
              <a:solidFill>
                <a:srgbClr val="000000"/>
              </a:solidFill>
            </a:endParaRPr>
          </a:p>
          <a:p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2. Раздача </a:t>
            </a:r>
            <a:r>
              <a:rPr lang="ru-RU" sz="2800" b="1" dirty="0">
                <a:solidFill>
                  <a:srgbClr val="000000"/>
                </a:solidFill>
              </a:rPr>
              <a:t>земель в собственность </a:t>
            </a:r>
            <a:r>
              <a:rPr lang="ru-RU" sz="2800" b="1" dirty="0" smtClean="0">
                <a:solidFill>
                  <a:srgbClr val="000000"/>
                </a:solidFill>
              </a:rPr>
              <a:t>дружинникам </a:t>
            </a:r>
            <a:endParaRPr lang="ru-RU" sz="2800" b="1" dirty="0">
              <a:solidFill>
                <a:srgbClr val="000000"/>
              </a:solidFill>
            </a:endParaRPr>
          </a:p>
          <a:p>
            <a:r>
              <a:rPr lang="ru-RU" sz="2800" b="1" dirty="0">
                <a:solidFill>
                  <a:srgbClr val="000000"/>
                </a:solidFill>
              </a:rPr>
              <a:t>3. Существование обычая наделения </a:t>
            </a:r>
            <a:r>
              <a:rPr lang="ru-RU" sz="2800" b="1" dirty="0" smtClean="0">
                <a:solidFill>
                  <a:srgbClr val="000000"/>
                </a:solidFill>
              </a:rPr>
              <a:t>землёй  </a:t>
            </a:r>
            <a:r>
              <a:rPr lang="ru-RU" sz="2800" b="1" dirty="0">
                <a:solidFill>
                  <a:srgbClr val="000000"/>
                </a:solidFill>
              </a:rPr>
              <a:t>всех  прямых  </a:t>
            </a:r>
            <a:r>
              <a:rPr lang="ru-RU" sz="2800" b="1" dirty="0" smtClean="0">
                <a:solidFill>
                  <a:srgbClr val="000000"/>
                </a:solidFill>
              </a:rPr>
              <a:t>наследников  </a:t>
            </a:r>
            <a:endParaRPr lang="ru-RU" sz="2800" b="1" dirty="0">
              <a:solidFill>
                <a:srgbClr val="000000"/>
              </a:solidFill>
            </a:endParaRPr>
          </a:p>
          <a:p>
            <a:r>
              <a:rPr lang="ru-RU" sz="2800" b="1" dirty="0">
                <a:solidFill>
                  <a:srgbClr val="000000"/>
                </a:solidFill>
              </a:rPr>
              <a:t>4. Возникновение частного </a:t>
            </a:r>
            <a:r>
              <a:rPr lang="ru-RU" sz="2800" b="1" dirty="0" smtClean="0">
                <a:solidFill>
                  <a:srgbClr val="000000"/>
                </a:solidFill>
              </a:rPr>
              <a:t>землевладения </a:t>
            </a:r>
            <a:endParaRPr lang="ru-RU" sz="28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8507"/>
            <a:ext cx="26098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8507"/>
            <a:ext cx="22002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4" b="28399"/>
          <a:stretch/>
        </p:blipFill>
        <p:spPr>
          <a:xfrm>
            <a:off x="6660233" y="488741"/>
            <a:ext cx="2409098" cy="10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085" y="332656"/>
            <a:ext cx="6038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Результаты раздробленности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40230"/>
            <a:ext cx="4300496" cy="41549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Слабость торговых связей между отдельными волостями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2. Усиление боярства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5.  Ослабление  княжеской  власти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Междоусобные войны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Распад крупных княжеств на более мелкие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lang="ru-RU" sz="2400" b="1" kern="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??????</a:t>
            </a: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933056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Бояре-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000000"/>
                </a:solidFill>
              </a:rPr>
              <a:t>бывшие княжеские дружинники, получившие в собственность землю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27687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Волость-княжеское владение  в период</a:t>
            </a:r>
          </a:p>
          <a:p>
            <a:pPr lvl="0" algn="ctr"/>
            <a:r>
              <a:rPr lang="ru-RU" sz="2400" b="1" dirty="0" smtClean="0">
                <a:solidFill>
                  <a:srgbClr val="000000"/>
                </a:solidFill>
              </a:rPr>
              <a:t>Раздробленности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1056312"/>
            <a:ext cx="1021191" cy="10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161</TotalTime>
  <Words>556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Полоцкое княжество ( земля) в XII- первой половине  XIII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17</cp:revision>
  <dcterms:created xsi:type="dcterms:W3CDTF">2020-02-17T17:42:48Z</dcterms:created>
  <dcterms:modified xsi:type="dcterms:W3CDTF">2021-11-14T15:12:58Z</dcterms:modified>
</cp:coreProperties>
</file>