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101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87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54524" y="3402427"/>
            <a:ext cx="8910724" cy="2516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60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  <a:ea typeface="Merriweather Bold" pitchFamily="34" charset="-122"/>
                <a:cs typeface="Merriweather Bold" pitchFamily="34" charset="-120"/>
              </a:rPr>
              <a:t>Становление государственного суверенитета Республики Беларусь</a:t>
            </a:r>
            <a:endParaRPr lang="en-US" sz="40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39522" y="6091118"/>
            <a:ext cx="429458" cy="429458"/>
          </a:xfrm>
          <a:prstGeom prst="roundRect">
            <a:avLst>
              <a:gd name="adj" fmla="val 2128982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51" y="7361693"/>
            <a:ext cx="414218" cy="4418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86944" y="7333831"/>
            <a:ext cx="3610213" cy="469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6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Алла Николаевна</a:t>
            </a:r>
            <a:endParaRPr lang="en-US" sz="2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6701"/>
          <a:stretch/>
        </p:blipFill>
        <p:spPr>
          <a:xfrm>
            <a:off x="42226" y="0"/>
            <a:ext cx="14588174" cy="2501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" y="115121"/>
            <a:ext cx="7911663" cy="5182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90" y="3960649"/>
            <a:ext cx="6403427" cy="4268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9503" y="5875282"/>
            <a:ext cx="515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Первый Герой Беларуси Владимир </a:t>
            </a:r>
            <a:r>
              <a:rPr lang="ru-RU" sz="2400" b="1" dirty="0" err="1" smtClean="0">
                <a:solidFill>
                  <a:srgbClr val="C00000"/>
                </a:solidFill>
              </a:rPr>
              <a:t>Корват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7269" y="3270187"/>
            <a:ext cx="442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Памятник в г. Бресте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202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99222" y="238629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Декларация</a:t>
            </a:r>
            <a:r>
              <a:rPr lang="en-US" sz="4400" b="1" dirty="0">
                <a:solidFill>
                  <a:srgbClr val="403C4E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en-US" sz="4400" b="1" dirty="0">
                <a:latin typeface="+mj-lt"/>
                <a:ea typeface="Merriweather Bold" pitchFamily="34" charset="-122"/>
                <a:cs typeface="Merriweather Bold" pitchFamily="34" charset="-120"/>
              </a:rPr>
              <a:t>о государственном суверенитете 27 июля 1990 г.</a:t>
            </a:r>
            <a:endParaRPr lang="en-US" sz="4400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Merriweather Bold" pitchFamily="34" charset="-122"/>
                <a:cs typeface="Merriweather Bold" pitchFamily="34" charset="-120"/>
              </a:rPr>
              <a:t>Принятие</a:t>
            </a:r>
            <a:endParaRPr lang="en-US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46646" y="55001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latin typeface="Bookman Old Style" panose="02050604050505020204" pitchFamily="18" charset="0"/>
                <a:ea typeface="Open Sans" pitchFamily="34" charset="-122"/>
                <a:cs typeface="Open Sans" pitchFamily="34" charset="-120"/>
              </a:rPr>
              <a:t>Декларация была принята Верховным Советом БССР.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Merriweather Bold" pitchFamily="34" charset="-122"/>
                <a:cs typeface="Merriweather Bold" pitchFamily="34" charset="-120"/>
              </a:rPr>
              <a:t>Значение</a:t>
            </a:r>
            <a:endParaRPr lang="en-US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540560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latin typeface="Bookman Old Style" panose="02050604050505020204" pitchFamily="18" charset="0"/>
                <a:ea typeface="Open Sans" pitchFamily="34" charset="-122"/>
                <a:cs typeface="Open Sans" pitchFamily="34" charset="-120"/>
              </a:rPr>
              <a:t>Ознаменовала начало нового этапа в истории Беларуси.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Merriweather Bold" pitchFamily="34" charset="-122"/>
                <a:cs typeface="Merriweather Bold" pitchFamily="34" charset="-120"/>
              </a:rPr>
              <a:t>Цель</a:t>
            </a:r>
            <a:endParaRPr lang="en-US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019210" y="529554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latin typeface="Bookman Old Style" panose="02050604050505020204" pitchFamily="18" charset="0"/>
                <a:ea typeface="Open Sans" pitchFamily="34" charset="-122"/>
                <a:cs typeface="Open Sans" pitchFamily="34" charset="-120"/>
              </a:rPr>
              <a:t>Провозглашение полного государственного суверенитета.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" y="-1"/>
            <a:ext cx="3478128" cy="2139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4337" y="66020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C00000"/>
                </a:solidFill>
                <a:ea typeface="Merriweather Bold" pitchFamily="34" charset="-122"/>
                <a:cs typeface="Merriweather Bold" pitchFamily="34" charset="-120"/>
              </a:rPr>
              <a:t>Референдумы о независимости Беларуси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5928717" y="428339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124337" y="4435078"/>
            <a:ext cx="1558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3200" b="1" dirty="0"/>
          </a:p>
        </p:txBody>
      </p:sp>
      <p:sp>
        <p:nvSpPr>
          <p:cNvPr id="6" name="Text 3"/>
          <p:cNvSpPr/>
          <p:nvPr/>
        </p:nvSpPr>
        <p:spPr>
          <a:xfrm>
            <a:off x="6572609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17 марта 1991 года</a:t>
            </a:r>
            <a:endParaRPr lang="en-US" sz="2800" b="1" dirty="0"/>
          </a:p>
        </p:txBody>
      </p:sp>
      <p:sp>
        <p:nvSpPr>
          <p:cNvPr id="7" name="Text 4"/>
          <p:cNvSpPr/>
          <p:nvPr/>
        </p:nvSpPr>
        <p:spPr>
          <a:xfrm>
            <a:off x="7017307" y="4690229"/>
            <a:ext cx="252412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Поддержка сохранения СССР.</a:t>
            </a:r>
            <a:endParaRPr lang="en-US" sz="2000" b="1" dirty="0"/>
          </a:p>
        </p:txBody>
      </p:sp>
      <p:sp>
        <p:nvSpPr>
          <p:cNvPr id="8" name="Shape 5"/>
          <p:cNvSpPr/>
          <p:nvPr/>
        </p:nvSpPr>
        <p:spPr>
          <a:xfrm>
            <a:off x="10231637" y="41799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24028" y="4284821"/>
            <a:ext cx="20585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3200" b="1" dirty="0"/>
          </a:p>
        </p:txBody>
      </p:sp>
      <p:sp>
        <p:nvSpPr>
          <p:cNvPr id="10" name="Text 7"/>
          <p:cNvSpPr/>
          <p:nvPr/>
        </p:nvSpPr>
        <p:spPr>
          <a:xfrm>
            <a:off x="10908983" y="41998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Участники</a:t>
            </a:r>
            <a:endParaRPr lang="en-US" sz="2800" b="1" dirty="0"/>
          </a:p>
        </p:txBody>
      </p:sp>
      <p:sp>
        <p:nvSpPr>
          <p:cNvPr id="11" name="Text 8"/>
          <p:cNvSpPr/>
          <p:nvPr/>
        </p:nvSpPr>
        <p:spPr>
          <a:xfrm>
            <a:off x="10908983" y="469022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Большинство высказались за союз.</a:t>
            </a:r>
            <a:endParaRPr lang="en-US" sz="2000" b="1" dirty="0"/>
          </a:p>
        </p:txBody>
      </p:sp>
      <p:sp>
        <p:nvSpPr>
          <p:cNvPr id="12" name="Shape 9"/>
          <p:cNvSpPr/>
          <p:nvPr/>
        </p:nvSpPr>
        <p:spPr>
          <a:xfrm>
            <a:off x="6280190" y="58979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39019" y="5983010"/>
            <a:ext cx="19264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2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3200" b="1" dirty="0"/>
          </a:p>
        </p:txBody>
      </p:sp>
      <p:sp>
        <p:nvSpPr>
          <p:cNvPr id="14" name="Text 11"/>
          <p:cNvSpPr/>
          <p:nvPr/>
        </p:nvSpPr>
        <p:spPr>
          <a:xfrm>
            <a:off x="7017306" y="5897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Значение</a:t>
            </a:r>
            <a:endParaRPr lang="en-US" sz="2800" b="1" dirty="0"/>
          </a:p>
        </p:txBody>
      </p:sp>
      <p:sp>
        <p:nvSpPr>
          <p:cNvPr id="15" name="Text 12"/>
          <p:cNvSpPr/>
          <p:nvPr/>
        </p:nvSpPr>
        <p:spPr>
          <a:xfrm>
            <a:off x="7017306" y="638841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Отражение мнения народа в важный момент.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933348" y="59911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Беловежские соглашения 8 декабря 1991 года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908" y="360598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74396" y="479524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Подписание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0" y="5268635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+mj-lt"/>
                <a:ea typeface="Open Sans" pitchFamily="34" charset="-122"/>
                <a:cs typeface="Open Sans" pitchFamily="34" charset="-120"/>
              </a:rPr>
              <a:t>Прекращение существования СССР.</a:t>
            </a:r>
            <a:endParaRPr lang="en-US" sz="2000" b="1" dirty="0">
              <a:latin typeface="+mj-lt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04" y="36771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706510" y="4774225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Независимость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 4"/>
          <p:cNvSpPr/>
          <p:nvPr/>
        </p:nvSpPr>
        <p:spPr>
          <a:xfrm>
            <a:off x="8706510" y="5268635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b="1" dirty="0">
                <a:solidFill>
                  <a:srgbClr val="403C4E"/>
                </a:solidFill>
                <a:latin typeface="+mj-lt"/>
                <a:ea typeface="Open Sans" pitchFamily="34" charset="-122"/>
                <a:cs typeface="Open Sans" pitchFamily="34" charset="-120"/>
              </a:rPr>
              <a:t>Беларусь стала независимым государством.</a:t>
            </a:r>
            <a:endParaRPr lang="en-US" b="1" dirty="0">
              <a:latin typeface="+mj-lt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7743" y="360598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338743" y="4732854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ea typeface="Merriweather Bold" pitchFamily="34" charset="-122"/>
                <a:cs typeface="Merriweather Bold" pitchFamily="34" charset="-120"/>
              </a:rPr>
              <a:t>Новая эпоха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1544538" y="526863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Начало новой эпохи в истории страны.</a:t>
            </a:r>
            <a:endParaRPr lang="en-US" sz="2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7" y="2007475"/>
            <a:ext cx="5212146" cy="413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2572" y="7092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Конституция Республики Беларусь 15 марта 1994 года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1857256" y="35583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Принятие</a:t>
            </a:r>
            <a:endParaRPr lang="en-US" sz="3200" dirty="0">
              <a:latin typeface="+mj-lt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31387" y="3516273"/>
            <a:ext cx="12989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38580" y="3513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Основной закон</a:t>
            </a:r>
            <a:endParaRPr lang="en-US" sz="3200" dirty="0">
              <a:latin typeface="+mj-lt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536543" y="3904774"/>
            <a:ext cx="17145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60108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Права и свободы</a:t>
            </a:r>
            <a:endParaRPr lang="en-US" sz="3200" dirty="0">
              <a:latin typeface="+mj-lt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53519" y="6130647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93790" y="5833705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Государственное устройство</a:t>
            </a:r>
            <a:endParaRPr lang="en-US" sz="3200" dirty="0">
              <a:latin typeface="+mj-lt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914192" y="5742146"/>
            <a:ext cx="18740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1383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Учреждение поста Президента Республики Беларусь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306723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5335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+mj-lt"/>
                <a:ea typeface="Merriweather Bold" pitchFamily="34" charset="-122"/>
                <a:cs typeface="Merriweather Bold" pitchFamily="34" charset="-120"/>
              </a:rPr>
              <a:t>Новый этап</a:t>
            </a:r>
            <a:endParaRPr lang="en-US" sz="2800" dirty="0">
              <a:latin typeface="+mj-lt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68022" y="402395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latin typeface="+mj-lt"/>
                <a:ea typeface="Open Sans" pitchFamily="34" charset="-122"/>
                <a:cs typeface="Open Sans" pitchFamily="34" charset="-120"/>
              </a:rPr>
              <a:t>Введение института президентства.</a:t>
            </a:r>
            <a:endParaRPr lang="en-US" sz="2400" b="1" dirty="0">
              <a:latin typeface="+mj-lt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67607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8944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+mj-lt"/>
                <a:ea typeface="Merriweather Bold" pitchFamily="34" charset="-122"/>
                <a:cs typeface="Merriweather Bold" pitchFamily="34" charset="-120"/>
              </a:rPr>
              <a:t>1994 год</a:t>
            </a:r>
            <a:endParaRPr lang="en-US" sz="2800" dirty="0">
              <a:latin typeface="+mj-lt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68022" y="538484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latin typeface="+mj-lt"/>
                <a:ea typeface="Open Sans" pitchFamily="34" charset="-122"/>
                <a:cs typeface="Open Sans" pitchFamily="34" charset="-120"/>
              </a:rPr>
              <a:t>Первые президентские выборы.</a:t>
            </a:r>
            <a:endParaRPr lang="en-US" sz="2400" b="1" dirty="0">
              <a:latin typeface="+mj-lt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602849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6255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+mj-lt"/>
                <a:ea typeface="Merriweather Bold" pitchFamily="34" charset="-122"/>
                <a:cs typeface="Merriweather Bold" pitchFamily="34" charset="-120"/>
              </a:rPr>
              <a:t>Руководитель</a:t>
            </a:r>
            <a:endParaRPr lang="en-US" sz="2800" dirty="0">
              <a:latin typeface="+mj-lt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268022" y="674572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latin typeface="+mj-lt"/>
                <a:ea typeface="Open Sans" pitchFamily="34" charset="-122"/>
                <a:cs typeface="Open Sans" pitchFamily="34" charset="-120"/>
              </a:rPr>
              <a:t>Определение главы государства.</a:t>
            </a:r>
            <a:endParaRPr lang="en-US" sz="2400" b="1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869" y="928985"/>
            <a:ext cx="6127531" cy="611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67799" y="872588"/>
            <a:ext cx="67907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Референдум 1995 года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9427" y="3267551"/>
            <a:ext cx="12989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Вопросы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45503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latin typeface="+mj-lt"/>
                <a:ea typeface="Open Sans" pitchFamily="34" charset="-122"/>
                <a:cs typeface="Open Sans" pitchFamily="34" charset="-120"/>
              </a:rPr>
              <a:t>Изменение государственной символики.</a:t>
            </a:r>
            <a:endParaRPr lang="en-US" sz="2400" b="1" dirty="0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8591" y="4469249"/>
            <a:ext cx="17145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3200" b="1" dirty="0">
              <a:latin typeface="+mj-lt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Поддержка</a:t>
            </a:r>
            <a:endParaRPr lang="en-US" sz="3200" b="1" dirty="0">
              <a:latin typeface="+mj-lt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42568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latin typeface="+mj-lt"/>
                <a:ea typeface="Open Sans" pitchFamily="34" charset="-122"/>
                <a:cs typeface="Open Sans" pitchFamily="34" charset="-120"/>
              </a:rPr>
              <a:t>Одобрение народом новых символов.</a:t>
            </a:r>
            <a:endParaRPr lang="en-US" sz="2400" b="1" dirty="0">
              <a:latin typeface="+mj-lt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4068" y="5832872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3200" b="1" dirty="0">
              <a:latin typeface="+mj-lt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+mj-lt"/>
                <a:ea typeface="Merriweather Bold" pitchFamily="34" charset="-122"/>
                <a:cs typeface="Merriweather Bold" pitchFamily="34" charset="-120"/>
              </a:rPr>
              <a:t>Значение</a:t>
            </a:r>
            <a:endParaRPr lang="en-US" sz="3200" b="1" dirty="0">
              <a:latin typeface="+mj-lt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34030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latin typeface="+mj-lt"/>
                <a:ea typeface="Open Sans" pitchFamily="34" charset="-122"/>
                <a:cs typeface="Open Sans" pitchFamily="34" charset="-120"/>
              </a:rPr>
              <a:t>Важный шаг в </a:t>
            </a:r>
            <a:r>
              <a:rPr lang="en-US" sz="2400" b="1" dirty="0" err="1" smtClean="0">
                <a:latin typeface="+mj-lt"/>
                <a:ea typeface="Open Sans" pitchFamily="34" charset="-122"/>
                <a:cs typeface="Open Sans" pitchFamily="34" charset="-120"/>
              </a:rPr>
              <a:t>формировании</a:t>
            </a:r>
            <a:r>
              <a:rPr lang="ru-RU" sz="2400" b="1" dirty="0" smtClean="0">
                <a:latin typeface="+mj-lt"/>
                <a:ea typeface="Open Sans" pitchFamily="34" charset="-122"/>
                <a:cs typeface="Open Sans" pitchFamily="34" charset="-120"/>
              </a:rPr>
              <a:t> суверенитета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4410" y="796566"/>
            <a:ext cx="113480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Новые символы Беларуси с 1995 года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 1"/>
          <p:cNvSpPr/>
          <p:nvPr/>
        </p:nvSpPr>
        <p:spPr>
          <a:xfrm>
            <a:off x="1424410" y="569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Флаг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 3"/>
          <p:cNvSpPr/>
          <p:nvPr/>
        </p:nvSpPr>
        <p:spPr>
          <a:xfrm>
            <a:off x="5885324" y="56932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Герб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707" y="2107743"/>
            <a:ext cx="5075678" cy="31369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346358" y="569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  <a:ea typeface="Merriweather Bold" pitchFamily="34" charset="-122"/>
                <a:cs typeface="Merriweather Bold" pitchFamily="34" charset="-120"/>
              </a:rPr>
              <a:t>Единство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6174819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latin typeface="+mj-lt"/>
                <a:ea typeface="Open Sans" pitchFamily="34" charset="-122"/>
                <a:cs typeface="Open Sans" pitchFamily="34" charset="-120"/>
              </a:rPr>
              <a:t>Отражение исторического пути.</a:t>
            </a:r>
            <a:endParaRPr lang="en-US" sz="1750" b="1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88" y="2549366"/>
            <a:ext cx="3965357" cy="1982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552" y="2263994"/>
            <a:ext cx="2335248" cy="29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45" y="2759787"/>
            <a:ext cx="1581150" cy="2886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94" y="2913501"/>
            <a:ext cx="4381500" cy="2847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310" y="2759787"/>
            <a:ext cx="1486557" cy="3185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6" y="320142"/>
            <a:ext cx="1333500" cy="133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9435" y="762735"/>
            <a:ext cx="809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Государственные награды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192</Words>
  <Application>Microsoft Office PowerPoint</Application>
  <PresentationFormat>Произвольный</PresentationFormat>
  <Paragraphs>68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Century Gothic</vt:lpstr>
      <vt:lpstr>Bookman Old Style</vt:lpstr>
      <vt:lpstr>Arial</vt:lpstr>
      <vt:lpstr>Open Sans Bold</vt:lpstr>
      <vt:lpstr>Merriweather Bold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6</cp:revision>
  <dcterms:created xsi:type="dcterms:W3CDTF">2025-03-01T14:41:41Z</dcterms:created>
  <dcterms:modified xsi:type="dcterms:W3CDTF">2025-03-01T15:22:58Z</dcterms:modified>
</cp:coreProperties>
</file>