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1" r:id="rId2"/>
    <p:sldMasterId id="2147483693" r:id="rId3"/>
  </p:sldMasterIdLst>
  <p:sldIdLst>
    <p:sldId id="256" r:id="rId4"/>
    <p:sldId id="257" r:id="rId5"/>
    <p:sldId id="274" r:id="rId6"/>
    <p:sldId id="258" r:id="rId7"/>
    <p:sldId id="259" r:id="rId8"/>
    <p:sldId id="276" r:id="rId9"/>
    <p:sldId id="275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70" r:id="rId19"/>
    <p:sldId id="271" r:id="rId20"/>
    <p:sldId id="272" r:id="rId21"/>
    <p:sldId id="273" r:id="rId22"/>
    <p:sldId id="26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960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85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1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2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0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74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1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0850" y="2066925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картинки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1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8E561D-F2C5-42BD-B056-0FB76998A57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F92FE3AD-FB34-461E-AB1F-81D67F86A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03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F8F7B003-8CE3-4C68-A045-358D989CE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3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D84B8B0B-3383-475E-AED7-86D5B975E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46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63405CEC-93F5-4106-A0AF-24AA93D68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48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B04D67D-C88F-41EF-82EF-78DE1AFD7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056077" cy="6858000"/>
          </a:xfrm>
          <a:prstGeom prst="frame">
            <a:avLst>
              <a:gd name="adj1" fmla="val 3269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40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CE0E052-BCE6-429E-904B-6D62B45F6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01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F043A0F-A75E-4F5A-A663-19DDA4E17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8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1964A9F-2D5B-4D93-9E96-1091BB0B6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49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BE4A6F19-EF71-495F-A2C6-BE7BFE19A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4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17BEF451-B3A2-49B1-A254-5CA6CBB0D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39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7C1DC94-B03A-43A7-8C9E-5FBF14FAC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17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7F2FEB7E-3664-404B-A07D-17A5CA11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46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EBEF36CA-7276-44BB-8FFC-A305189A8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69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713523B-A177-422B-90E8-4CCCD89C8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62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0C0D8D29-BD9F-489B-AA8A-CC47BEAA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7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40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A825342D-CA81-4B92-A535-5B3264218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88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440140F-1D03-4963-A4AD-09F5D175B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34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D1373654-B4B8-4161-8B22-71458B89A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4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868B223-C2A9-4639-9F40-8EDF30A51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34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9FEF7CA9-5889-4A5D-8313-DFE5728CF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99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A4111778-7E52-48EE-BB7D-75974FE58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96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C3928CD-9395-4479-B34A-DFDE47A7E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9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8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003323" cy="6858000"/>
          </a:xfrm>
          <a:prstGeom prst="frame">
            <a:avLst>
              <a:gd name="adj1" fmla="val 198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2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7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90F1-9922-4F49-BCEF-9DD563D4A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796454"/>
          </a:xfrm>
          <a:prstGeom prst="frame">
            <a:avLst>
              <a:gd name="adj1" fmla="val 2022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FA55737-5965-4F7C-A9FC-81F20DB4F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2EDCF2B-7551-47A3-AFA6-46387A8E7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7772400" cy="1920875"/>
          </a:xfrm>
        </p:spPr>
        <p:txBody>
          <a:bodyPr/>
          <a:lstStyle/>
          <a:p>
            <a:r>
              <a:rPr lang="ru-RU" sz="6600">
                <a:solidFill>
                  <a:schemeClr val="hlink"/>
                </a:solidFill>
              </a:rPr>
              <a:t>Культура Древнего Рима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4267200" cy="6019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hlink"/>
                </a:solidFill>
                <a:latin typeface="Comic Sans MS" pitchFamily="66" charset="0"/>
              </a:rPr>
              <a:t>Юлиа́нский календа́рь</a:t>
            </a:r>
            <a:r>
              <a:rPr lang="ru-RU" sz="2800">
                <a:latin typeface="Comic Sans MS" pitchFamily="66" charset="0"/>
              </a:rPr>
              <a:t> был разработан группой александрийских астрономов во главе с </a:t>
            </a:r>
            <a:r>
              <a:rPr lang="ru-RU" sz="2800">
                <a:solidFill>
                  <a:schemeClr val="hlink"/>
                </a:solidFill>
                <a:latin typeface="Comic Sans MS" pitchFamily="66" charset="0"/>
              </a:rPr>
              <a:t>Созигеном</a:t>
            </a:r>
            <a:r>
              <a:rPr lang="ru-RU" sz="2800">
                <a:latin typeface="Comic Sans MS" pitchFamily="66" charset="0"/>
              </a:rPr>
              <a:t> и введён </a:t>
            </a:r>
            <a:r>
              <a:rPr lang="ru-RU" sz="2800">
                <a:solidFill>
                  <a:schemeClr val="hlink"/>
                </a:solidFill>
                <a:latin typeface="Comic Sans MS" pitchFamily="66" charset="0"/>
              </a:rPr>
              <a:t>Юлием Цезарем</a:t>
            </a:r>
            <a:r>
              <a:rPr lang="ru-RU" sz="2800">
                <a:latin typeface="Comic Sans MS" pitchFamily="66" charset="0"/>
              </a:rPr>
              <a:t> в 45 г до н. э. Юлианский календарь </a:t>
            </a:r>
            <a:r>
              <a:rPr lang="ru-RU" sz="2800">
                <a:solidFill>
                  <a:schemeClr val="hlink"/>
                </a:solidFill>
                <a:latin typeface="Comic Sans MS" pitchFamily="66" charset="0"/>
              </a:rPr>
              <a:t>основывался на культуре летосчисления Древнего Египта.</a:t>
            </a:r>
            <a:r>
              <a:rPr lang="ru-RU" sz="2800">
                <a:latin typeface="Comic Sans MS" pitchFamily="66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Comic Sans MS" pitchFamily="66" charset="0"/>
              </a:rPr>
              <a:t> </a:t>
            </a:r>
            <a:endParaRPr lang="ru-RU" sz="240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429000"/>
            <a:ext cx="3105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3333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533400"/>
            <a:ext cx="4267200" cy="58975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dirty="0">
                <a:latin typeface="Comic Sans MS" pitchFamily="66" charset="0"/>
              </a:rPr>
              <a:t>Особенного расцвета достигли </a:t>
            </a:r>
            <a:r>
              <a:rPr lang="ru-RU" sz="2400" u="sng" dirty="0">
                <a:latin typeface="Comic Sans MS" pitchFamily="66" charset="0"/>
              </a:rPr>
              <a:t>юриспруденция и сельскохозяйственные науки</a:t>
            </a:r>
            <a:r>
              <a:rPr lang="ru-RU" sz="2400" dirty="0">
                <a:latin typeface="Comic Sans MS" pitchFamily="66" charset="0"/>
              </a:rPr>
              <a:t>, большое число трудов было посвящено </a:t>
            </a:r>
            <a:r>
              <a:rPr lang="ru-RU" sz="2400" u="sng" dirty="0">
                <a:latin typeface="Comic Sans MS" pitchFamily="66" charset="0"/>
              </a:rPr>
              <a:t>архитектуре и градостроительной и военной технике</a:t>
            </a:r>
            <a:r>
              <a:rPr lang="ru-RU" sz="2400" dirty="0">
                <a:latin typeface="Comic Sans MS" pitchFamily="66" charset="0"/>
              </a:rPr>
              <a:t>. 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>
                <a:solidFill>
                  <a:schemeClr val="hlink"/>
                </a:solidFill>
                <a:latin typeface="Comic Sans MS" pitchFamily="66" charset="0"/>
              </a:rPr>
              <a:t>Марк </a:t>
            </a:r>
            <a:r>
              <a:rPr lang="ru-RU" sz="2800" dirty="0" err="1">
                <a:solidFill>
                  <a:schemeClr val="hlink"/>
                </a:solidFill>
                <a:latin typeface="Comic Sans MS" pitchFamily="66" charset="0"/>
              </a:rPr>
              <a:t>Теренций</a:t>
            </a:r>
            <a:r>
              <a:rPr lang="ru-RU" sz="2800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hlink"/>
                </a:solidFill>
                <a:latin typeface="Comic Sans MS" pitchFamily="66" charset="0"/>
              </a:rPr>
              <a:t>Варрон</a:t>
            </a:r>
            <a:r>
              <a:rPr lang="ru-RU" sz="2800" dirty="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  <a:p>
            <a:r>
              <a:rPr lang="ru-RU" sz="2800" dirty="0" err="1">
                <a:solidFill>
                  <a:schemeClr val="hlink"/>
                </a:solidFill>
                <a:latin typeface="Comic Sans MS" pitchFamily="66" charset="0"/>
              </a:rPr>
              <a:t>Луций</a:t>
            </a:r>
            <a:r>
              <a:rPr lang="ru-RU" sz="2800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hlink"/>
                </a:solidFill>
                <a:latin typeface="Comic Sans MS" pitchFamily="66" charset="0"/>
              </a:rPr>
              <a:t>Анней</a:t>
            </a:r>
            <a:r>
              <a:rPr lang="ru-RU" sz="2800" dirty="0">
                <a:solidFill>
                  <a:schemeClr val="hlink"/>
                </a:solidFill>
                <a:latin typeface="Comic Sans MS" pitchFamily="66" charset="0"/>
              </a:rPr>
              <a:t> Сенека</a:t>
            </a:r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733800"/>
            <a:ext cx="23685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4348163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4267200" cy="6248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Comic Sans MS" pitchFamily="66" charset="0"/>
              </a:rPr>
              <a:t>Среди выдающихся </a:t>
            </a:r>
            <a:r>
              <a:rPr lang="ru-RU" sz="2800" u="sng">
                <a:solidFill>
                  <a:schemeClr val="hlink"/>
                </a:solidFill>
                <a:latin typeface="Comic Sans MS" pitchFamily="66" charset="0"/>
              </a:rPr>
              <a:t>медиков </a:t>
            </a:r>
            <a:r>
              <a:rPr lang="ru-RU" sz="2800">
                <a:latin typeface="Comic Sans MS" pitchFamily="66" charset="0"/>
              </a:rPr>
              <a:t>Древнего Рима можно отметить: 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hlink"/>
                </a:solidFill>
                <a:latin typeface="Comic Sans MS" pitchFamily="66" charset="0"/>
              </a:rPr>
              <a:t>Диоскорид </a:t>
            </a:r>
            <a:r>
              <a:rPr lang="ru-RU" sz="2800">
                <a:latin typeface="Comic Sans MS" pitchFamily="66" charset="0"/>
              </a:rPr>
              <a:t>— фармаколог и один из основателей ботаники, 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hlink"/>
                </a:solidFill>
                <a:latin typeface="Comic Sans MS" pitchFamily="66" charset="0"/>
              </a:rPr>
              <a:t>Соран Эфесский</a:t>
            </a:r>
            <a:r>
              <a:rPr lang="ru-RU" sz="2800">
                <a:latin typeface="Comic Sans MS" pitchFamily="66" charset="0"/>
              </a:rPr>
              <a:t> — акушер и педиатр, 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hlink"/>
                </a:solidFill>
                <a:latin typeface="Comic Sans MS" pitchFamily="66" charset="0"/>
              </a:rPr>
              <a:t>Клавдий Гален</a:t>
            </a:r>
            <a:r>
              <a:rPr lang="ru-RU" sz="2800">
                <a:latin typeface="Comic Sans MS" pitchFamily="66" charset="0"/>
              </a:rPr>
              <a:t> — талантливый анатом, раскрывший функции нервов и головного мозга.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8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2325" y="4114800"/>
            <a:ext cx="1924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>
                <a:solidFill>
                  <a:schemeClr val="hlink"/>
                </a:solidFill>
              </a:rPr>
              <a:t>Праздники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4724400" cy="4648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Comic Sans MS" pitchFamily="66" charset="0"/>
              </a:rPr>
              <a:t>Древние римляне отмечали в году </a:t>
            </a:r>
            <a:r>
              <a:rPr lang="ru-RU" sz="2400" u="sng">
                <a:latin typeface="Comic Sans MS" pitchFamily="66" charset="0"/>
              </a:rPr>
              <a:t>более 50 праздников</a:t>
            </a:r>
            <a:r>
              <a:rPr lang="ru-RU" sz="2400">
                <a:latin typeface="Comic Sans MS" pitchFamily="66" charset="0"/>
              </a:rPr>
              <a:t>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Comic Sans MS" pitchFamily="66" charset="0"/>
              </a:rPr>
              <a:t>Наиболее крупными </a:t>
            </a:r>
            <a:r>
              <a:rPr lang="ru-RU" sz="2400" u="sng">
                <a:latin typeface="Comic Sans MS" pitchFamily="66" charset="0"/>
              </a:rPr>
              <a:t>религиозными праздниками</a:t>
            </a:r>
            <a:r>
              <a:rPr lang="ru-RU" sz="2400">
                <a:latin typeface="Comic Sans MS" pitchFamily="66" charset="0"/>
              </a:rPr>
              <a:t> были праздники, связанные с культом земледельческих богов:</a:t>
            </a:r>
          </a:p>
          <a:p>
            <a:pPr algn="ctr">
              <a:lnSpc>
                <a:spcPct val="80000"/>
              </a:lnSpc>
            </a:pPr>
            <a:r>
              <a:rPr lang="ru-RU" sz="2400">
                <a:latin typeface="Comic Sans MS" pitchFamily="66" charset="0"/>
              </a:rPr>
              <a:t> </a:t>
            </a: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виналии</a:t>
            </a:r>
            <a:r>
              <a:rPr lang="ru-RU" sz="2400">
                <a:latin typeface="Comic Sans MS" pitchFamily="66" charset="0"/>
              </a:rPr>
              <a:t> - праздник виноградного сбора, </a:t>
            </a:r>
          </a:p>
          <a:p>
            <a:pPr algn="ctr">
              <a:lnSpc>
                <a:spcPct val="80000"/>
              </a:lnSpc>
            </a:pP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сатурналии</a:t>
            </a:r>
            <a:r>
              <a:rPr lang="ru-RU" sz="2400">
                <a:latin typeface="Comic Sans MS" pitchFamily="66" charset="0"/>
              </a:rPr>
              <a:t> - праздник посевов, </a:t>
            </a:r>
          </a:p>
          <a:p>
            <a:pPr algn="ctr">
              <a:lnSpc>
                <a:spcPct val="80000"/>
              </a:lnSpc>
            </a:pP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луперкалии</a:t>
            </a:r>
            <a:r>
              <a:rPr lang="ru-RU" sz="2400">
                <a:latin typeface="Comic Sans MS" pitchFamily="66" charset="0"/>
              </a:rPr>
              <a:t> - праздник пастухов и др.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114800"/>
            <a:ext cx="35242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71588"/>
            <a:ext cx="35052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dirty="0">
                <a:latin typeface="Comic Sans MS" pitchFamily="66" charset="0"/>
              </a:rPr>
              <a:t>Самым ранним римским </a:t>
            </a:r>
            <a:r>
              <a:rPr lang="ru-RU" sz="2400" u="sng" dirty="0">
                <a:latin typeface="Comic Sans MS" pitchFamily="66" charset="0"/>
              </a:rPr>
              <a:t>гражданским праздником</a:t>
            </a:r>
            <a:r>
              <a:rPr lang="ru-RU" sz="2400" dirty="0">
                <a:latin typeface="Comic Sans MS" pitchFamily="66" charset="0"/>
              </a:rPr>
              <a:t> был </a:t>
            </a:r>
            <a:r>
              <a:rPr lang="ru-RU" sz="2400" dirty="0">
                <a:solidFill>
                  <a:schemeClr val="hlink"/>
                </a:solidFill>
                <a:latin typeface="Comic Sans MS" pitchFamily="66" charset="0"/>
              </a:rPr>
              <a:t>праздник Римских игр. </a:t>
            </a:r>
          </a:p>
          <a:p>
            <a:pPr>
              <a:buFont typeface="Wingdings" pitchFamily="2" charset="2"/>
              <a:buNone/>
            </a:pPr>
            <a:endParaRPr lang="ru-RU" sz="2400" dirty="0">
              <a:solidFill>
                <a:schemeClr val="hlink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410200" y="2209800"/>
            <a:ext cx="3505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Comic Sans MS" pitchFamily="66" charset="0"/>
              </a:rPr>
              <a:t>Необычайное развитие получают в Риме </a:t>
            </a:r>
          </a:p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chemeClr val="hlink"/>
                </a:solidFill>
                <a:latin typeface="Comic Sans MS" pitchFamily="66" charset="0"/>
              </a:rPr>
              <a:t>гладиаторские бои.</a:t>
            </a:r>
            <a:r>
              <a:rPr lang="ru-RU" sz="2400">
                <a:latin typeface="Comic Sans MS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latin typeface="Comic Sans MS" pitchFamily="66" charset="0"/>
              </a:rPr>
              <a:t>В случае, если раненый гладиатор оставался в живых, его </a:t>
            </a: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участь решалась публикой</a:t>
            </a:r>
            <a:r>
              <a:rPr lang="ru-RU" sz="2400">
                <a:latin typeface="Comic Sans MS" pitchFamily="66" charset="0"/>
              </a:rPr>
              <a:t>. 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86" y="1982179"/>
            <a:ext cx="487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533400"/>
            <a:ext cx="2762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352800"/>
            <a:ext cx="23288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463" y="304800"/>
            <a:ext cx="43449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>
                <a:solidFill>
                  <a:schemeClr val="hlink"/>
                </a:solidFill>
              </a:rPr>
              <a:t>Одежда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0480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>
                <a:latin typeface="Comic Sans MS" pitchFamily="66" charset="0"/>
              </a:rPr>
              <a:t>   </a:t>
            </a: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Туника и тога</a:t>
            </a:r>
            <a:r>
              <a:rPr lang="ru-RU" sz="2400">
                <a:latin typeface="Comic Sans MS" pitchFamily="66" charset="0"/>
              </a:rPr>
              <a:t> — основа древнеримского </a:t>
            </a:r>
            <a:r>
              <a:rPr lang="ru-RU" sz="2400" u="sng">
                <a:latin typeface="Comic Sans MS" pitchFamily="66" charset="0"/>
              </a:rPr>
              <a:t>мужского костюма</a:t>
            </a:r>
            <a:r>
              <a:rPr lang="ru-RU" sz="2400">
                <a:latin typeface="Comic Sans MS" pitchFamily="66" charset="0"/>
              </a:rPr>
              <a:t>. Костюм римлянина дополняется </a:t>
            </a: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полусапогами или сандалиями с задниками.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886200"/>
            <a:ext cx="22304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648200"/>
            <a:ext cx="2400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295400"/>
            <a:ext cx="40386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381000"/>
            <a:ext cx="4267200" cy="61722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>
                <a:solidFill>
                  <a:schemeClr val="hlink"/>
                </a:solidFill>
                <a:latin typeface="Comic Sans MS" pitchFamily="66" charset="0"/>
              </a:rPr>
              <a:t>Украшения:</a:t>
            </a:r>
            <a:r>
              <a:rPr lang="ru-RU" sz="2800">
                <a:latin typeface="Comic Sans MS" pitchFamily="66" charset="0"/>
              </a:rPr>
              <a:t> кольца, перстни из различных металлов, которые носят по 5-6 штук на каждом пальце. </a:t>
            </a:r>
          </a:p>
          <a:p>
            <a:pPr algn="ctr">
              <a:lnSpc>
                <a:spcPct val="90000"/>
              </a:lnSpc>
            </a:pPr>
            <a:r>
              <a:rPr lang="ru-RU" sz="2800">
                <a:latin typeface="Comic Sans MS" pitchFamily="66" charset="0"/>
              </a:rPr>
              <a:t>В историю вошла </a:t>
            </a:r>
            <a:r>
              <a:rPr lang="ru-RU" sz="2800">
                <a:solidFill>
                  <a:schemeClr val="hlink"/>
                </a:solidFill>
                <a:latin typeface="Comic Sans MS" pitchFamily="66" charset="0"/>
              </a:rPr>
              <a:t>прическа «голова Тита»</a:t>
            </a:r>
            <a:r>
              <a:rPr lang="ru-RU" sz="2800">
                <a:latin typeface="Comic Sans MS" pitchFamily="66" charset="0"/>
              </a:rPr>
              <a:t> из коротких локонов с бакенбардами, названная по имени римского императора </a:t>
            </a:r>
            <a:r>
              <a:rPr lang="ru-RU" sz="2800">
                <a:solidFill>
                  <a:schemeClr val="hlink"/>
                </a:solidFill>
                <a:latin typeface="Comic Sans MS" pitchFamily="66" charset="0"/>
              </a:rPr>
              <a:t>Тита Веспасиана.</a:t>
            </a:r>
            <a:r>
              <a:rPr lang="ru-RU" sz="2800">
                <a:latin typeface="Comic Sans MS" pitchFamily="66" charset="0"/>
              </a:rPr>
              <a:t> 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65760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969770"/>
            <a:ext cx="4095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2854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>
                <a:latin typeface="Comic Sans MS" pitchFamily="66" charset="0"/>
              </a:rPr>
              <a:t>Женская </a:t>
            </a:r>
            <a:r>
              <a:rPr lang="ru-RU" sz="2800" dirty="0">
                <a:solidFill>
                  <a:schemeClr val="hlink"/>
                </a:solidFill>
                <a:latin typeface="Comic Sans MS" pitchFamily="66" charset="0"/>
              </a:rPr>
              <a:t>туника</a:t>
            </a:r>
            <a:r>
              <a:rPr lang="ru-RU" sz="2800" dirty="0">
                <a:latin typeface="Comic Sans MS" pitchFamily="66" charset="0"/>
              </a:rPr>
              <a:t> по покрою не отличалась от мужской.  Верхней женской одеждой был драпирующийся плащ — </a:t>
            </a:r>
            <a:r>
              <a:rPr lang="ru-RU" sz="2800" dirty="0" err="1">
                <a:solidFill>
                  <a:schemeClr val="hlink"/>
                </a:solidFill>
                <a:latin typeface="Comic Sans MS" pitchFamily="66" charset="0"/>
              </a:rPr>
              <a:t>палла</a:t>
            </a:r>
            <a:r>
              <a:rPr lang="ru-RU" sz="2800" dirty="0">
                <a:solidFill>
                  <a:schemeClr val="hlink"/>
                </a:solidFill>
                <a:latin typeface="Comic Sans MS" pitchFamily="66" charset="0"/>
              </a:rPr>
              <a:t>.</a:t>
            </a:r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800600" y="2667000"/>
            <a:ext cx="41910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Прическа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высокая, на </a:t>
            </a:r>
            <a:r>
              <a:rPr lang="ru-RU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веерообразном каркасе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с накладками из искусственных волос. </a:t>
            </a:r>
          </a:p>
          <a:p>
            <a:pPr algn="ctr"/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Обувь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римлянок — </a:t>
            </a:r>
            <a:r>
              <a:rPr lang="ru-RU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мягкие башмаки из цветной кожи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отделанные вышивкой или металлическими бляшками.</a:t>
            </a:r>
          </a:p>
          <a:p>
            <a:pPr algn="ctr">
              <a:spcBef>
                <a:spcPct val="50000"/>
              </a:spcBef>
            </a:pPr>
            <a:endParaRPr lang="ru-RU" sz="2400">
              <a:latin typeface="Comic Sans MS" pitchFamily="66" charset="0"/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3138" y="3810000"/>
            <a:ext cx="24272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19600"/>
            <a:ext cx="17938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4267200" cy="2743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latin typeface="Comic Sans MS" pitchFamily="66" charset="0"/>
              </a:rPr>
              <a:t>В костюмах сочетались </a:t>
            </a: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яркие цвета</a:t>
            </a:r>
            <a:r>
              <a:rPr lang="ru-RU" sz="2400">
                <a:latin typeface="Comic Sans MS" pitchFamily="66" charset="0"/>
              </a:rPr>
              <a:t> — красные, фиолетовые, коричневые, пурпурные, желтые.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Парадным цветом одежды был </a:t>
            </a:r>
            <a:r>
              <a:rPr lang="ru-RU" sz="2400">
                <a:latin typeface="Comic Sans MS" pitchFamily="66" charset="0"/>
              </a:rPr>
              <a:t>белый.</a:t>
            </a: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32766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Поздние римские ткани имели </a:t>
            </a: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геометрическую орнаментацию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— круги, квадраты, ромбы и т.д.</a:t>
            </a:r>
          </a:p>
          <a:p>
            <a:pPr>
              <a:spcBef>
                <a:spcPct val="50000"/>
              </a:spcBef>
            </a:pPr>
            <a:endParaRPr lang="ru-RU" sz="2400">
              <a:latin typeface="Comic Sans MS" pitchFamily="66" charset="0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206216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25066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895600"/>
            <a:ext cx="25288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>
                <a:solidFill>
                  <a:schemeClr val="hlink"/>
                </a:solidFill>
              </a:rPr>
              <a:t>Архитектура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648200"/>
            <a:ext cx="8229600" cy="20113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>
                <a:latin typeface="Comic Sans MS" pitchFamily="66" charset="0"/>
              </a:rPr>
              <a:t>Столицу римской империи и другие большие города украшали великолеп­ные крупные здания - храмы, дворцы, «базилики», портики для прогулок, а также различного вида здания для общественных развлечений, театры, амфитеатры, цирки. </a:t>
            </a:r>
          </a:p>
        </p:txBody>
      </p:sp>
      <p:pic>
        <p:nvPicPr>
          <p:cNvPr id="5124" name="Picture 4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4295775" cy="28194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5" name="Picture 5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71600"/>
            <a:ext cx="2235200" cy="2997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Домашнее задание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524000" y="2514600"/>
            <a:ext cx="6096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latin typeface="Comic Sans MS" pitchFamily="66" charset="0"/>
              </a:rPr>
              <a:t>Подготовка к </a:t>
            </a:r>
            <a:r>
              <a:rPr lang="ru-RU" sz="3200" u="sng">
                <a:latin typeface="Comic Sans MS" pitchFamily="66" charset="0"/>
              </a:rPr>
              <a:t>контрольной работе</a:t>
            </a:r>
            <a:r>
              <a:rPr lang="ru-RU" sz="3200">
                <a:latin typeface="Comic Sans MS" pitchFamily="66" charset="0"/>
              </a:rPr>
              <a:t> по теме </a:t>
            </a:r>
          </a:p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hlink"/>
                </a:solidFill>
                <a:latin typeface="Comic Sans MS" pitchFamily="66" charset="0"/>
              </a:rPr>
              <a:t>«Культура Древнего Рима»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Рисунок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048000" y="2836863"/>
            <a:ext cx="5791200" cy="3775075"/>
          </a:xfrm>
          <a:prstGeom prst="rect">
            <a:avLst/>
          </a:prstGeom>
          <a:noFill/>
        </p:spPr>
      </p:pic>
      <p:pic>
        <p:nvPicPr>
          <p:cNvPr id="39940" name="Picture 4" descr="Рисунок2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304800" y="381000"/>
            <a:ext cx="4800600" cy="344011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42" name="Picture 6" descr="Рисунок1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6172200" y="304800"/>
            <a:ext cx="1947863" cy="2362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43" name="Picture 7" descr="Рисунок1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685800" y="4267200"/>
            <a:ext cx="1801813" cy="2235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>
                <a:latin typeface="Comic Sans MS" pitchFamily="66" charset="0"/>
              </a:rPr>
              <a:t>Отличительной чертой городов были каменные мостовые, водопроводы («акведуки»), канализация.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95400"/>
            <a:ext cx="3305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38600"/>
            <a:ext cx="35814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95400"/>
            <a:ext cx="4038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343400"/>
            <a:ext cx="35052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>
                <a:solidFill>
                  <a:schemeClr val="hlink"/>
                </a:solidFill>
              </a:rPr>
              <a:t>Скульптура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2362200"/>
            <a:ext cx="4724400" cy="4953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>
                <a:latin typeface="Comic Sans MS" pitchFamily="66" charset="0"/>
              </a:rPr>
              <a:t>   В древнем Риме скульптура ограничивалась преимущественно </a:t>
            </a: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историческим рельефом и портретом</a:t>
            </a:r>
            <a:r>
              <a:rPr lang="ru-RU" sz="2400">
                <a:latin typeface="Comic Sans MS" pitchFamily="66" charset="0"/>
              </a:rPr>
              <a:t>, зато получили развитие изобразительные </a:t>
            </a:r>
            <a:r>
              <a:rPr lang="ru-RU" sz="2400" u="sng">
                <a:latin typeface="Comic Sans MS" pitchFamily="66" charset="0"/>
              </a:rPr>
              <a:t>искусства с иллюзорной трактовкой объемов и форм</a:t>
            </a:r>
            <a:r>
              <a:rPr lang="ru-RU" sz="2400">
                <a:latin typeface="Comic Sans MS" pitchFamily="66" charset="0"/>
              </a:rPr>
              <a:t> - </a:t>
            </a: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фреска, мозаика, станковая живопись</a:t>
            </a:r>
            <a:r>
              <a:rPr lang="ru-RU" sz="2400">
                <a:latin typeface="Comic Sans MS" pitchFamily="66" charset="0"/>
              </a:rPr>
              <a:t>, слабо распространенные у греков.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736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8600"/>
            <a:ext cx="14922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29257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09600" y="4419600"/>
            <a:ext cx="2147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Император Август 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362200"/>
            <a:ext cx="2813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962400" y="1828800"/>
            <a:ext cx="1109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Клавдий.</a:t>
            </a: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81000"/>
            <a:ext cx="25320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7391400" y="43434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Тит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276600" y="51054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/>
              <a:t>Капитолийская волчица</a:t>
            </a:r>
          </a:p>
          <a:p>
            <a:pPr algn="ctr"/>
            <a:r>
              <a:rPr lang="ru-RU" b="1" dirty="0"/>
              <a:t>V век до н.э.</a:t>
            </a:r>
          </a:p>
          <a:p>
            <a:pPr algn="ctr"/>
            <a:r>
              <a:rPr lang="ru-RU" b="1" dirty="0"/>
              <a:t>Палаццо </a:t>
            </a:r>
            <a:r>
              <a:rPr lang="ru-RU" b="1" dirty="0" err="1"/>
              <a:t>Консерватори</a:t>
            </a:r>
            <a:endParaRPr lang="ru-RU" b="1" dirty="0"/>
          </a:p>
          <a:p>
            <a:pPr algn="ctr"/>
            <a:r>
              <a:rPr lang="ru-RU" b="1" dirty="0"/>
              <a:t>Рим, Италия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5410200" cy="463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36766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51054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143000"/>
            <a:ext cx="42672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505200"/>
            <a:ext cx="30480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>
                <a:solidFill>
                  <a:schemeClr val="hlink"/>
                </a:solidFill>
              </a:rPr>
              <a:t>Наука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1752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Comic Sans MS" pitchFamily="66" charset="0"/>
              </a:rPr>
              <a:t>Римская наука имела в основном </a:t>
            </a:r>
            <a:r>
              <a:rPr lang="ru-RU" sz="2400">
                <a:solidFill>
                  <a:schemeClr val="hlink"/>
                </a:solidFill>
                <a:latin typeface="Comic Sans MS" pitchFamily="66" charset="0"/>
              </a:rPr>
              <a:t>прикладной характер</a:t>
            </a:r>
            <a:r>
              <a:rPr lang="ru-RU" sz="2400">
                <a:latin typeface="Comic Sans MS" pitchFamily="66" charset="0"/>
              </a:rPr>
              <a:t>. По этой причине всемирное распространение получили именно римская </a:t>
            </a:r>
            <a:r>
              <a:rPr lang="ru-RU" sz="2400" i="1">
                <a:solidFill>
                  <a:schemeClr val="hlink"/>
                </a:solidFill>
                <a:latin typeface="Comic Sans MS" pitchFamily="66" charset="0"/>
              </a:rPr>
              <a:t>нумерация и юлианский календарь</a:t>
            </a:r>
            <a:r>
              <a:rPr lang="ru-RU" sz="2400">
                <a:latin typeface="Comic Sans MS" pitchFamily="66" charset="0"/>
              </a:rPr>
              <a:t>. </a:t>
            </a:r>
          </a:p>
        </p:txBody>
      </p:sp>
      <p:graphicFrame>
        <p:nvGraphicFramePr>
          <p:cNvPr id="27652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3801105"/>
              </p:ext>
            </p:extLst>
          </p:nvPr>
        </p:nvGraphicFramePr>
        <p:xfrm>
          <a:off x="457200" y="3124200"/>
          <a:ext cx="8229600" cy="3001963"/>
        </p:xfrm>
        <a:graphic>
          <a:graphicData uri="http://schemas.openxmlformats.org/drawingml/2006/table">
            <a:tbl>
              <a:tblPr/>
              <a:tblGrid>
                <a:gridCol w="3200400"/>
                <a:gridCol w="455613"/>
                <a:gridCol w="382587"/>
                <a:gridCol w="685800"/>
                <a:gridCol w="684213"/>
                <a:gridCol w="838200"/>
                <a:gridCol w="838200"/>
                <a:gridCol w="1144587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Римская цифра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V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X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Число, которое она обозначает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чало Ри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Ранняя Римская республика</Template>
  <TotalTime>120</TotalTime>
  <Words>467</Words>
  <Application>Microsoft Office PowerPoint</Application>
  <PresentationFormat>Экран (4:3)</PresentationFormat>
  <Paragraphs>63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Начало Рима</vt:lpstr>
      <vt:lpstr>Оформление по умолчанию</vt:lpstr>
      <vt:lpstr>1_Оформление по умолчанию</vt:lpstr>
      <vt:lpstr>Культура Древнего Рима</vt:lpstr>
      <vt:lpstr>Архитектура</vt:lpstr>
      <vt:lpstr>Презентация PowerPoint</vt:lpstr>
      <vt:lpstr>Презентация PowerPoint</vt:lpstr>
      <vt:lpstr>Скульптура</vt:lpstr>
      <vt:lpstr>Презентация PowerPoint</vt:lpstr>
      <vt:lpstr>Презентация PowerPoint</vt:lpstr>
      <vt:lpstr>Презентация PowerPoint</vt:lpstr>
      <vt:lpstr>Наука</vt:lpstr>
      <vt:lpstr>Презентация PowerPoint</vt:lpstr>
      <vt:lpstr>Презентация PowerPoint</vt:lpstr>
      <vt:lpstr>Презентация PowerPoint</vt:lpstr>
      <vt:lpstr>Праздники</vt:lpstr>
      <vt:lpstr>Презентация PowerPoint</vt:lpstr>
      <vt:lpstr>Презентация PowerPoint</vt:lpstr>
      <vt:lpstr>Одежда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Ала</dc:creator>
  <cp:lastModifiedBy>Ала</cp:lastModifiedBy>
  <cp:revision>25</cp:revision>
  <cp:lastPrinted>1601-01-01T00:00:00Z</cp:lastPrinted>
  <dcterms:created xsi:type="dcterms:W3CDTF">1601-01-01T00:00:00Z</dcterms:created>
  <dcterms:modified xsi:type="dcterms:W3CDTF">2021-04-28T18:59:20Z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