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  <p:sldMasterId id="2147483697" r:id="rId4"/>
  </p:sldMasterIdLst>
  <p:notesMasterIdLst>
    <p:notesMasterId r:id="rId19"/>
  </p:notesMasterIdLst>
  <p:sldIdLst>
    <p:sldId id="415" r:id="rId5"/>
    <p:sldId id="416" r:id="rId6"/>
    <p:sldId id="413" r:id="rId7"/>
    <p:sldId id="410" r:id="rId8"/>
    <p:sldId id="411" r:id="rId9"/>
    <p:sldId id="412" r:id="rId10"/>
    <p:sldId id="364" r:id="rId11"/>
    <p:sldId id="354" r:id="rId12"/>
    <p:sldId id="378" r:id="rId13"/>
    <p:sldId id="396" r:id="rId14"/>
    <p:sldId id="398" r:id="rId15"/>
    <p:sldId id="400" r:id="rId16"/>
    <p:sldId id="403" r:id="rId17"/>
    <p:sldId id="414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81" d="100"/>
          <a:sy n="81" d="100"/>
        </p:scale>
        <p:origin x="16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Национальный состав  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95399309986576E-2"/>
          <c:y val="0.17548351377952756"/>
          <c:w val="0.69297480460129057"/>
          <c:h val="0.709548720472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Национальный состав населения Новогрудского, Полесского и Виленского воеводств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C8C-40D9-8A95-1B9AE9947BA9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Белорусы</c:v>
                </c:pt>
                <c:pt idx="1">
                  <c:v>Поляки</c:v>
                </c:pt>
                <c:pt idx="2">
                  <c:v>Другие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0.67</c:v>
                </c:pt>
                <c:pt idx="1">
                  <c:v>0.13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8C-40D9-8A95-1B9AE9947B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="1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E70AC-304A-4BC8-B815-708A9EEDBD36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ADED0-D5B9-4050-A9E2-FDA684CAB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0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e-BY" smtClean="0"/>
              <a:t>2014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9106-3412-4725-BA3F-F098E8C9B0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44" y="3286124"/>
            <a:ext cx="6953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9" y="1"/>
            <a:ext cx="4857741" cy="32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30" y="3286125"/>
            <a:ext cx="5262775" cy="280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58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EFC7-3587-4EA3-8899-90DA315E6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47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F8A3-5C0A-40CE-BDC6-69F9FF1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1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7715" y="785794"/>
            <a:ext cx="10464800" cy="5443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pic>
        <p:nvPicPr>
          <p:cNvPr id="6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42965" cy="7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72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5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2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7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4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1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982-F10F-496E-A0BA-149BB3DDD31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42965" cy="7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057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2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35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3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4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3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6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11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3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4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4216-FBAF-435D-9E9F-82130B17C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4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5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34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9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9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35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7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3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8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0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6EE-BFDD-4D84-AECC-E2F03430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12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8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5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5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71D4-596B-46E3-ABDF-95F9ED1D6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6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056D-5681-42AF-B76D-890CB5069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7AE-ECEC-4CF1-B9EC-36DF628BD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8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6B63-2F56-4841-9293-5EBE6F104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DB8-6D61-42FC-AD65-CF324CD5A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40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7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 scaling="87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9330-C115-4654-9F4F-93AF96FF221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CE24F-EB95-491E-9DC9-5A44E6328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"/>
            <a:ext cx="1142965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5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 rot="5400000">
            <a:off x="-2500339" y="3214696"/>
            <a:ext cx="6143644" cy="114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076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7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0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7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7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0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585216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8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24" y="1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200" spc="150" dirty="0">
                <a:ln w="11430"/>
                <a:solidFill>
                  <a:srgbClr val="002060"/>
                </a:solidFill>
              </a:rPr>
              <a:t>Образование. Товарищество белорусской школы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80592" y="4293096"/>
            <a:ext cx="10571992" cy="23454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180975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Cambria" pitchFamily="18" charset="0"/>
              </a:rPr>
              <a:t>Важную роль в жизни Западной Беларуси в 1920-1930-е гг. сыграло Товарищество белорусской школы (ТБШ) – массовая культурно-просветительская организация, созданная в 1921 г. В  начале 1930-х гг. ТБШ насчитывало около 500 кружков и 30 тыс. активистов. Товарищество боролось за грамотность населения, за открытие новых и сохранение существовавших белорусских школ, создавало клубы, библиотеки, избы-читальни, организовывало художественную самодеятельность, народные хоры, издавало учебники, песенники. Активно работали среди населения драматические кружки, созданные местными отделами ТБШ. В 1937 г. деятельность Товарищества белорусской школы была запрещена.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3672" y="2153761"/>
            <a:ext cx="247464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Кружок Товарищества белорусской школы в Мире. 1930 г.</a:t>
            </a:r>
            <a:endParaRPr lang="be-BY" sz="16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698140"/>
            <a:ext cx="4896544" cy="348275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24" y="1"/>
            <a:ext cx="8286776" cy="70641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spc="150" dirty="0">
                <a:ln w="11430"/>
                <a:solidFill>
                  <a:srgbClr val="002060"/>
                </a:solidFill>
              </a:rPr>
              <a:t>Литература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548680"/>
            <a:ext cx="7848872" cy="5801816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180975" algn="ctr"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180975" algn="ctr">
              <a:buNone/>
            </a:pPr>
            <a:r>
              <a:rPr lang="ru-RU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Б.Тарашкевич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был не только выдающимся общественно-политическим деятелем Западной Беларуси, но и учёным-языковедом и литературоведом, педагогом, публицистом и переводчиком. Он стал одним из руководителей и основателей Товарищества белорусской школы. В 1922 г. избран послом сейма Польши, возглавил в нём посольский клуб «</a:t>
            </a:r>
            <a:r>
              <a:rPr lang="ru-RU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Змаганне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». В 1925 г. стал одним из основателей Белорусской крестьянско-рабочей громады. Дважды польскими властями был осуждён к лишению свободы. С 1933 г. в результате обмена политзаключёнными жил в СССР. В 1938 г. был необоснованно осуждён к высшей мере наказания и расстрелян. Реабилитирован в 1957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6360" y="4543406"/>
            <a:ext cx="186133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Б.Тарашкевич</a:t>
            </a:r>
            <a:endParaRPr lang="be-BY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69" y="706416"/>
            <a:ext cx="2686050" cy="34956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24" y="1"/>
            <a:ext cx="8286776" cy="70641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Литература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63352" y="4581128"/>
            <a:ext cx="11928648" cy="21602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80975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Подъём национально-освободительного движения в Западной Беларуси вызвал активизацию литературной жизни. Судьба и духовный мир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западнобелорусских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трудящихся, богатство родной природы раскрыл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М.Танк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в гражданской и пейзажной лирике, юмористических и сатирических стихах, балладах, песнях, сказках, героико-романтических поэмах «Нарочь», «Калиновский», «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Журавиновый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цвет»  и др. Главная тема поэзии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П.Пестрака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печатающегося с 1926 г. – борьба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западнобелорусских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трудящихся за своё социальное и национальное освобождение.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1985" y="4075097"/>
            <a:ext cx="172995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Cambria" pitchFamily="18" charset="0"/>
              </a:rPr>
              <a:t>П.Пестрак</a:t>
            </a:r>
            <a:endParaRPr lang="be-BY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3912" y="974917"/>
            <a:ext cx="936104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М.Танк</a:t>
            </a:r>
            <a:endParaRPr lang="be-BY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955254"/>
            <a:ext cx="2304256" cy="345253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959445"/>
            <a:ext cx="2306191" cy="345420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9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24" y="1"/>
            <a:ext cx="8286776" cy="70641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Живопись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640316" y="4934604"/>
            <a:ext cx="6272108" cy="104498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180975" algn="ctr">
              <a:lnSpc>
                <a:spcPct val="80000"/>
              </a:lnSpc>
              <a:buNone/>
            </a:pP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«Белорусский Леонардо да Винчи»- </a:t>
            </a:r>
            <a:endParaRPr lang="ru-RU" sz="26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180975" algn="ctr">
              <a:lnSpc>
                <a:spcPct val="80000"/>
              </a:lnSpc>
              <a:buNone/>
            </a:pPr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ru-RU" sz="2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Язеп</a:t>
            </a:r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</a:t>
            </a:r>
            <a:r>
              <a:rPr lang="ru-RU" sz="2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Дроздович</a:t>
            </a:r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</a:p>
          <a:p>
            <a:pPr marL="0" indent="180975" algn="ctr"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180975" algn="ctr">
              <a:lnSpc>
                <a:spcPct val="80000"/>
              </a:lnSpc>
              <a:buNone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8225" y="771674"/>
            <a:ext cx="28115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Всеслав Полоцкий.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Худ. </a:t>
            </a:r>
            <a:r>
              <a:rPr lang="ru-RU" sz="1600" dirty="0" err="1">
                <a:solidFill>
                  <a:srgbClr val="002060"/>
                </a:solidFill>
              </a:rPr>
              <a:t>Я.Дроздович</a:t>
            </a:r>
            <a:endParaRPr lang="be-BY" sz="1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809" y="2060847"/>
            <a:ext cx="1978495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rgbClr val="002060"/>
                </a:solidFill>
              </a:rPr>
              <a:t>Я.Дроздович</a:t>
            </a:r>
            <a:endParaRPr lang="be-BY" sz="1600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12" y="764704"/>
            <a:ext cx="1549898" cy="219951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771673"/>
            <a:ext cx="2880320" cy="36576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79" y="2600473"/>
            <a:ext cx="4194364" cy="18288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95897" y="3628296"/>
            <a:ext cx="260328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Встреча весны на Сатурне.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Худ. Я </a:t>
            </a:r>
            <a:r>
              <a:rPr lang="ru-RU" dirty="0" err="1">
                <a:solidFill>
                  <a:srgbClr val="002060"/>
                </a:solidFill>
              </a:rPr>
              <a:t>Дроздович</a:t>
            </a:r>
            <a:endParaRPr lang="be-BY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8448" y="2971862"/>
            <a:ext cx="1947776" cy="2508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4" y="4942321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7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s://image.mel.fm/i/c/c9rRxkfeLX/590.jpg"/>
          <p:cNvPicPr/>
          <p:nvPr/>
        </p:nvPicPr>
        <p:blipFill>
          <a:blip r:embed="rId2">
            <a:clrChange>
              <a:clrFrom>
                <a:srgbClr val="CAD1E4"/>
              </a:clrFrom>
              <a:clrTo>
                <a:srgbClr val="CAD1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16632"/>
            <a:ext cx="7920880" cy="647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47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7CFF8F"/>
              </a:clrFrom>
              <a:clrTo>
                <a:srgbClr val="7CFF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88640"/>
            <a:ext cx="19431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64904"/>
            <a:ext cx="121919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ХОРБЕЛОРУСИЗАЦИЯНОВЫЙЯЗЫК1918А1924НЕГРАМОТНОСТЬТИНБЕЛКУЛЬТ1928</a:t>
            </a:r>
            <a:endParaRPr lang="ru-RU" sz="24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83432" y="3212976"/>
            <a:ext cx="223224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39816" y="3220934"/>
            <a:ext cx="86409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39816" y="3212976"/>
            <a:ext cx="86409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95999" y="3220934"/>
            <a:ext cx="86409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327902" y="3196565"/>
            <a:ext cx="86409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104112" y="3220934"/>
            <a:ext cx="223224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696400" y="3220934"/>
            <a:ext cx="15121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66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76470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Западная Беларусь в составе 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Польши  </a:t>
            </a:r>
            <a:endParaRPr lang="ru-RU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531707"/>
            <a:ext cx="6007005" cy="299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6400" y="490018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Д/З </a:t>
            </a:r>
            <a:r>
              <a:rPr lang="ru-RU" b="1" dirty="0">
                <a:solidFill>
                  <a:srgbClr val="002060"/>
                </a:solidFill>
                <a:latin typeface="Sylfaen"/>
              </a:rPr>
              <a:t>§ 9 </a:t>
            </a:r>
            <a:r>
              <a:rPr lang="ru-RU" b="1" dirty="0" smtClean="0">
                <a:solidFill>
                  <a:srgbClr val="002060"/>
                </a:solidFill>
              </a:rPr>
              <a:t>, повторить</a:t>
            </a:r>
            <a:r>
              <a:rPr lang="ru-RU" b="1" dirty="0">
                <a:solidFill>
                  <a:srgbClr val="002060"/>
                </a:solidFill>
                <a:latin typeface="Sylfaen"/>
              </a:rPr>
              <a:t> §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Sylfaen"/>
              </a:rPr>
              <a:t>1-8. Готовиться к уроку обобщения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43" y="4906457"/>
            <a:ext cx="832057" cy="104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56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41975"/>
              </p:ext>
            </p:extLst>
          </p:nvPr>
        </p:nvGraphicFramePr>
        <p:xfrm>
          <a:off x="2063552" y="1420922"/>
          <a:ext cx="9649072" cy="5197373"/>
        </p:xfrm>
        <a:graphic>
          <a:graphicData uri="http://schemas.openxmlformats.org/drawingml/2006/table">
            <a:tbl>
              <a:tblPr firstRow="1" firstCol="1" bandRow="1"/>
              <a:tblGrid>
                <a:gridCol w="449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8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Политическая сфера 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Социально- экономическая сфера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Карательные экспедиции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Безземелье и малоземелье крестьян</a:t>
                      </a:r>
                      <a:endParaRPr lang="ru-RU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Господство иностранного капитала</a:t>
                      </a:r>
                      <a:endParaRPr lang="ru-RU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Деятельность политических партий и организаций</a:t>
                      </a:r>
                      <a:endParaRPr lang="ru-RU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Главная отрасль </a:t>
                      </a:r>
                      <a:r>
                        <a:rPr lang="ru-RU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экономики-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Восстания крестьян – Нарочанское в 1935 гг</a:t>
                      </a:r>
                      <a:endParaRPr lang="ru-RU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Расселение  осадников</a:t>
                      </a:r>
                      <a:endParaRPr lang="ru-RU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Эмиграция крестьян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5640" y="76569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С.51-53    Заполнить пробелы</a:t>
            </a:r>
            <a:endParaRPr lang="ru-RU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592" y="44624"/>
            <a:ext cx="928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Основные мероприятия политической и социально- экономической жизни населения Западной Беларуси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589925"/>
            <a:ext cx="11521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9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16895"/>
              </p:ext>
            </p:extLst>
          </p:nvPr>
        </p:nvGraphicFramePr>
        <p:xfrm>
          <a:off x="2423592" y="1556792"/>
          <a:ext cx="8784976" cy="52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Документ" r:id="rId3" imgW="6081388" imgH="4365206" progId="Word.Document.12">
                  <p:embed/>
                </p:oleObj>
              </mc:Choice>
              <mc:Fallback>
                <p:oleObj name="Документ" r:id="rId3" imgW="6081388" imgH="4365206" progId="Word.Documen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556792"/>
                        <a:ext cx="8784976" cy="52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03912" y="18864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3-2-1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05" y="188640"/>
            <a:ext cx="1103387" cy="11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219923"/>
            <a:ext cx="9000347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Политические партии и организации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694971" y="2362231"/>
            <a:ext cx="2662858" cy="100811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cs typeface="Times New Roman" panose="02020603050405020304" pitchFamily="18" charset="0"/>
              </a:rPr>
              <a:t>БКРГ</a:t>
            </a:r>
          </a:p>
        </p:txBody>
      </p:sp>
      <p:sp>
        <p:nvSpPr>
          <p:cNvPr id="6" name="Овал 5"/>
          <p:cNvSpPr/>
          <p:nvPr/>
        </p:nvSpPr>
        <p:spPr>
          <a:xfrm>
            <a:off x="2711624" y="2192005"/>
            <a:ext cx="2662858" cy="100811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КПЗБ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702093" y="3540677"/>
            <a:ext cx="4787813" cy="2141288"/>
            <a:chOff x="3702093" y="3140968"/>
            <a:chExt cx="4787813" cy="2141288"/>
          </a:xfrm>
        </p:grpSpPr>
        <p:sp>
          <p:nvSpPr>
            <p:cNvPr id="7" name="Овал 6"/>
            <p:cNvSpPr/>
            <p:nvPr/>
          </p:nvSpPr>
          <p:spPr>
            <a:xfrm>
              <a:off x="5827048" y="3140968"/>
              <a:ext cx="2662858" cy="213455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cs typeface="Times New Roman" panose="02020603050405020304" pitchFamily="18" charset="0"/>
                </a:rPr>
                <a:t> </a:t>
              </a:r>
              <a:endParaRPr lang="ru-RU" sz="2800" b="1" dirty="0">
                <a:cs typeface="Times New Roman" panose="02020603050405020304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702093" y="3140968"/>
              <a:ext cx="2570584" cy="2141288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Дуга 10"/>
            <p:cNvSpPr/>
            <p:nvPr/>
          </p:nvSpPr>
          <p:spPr>
            <a:xfrm rot="14132040">
              <a:off x="5768922" y="3455535"/>
              <a:ext cx="1559243" cy="1512152"/>
            </a:xfrm>
            <a:prstGeom prst="arc">
              <a:avLst>
                <a:gd name="adj1" fmla="val 14631418"/>
                <a:gd name="adj2" fmla="val 154087"/>
              </a:avLst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43053" y="1170079"/>
            <a:ext cx="5182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Разное в программах и общее? 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93" y="692696"/>
            <a:ext cx="864096" cy="7406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07726" y="1407055"/>
            <a:ext cx="185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Стр. 53-54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70" y="1129212"/>
            <a:ext cx="1296504" cy="129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448" y="188641"/>
            <a:ext cx="10945216" cy="70641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>
                <a:ln w="11430"/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Образование. Товарищество белорусской школы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01808451"/>
              </p:ext>
            </p:extLst>
          </p:nvPr>
        </p:nvGraphicFramePr>
        <p:xfrm>
          <a:off x="2063552" y="1218996"/>
          <a:ext cx="79928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57228" y="547937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Стр. 54 , рубрика «Свидетели истории»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9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24" y="1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200" b="1" spc="150" dirty="0">
                <a:ln w="11430"/>
                <a:solidFill>
                  <a:srgbClr val="002060"/>
                </a:solidFill>
              </a:rPr>
              <a:t>Образование. Товарищество белорусской школы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271464" y="1009650"/>
            <a:ext cx="4824536" cy="436356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0975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 1938/1939 учебном году в Западной Беларуси не осталось ни одного белорусского учебного заведения. </a:t>
            </a:r>
          </a:p>
          <a:p>
            <a:pPr marL="0" indent="180975">
              <a:lnSpc>
                <a:spcPct val="80000"/>
              </a:lnSpc>
              <a:buNone/>
            </a:pP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180975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 и польских школ было недостаточно. </a:t>
            </a:r>
          </a:p>
          <a:p>
            <a:pPr marL="0" indent="180975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Около 13% детей школьного возраста нигде не учились, 43% населения в возрасте свыше 10 лет было неграмотным. </a:t>
            </a:r>
          </a:p>
          <a:p>
            <a:pPr marL="0" indent="180975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Интеллигенции из коренных белорусов насчитывалось совсем мало.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5640" y="5636479"/>
            <a:ext cx="324036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Белорусские учебные заведения Западной Беларуси в первой половине 1930-х гг.</a:t>
            </a:r>
            <a:endParaRPr lang="be-BY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" t="3016" r="1730" b="1788"/>
          <a:stretch/>
        </p:blipFill>
        <p:spPr bwMode="auto">
          <a:xfrm>
            <a:off x="6267451" y="1009651"/>
            <a:ext cx="4171950" cy="545782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5-конечная звезда 6"/>
          <p:cNvSpPr/>
          <p:nvPr/>
        </p:nvSpPr>
        <p:spPr>
          <a:xfrm>
            <a:off x="7608168" y="4581128"/>
            <a:ext cx="216024" cy="216024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760296" y="3356992"/>
            <a:ext cx="216024" cy="216024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616280" y="4005064"/>
            <a:ext cx="216024" cy="216024"/>
          </a:xfrm>
          <a:prstGeom prst="star5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9066344" y="4341981"/>
            <a:ext cx="216024" cy="216024"/>
          </a:xfrm>
          <a:prstGeom prst="star5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9066344" y="4558005"/>
            <a:ext cx="216024" cy="216024"/>
          </a:xfrm>
          <a:prstGeom prst="star5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9336360" y="3465004"/>
            <a:ext cx="216024" cy="216024"/>
          </a:xfrm>
          <a:prstGeom prst="star5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24" y="1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Образование</a:t>
            </a:r>
            <a:r>
              <a:rPr lang="ru-RU" sz="2200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Товарищество белорусской школы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04778" y="4669778"/>
            <a:ext cx="9963221" cy="218822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0975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+mj-lt"/>
              </a:rPr>
              <a:t>В государственных учреждениях не разрешалось пользоваться белорусским языком. Белорусов на государственную службу не брали. Не было белорусских театров. Самодеятельные белорусские театральные коллективы из-за препятствий местной администрации приостанавливали свою деятельность. Закрывались немногочисленные клубы, библиотеки, избы-читальни, созданные в предыдущие годы белорусской общественностью. Прогрессивные газеты и журналы </a:t>
            </a:r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конфисковывались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и закрывались, их редакторов сажали в тюрьмы.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5108" y="4076997"/>
            <a:ext cx="247464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Периодическая печать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 Западной Беларуси</a:t>
            </a:r>
            <a:endParaRPr lang="be-BY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817725" y="963370"/>
            <a:ext cx="7214766" cy="2858594"/>
            <a:chOff x="971600" y="836712"/>
            <a:chExt cx="8006854" cy="36651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836712"/>
              <a:ext cx="2534246" cy="3665164"/>
            </a:xfrm>
            <a:prstGeom prst="rect">
              <a:avLst/>
            </a:prstGeom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971600" y="908720"/>
              <a:ext cx="5787008" cy="3593156"/>
              <a:chOff x="971600" y="908720"/>
              <a:chExt cx="5787008" cy="3593156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908720"/>
                <a:ext cx="5715000" cy="3000375"/>
              </a:xfrm>
              <a:prstGeom prst="rect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11126"/>
                <a:ext cx="2857500" cy="2190750"/>
              </a:xfrm>
              <a:prstGeom prst="rect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94577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5dc5c186e5728931ca3d4aebd90a16ce6ef39"/>
</p:tagLst>
</file>

<file path=ppt/theme/theme1.xml><?xml version="1.0" encoding="utf-8"?>
<a:theme xmlns:a="http://schemas.openxmlformats.org/drawingml/2006/main" name="1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Бсср в 20-30 -ые годы</Template>
  <TotalTime>4395</TotalTime>
  <Words>567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Cambria</vt:lpstr>
      <vt:lpstr>Century Gothic</vt:lpstr>
      <vt:lpstr>Sylfaen</vt:lpstr>
      <vt:lpstr>Times New Roman</vt:lpstr>
      <vt:lpstr>1_Тема Office</vt:lpstr>
      <vt:lpstr>2_Тема Office</vt:lpstr>
      <vt:lpstr>3_Тема Office</vt:lpstr>
      <vt:lpstr>4_Тема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Политические партии и организации</vt:lpstr>
      <vt:lpstr>Образование. Товарищество белорусской школы</vt:lpstr>
      <vt:lpstr>Образование. Товарищество белорусской школы</vt:lpstr>
      <vt:lpstr>Образование. Товарищество белорусской школы</vt:lpstr>
      <vt:lpstr>Образование. Товарищество белорусской школы</vt:lpstr>
      <vt:lpstr>Литература</vt:lpstr>
      <vt:lpstr>Литература</vt:lpstr>
      <vt:lpstr>Живопись</vt:lpstr>
      <vt:lpstr>Презентация PowerPoint</vt:lpstr>
    </vt:vector>
  </TitlesOfParts>
  <Company>Лицей Ивацевичского района.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культуры в Западной Беларуси</dc:title>
  <dc:subject>Состояние культуры в Западной Беларуси</dc:subject>
  <dc:creator>Ситник П.В.</dc:creator>
  <dc:description>Презентация.</dc:description>
  <cp:lastModifiedBy>Пользователь</cp:lastModifiedBy>
  <cp:revision>384</cp:revision>
  <dcterms:created xsi:type="dcterms:W3CDTF">2009-01-18T11:28:08Z</dcterms:created>
  <dcterms:modified xsi:type="dcterms:W3CDTF">2024-11-02T09:36:16Z</dcterms:modified>
  <cp:category>История Белпаруси. 10 класс.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27.02.2014</vt:lpwstr>
  </property>
</Properties>
</file>