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71" r:id="rId5"/>
    <p:sldId id="259" r:id="rId6"/>
    <p:sldId id="261" r:id="rId7"/>
    <p:sldId id="262" r:id="rId8"/>
    <p:sldId id="263" r:id="rId9"/>
    <p:sldId id="275" r:id="rId10"/>
    <p:sldId id="264" r:id="rId11"/>
    <p:sldId id="265" r:id="rId12"/>
    <p:sldId id="266" r:id="rId13"/>
    <p:sldId id="267" r:id="rId14"/>
    <p:sldId id="268" r:id="rId15"/>
    <p:sldId id="269" r:id="rId16"/>
    <p:sldId id="272" r:id="rId17"/>
    <p:sldId id="274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845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B35B1-035F-437B-A4A2-778561EB1007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62AC0-6066-421D-B6D3-81DA46513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161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B35B1-035F-437B-A4A2-778561EB1007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62AC0-6066-421D-B6D3-81DA46513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428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B35B1-035F-437B-A4A2-778561EB1007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62AC0-6066-421D-B6D3-81DA46513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609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B35B1-035F-437B-A4A2-778561EB1007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62AC0-6066-421D-B6D3-81DA46513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949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B35B1-035F-437B-A4A2-778561EB1007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62AC0-6066-421D-B6D3-81DA46513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139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B35B1-035F-437B-A4A2-778561EB1007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62AC0-6066-421D-B6D3-81DA46513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326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B35B1-035F-437B-A4A2-778561EB1007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62AC0-6066-421D-B6D3-81DA46513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321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B35B1-035F-437B-A4A2-778561EB1007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62AC0-6066-421D-B6D3-81DA46513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958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B35B1-035F-437B-A4A2-778561EB1007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62AC0-6066-421D-B6D3-81DA46513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814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B35B1-035F-437B-A4A2-778561EB1007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62AC0-6066-421D-B6D3-81DA46513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847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B35B1-035F-437B-A4A2-778561EB1007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62AC0-6066-421D-B6D3-81DA46513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619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B35B1-035F-437B-A4A2-778561EB1007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62AC0-6066-421D-B6D3-81DA465132E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Рамка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78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  <a:alpha val="82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879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hyperlink" Target="https://dic.academic.ru/dic.nsf/ruwiki/348258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5.png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5.png"/><Relationship Id="rId5" Type="http://schemas.openxmlformats.org/officeDocument/2006/relationships/image" Target="../media/image20.jpg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emf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hyperlink" Target="https://learningapps.org/watch?v=pmkiz5hrj2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5.png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412776"/>
            <a:ext cx="7772400" cy="1470025"/>
          </a:xfrm>
        </p:spPr>
        <p:txBody>
          <a:bodyPr>
            <a:normAutofit/>
          </a:bodyPr>
          <a:lstStyle/>
          <a:p>
            <a:r>
              <a:rPr lang="ru-RU" sz="8000" dirty="0" smtClean="0"/>
              <a:t>Япония</a:t>
            </a:r>
            <a:endParaRPr lang="ru-RU" sz="8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3728" y="3008014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>
                <a:solidFill>
                  <a:schemeClr val="tx1"/>
                </a:solidFill>
              </a:rPr>
              <a:t>Всемирная история , 9 класс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41" y="3029643"/>
            <a:ext cx="2125663" cy="29257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04664"/>
            <a:ext cx="2278063" cy="14859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05064"/>
            <a:ext cx="2843610" cy="22901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37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10125">
        <p:fade/>
      </p:transition>
    </mc:Choice>
    <mc:Fallback>
      <p:transition advClick="0" advTm="101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0412" y="404664"/>
            <a:ext cx="60324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0" u="none" strike="noStrike" baseline="0" dirty="0" smtClean="0">
                <a:solidFill>
                  <a:srgbClr val="FF3300"/>
                </a:solidFill>
              </a:rPr>
              <a:t>Приход милитаристов к власти 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97180" y="1052736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1936 г- </a:t>
            </a:r>
            <a:r>
              <a:rPr lang="ru-RU" sz="2000" b="1" dirty="0" smtClean="0"/>
              <a:t>попытка государственного переворота националистической организацией «Молодые офицеры»</a:t>
            </a:r>
            <a:endParaRPr lang="ru-RU" sz="2000" b="1" dirty="0"/>
          </a:p>
        </p:txBody>
      </p:sp>
      <p:sp>
        <p:nvSpPr>
          <p:cNvPr id="4" name="Выгнутая вверх стрелка 3"/>
          <p:cNvSpPr/>
          <p:nvPr/>
        </p:nvSpPr>
        <p:spPr>
          <a:xfrm>
            <a:off x="1547664" y="1797887"/>
            <a:ext cx="1152128" cy="41533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2494410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Окончательное</a:t>
            </a:r>
            <a:r>
              <a:rPr lang="ru-RU" b="1" dirty="0" smtClean="0"/>
              <a:t> </a:t>
            </a:r>
            <a:r>
              <a:rPr lang="ru-RU" sz="2000" b="1" dirty="0" smtClean="0"/>
              <a:t>господство военных.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8014" y="3501008"/>
            <a:ext cx="502209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dirty="0" smtClean="0"/>
              <a:t>Запрет большинства демократических свобод.</a:t>
            </a:r>
          </a:p>
          <a:p>
            <a:pPr marL="342900" indent="-342900">
              <a:buAutoNum type="arabicPeriod"/>
            </a:pPr>
            <a:r>
              <a:rPr lang="ru-RU" sz="2000" b="1" dirty="0" smtClean="0"/>
              <a:t>Роспуск всех политических партий </a:t>
            </a:r>
          </a:p>
          <a:p>
            <a:pPr marL="342900" indent="-342900">
              <a:buAutoNum type="arabicPeriod"/>
            </a:pPr>
            <a:r>
              <a:rPr lang="ru-RU" sz="2000" b="1" dirty="0" smtClean="0"/>
              <a:t>Культ личности императора.</a:t>
            </a:r>
          </a:p>
          <a:p>
            <a:pPr marL="342900" indent="-342900">
              <a:buAutoNum type="arabicPeriod"/>
            </a:pPr>
            <a:r>
              <a:rPr lang="ru-RU" sz="2000" b="1" dirty="0" smtClean="0"/>
              <a:t>Специальный предмет в школах «Путь подданных императора».</a:t>
            </a:r>
          </a:p>
          <a:p>
            <a:pPr marL="342900" indent="-342900">
              <a:buAutoNum type="arabicPeriod"/>
            </a:pPr>
            <a:r>
              <a:rPr lang="ru-RU" sz="2000" b="1" dirty="0" smtClean="0"/>
              <a:t>В правительстве – милитаристы и крупные промышленники</a:t>
            </a:r>
          </a:p>
          <a:p>
            <a:pPr marL="342900" indent="-342900">
              <a:buAutoNum type="arabicPeriod"/>
            </a:pP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656609" y="2005553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/>
              </a:rPr>
              <a:t>Прочитать можно здесь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167" y="2894520"/>
            <a:ext cx="3272461" cy="1895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156176" y="4941168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Путч «молодых офицеров»</a:t>
            </a:r>
            <a:endParaRPr lang="ru-RU" b="1" dirty="0"/>
          </a:p>
        </p:txBody>
      </p:sp>
      <p:pic>
        <p:nvPicPr>
          <p:cNvPr id="12" name="Звук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769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4941">
        <p:fade/>
      </p:transition>
    </mc:Choice>
    <mc:Fallback>
      <p:transition advClick="0" advTm="449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660" y="620688"/>
            <a:ext cx="3261976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16016" y="5013176"/>
            <a:ext cx="4932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Премьер- министр</a:t>
            </a:r>
          </a:p>
          <a:p>
            <a:pPr algn="ctr"/>
            <a:r>
              <a:rPr lang="ru-RU" b="1" dirty="0" smtClean="0"/>
              <a:t>Японии генерал</a:t>
            </a:r>
          </a:p>
          <a:p>
            <a:pPr algn="ctr"/>
            <a:r>
              <a:rPr lang="ru-RU" b="1" dirty="0" err="1" smtClean="0"/>
              <a:t>Коноэ</a:t>
            </a:r>
            <a:r>
              <a:rPr lang="ru-RU" b="1" dirty="0" smtClean="0"/>
              <a:t> </a:t>
            </a:r>
            <a:r>
              <a:rPr lang="ru-RU" b="1" dirty="0" err="1" smtClean="0"/>
              <a:t>Фумимаро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709514"/>
            <a:ext cx="51125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Происходит фашизация</a:t>
            </a:r>
          </a:p>
          <a:p>
            <a:r>
              <a:rPr lang="ru-RU" sz="2000" b="1" dirty="0" smtClean="0"/>
              <a:t>Японии: основой становится идея </a:t>
            </a:r>
            <a:r>
              <a:rPr lang="ru-RU" sz="2000" b="1" dirty="0" err="1" smtClean="0">
                <a:solidFill>
                  <a:srgbClr val="C00000"/>
                </a:solidFill>
              </a:rPr>
              <a:t>ниппонизма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smtClean="0"/>
              <a:t>– особой миссии японцев в Азии, обожествление личности</a:t>
            </a:r>
          </a:p>
          <a:p>
            <a:r>
              <a:rPr lang="ru-RU" sz="2000" b="1" dirty="0" smtClean="0"/>
              <a:t>императора.</a:t>
            </a:r>
          </a:p>
          <a:p>
            <a:r>
              <a:rPr lang="ru-RU" sz="2000" b="1" dirty="0" smtClean="0"/>
              <a:t>Целью милитаристских кругов становится</a:t>
            </a:r>
          </a:p>
          <a:p>
            <a:r>
              <a:rPr lang="ru-RU" sz="2000" b="1" dirty="0" smtClean="0"/>
              <a:t>Внешнеполитическая экспансия.</a:t>
            </a:r>
          </a:p>
          <a:p>
            <a:r>
              <a:rPr lang="ru-RU" sz="2000" b="1" dirty="0" smtClean="0"/>
              <a:t> </a:t>
            </a:r>
            <a:endParaRPr lang="ru-RU" sz="2000" b="1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60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5661">
        <p:fade/>
      </p:transition>
    </mc:Choice>
    <mc:Fallback>
      <p:transition advClick="0" advTm="256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4130179" cy="5904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32040" y="476672"/>
            <a:ext cx="3312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Рассмотрите плакат, размещенный в японской детской книжке.</a:t>
            </a:r>
            <a:endParaRPr lang="ru-RU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961958" y="3068960"/>
            <a:ext cx="3960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 Кто изображен на плакате?</a:t>
            </a:r>
          </a:p>
          <a:p>
            <a:r>
              <a:rPr lang="ru-RU" b="1" dirty="0" smtClean="0"/>
              <a:t>2. Чьи портреты вы узнали?</a:t>
            </a:r>
          </a:p>
          <a:p>
            <a:r>
              <a:rPr lang="ru-RU" b="1" dirty="0" smtClean="0"/>
              <a:t>3. Как вы думаете, какое событие приветствуют дети? </a:t>
            </a:r>
          </a:p>
          <a:p>
            <a:r>
              <a:rPr lang="ru-RU" b="1" dirty="0" smtClean="0"/>
              <a:t>4 .Как вы это определили?</a:t>
            </a:r>
          </a:p>
          <a:p>
            <a:r>
              <a:rPr lang="ru-RU" b="1" dirty="0" smtClean="0"/>
              <a:t>5. С какой целью был создан этот плакат?</a:t>
            </a:r>
          </a:p>
          <a:p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173126" y="2060847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Задание 3. Ответьте на вопросы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 ( в тетради)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444551"/>
            <a:ext cx="1450114" cy="1089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31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3034">
        <p:fade/>
      </p:transition>
    </mc:Choice>
    <mc:Fallback>
      <p:transition advClick="0" advTm="230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832" y="260648"/>
            <a:ext cx="36439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0" u="none" strike="noStrike" baseline="0" dirty="0" smtClean="0">
                <a:solidFill>
                  <a:srgbClr val="FF3300"/>
                </a:solidFill>
              </a:rPr>
              <a:t>Внешняя политика 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15349" y="1730425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Соотнесите даты и события. </a:t>
            </a:r>
          </a:p>
          <a:p>
            <a:r>
              <a:rPr lang="ru-RU" b="1" dirty="0" smtClean="0"/>
              <a:t>Сделайте вывод об основных направлениях внешней политики Японии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3417127"/>
            <a:ext cx="2376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smtClean="0"/>
              <a:t>1931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1932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1937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1938-1939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1941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779375" y="3278628"/>
            <a:ext cx="48452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smtClean="0"/>
              <a:t>Военная агрессия против Китая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Военный конфликт с СССР на озере Хасан и реке Халхин-Гол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Выход   Японии   из Лиги Наций  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Договор о нейтралитете с СССР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Масштабная война против Китая.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24340" y="756563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Задание 4. ( в тетради)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157192"/>
            <a:ext cx="173672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24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8886">
        <p:fade/>
      </p:transition>
    </mc:Choice>
    <mc:Fallback>
      <p:transition advClick="0" advTm="388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91613" y="292006"/>
            <a:ext cx="6192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u="none" strike="noStrike" baseline="0" dirty="0" smtClean="0">
                <a:solidFill>
                  <a:srgbClr val="FF3300"/>
                </a:solidFill>
              </a:rPr>
              <a:t>Япония в годы Второй мировой войны 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127328"/>
            <a:ext cx="32403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 Как связаны между собой события: </a:t>
            </a:r>
          </a:p>
          <a:p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декабрь 1941 г. и 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а</a:t>
            </a:r>
            <a:r>
              <a:rPr lang="ru-RU" sz="2000" b="1" dirty="0" smtClean="0">
                <a:solidFill>
                  <a:srgbClr val="C00000"/>
                </a:solidFill>
              </a:rPr>
              <a:t>вгуст  1945 г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70552" y="92699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Выясните, какие страны подверглись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японской оккупации в годы Второй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мировой войны.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272" y="2278168"/>
            <a:ext cx="5066176" cy="4065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Группа 21"/>
          <p:cNvGrpSpPr/>
          <p:nvPr/>
        </p:nvGrpSpPr>
        <p:grpSpPr>
          <a:xfrm>
            <a:off x="3538272" y="2492896"/>
            <a:ext cx="3570776" cy="2610872"/>
            <a:chOff x="3538272" y="2339588"/>
            <a:chExt cx="3570776" cy="261087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3538272" y="2339588"/>
              <a:ext cx="8322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/>
                <a:t>С </a:t>
              </a:r>
              <a:r>
                <a:rPr lang="ru-RU" b="1" dirty="0" err="1" smtClean="0"/>
                <a:t>С</a:t>
              </a:r>
              <a:r>
                <a:rPr lang="ru-RU" b="1" dirty="0" smtClean="0"/>
                <a:t> </a:t>
              </a:r>
              <a:r>
                <a:rPr lang="ru-RU" b="1" dirty="0" err="1" smtClean="0"/>
                <a:t>С</a:t>
              </a:r>
              <a:r>
                <a:rPr lang="ru-RU" b="1" dirty="0" smtClean="0"/>
                <a:t> Р</a:t>
              </a:r>
              <a:endParaRPr lang="ru-RU" b="1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119873" y="3429000"/>
              <a:ext cx="13598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/>
                <a:t>МОНГОЛИЯ</a:t>
              </a:r>
              <a:endParaRPr lang="ru-RU" b="1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4404452" y="4581128"/>
              <a:ext cx="10807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/>
                <a:t>К И Т А Й</a:t>
              </a:r>
              <a:endParaRPr lang="ru-RU" b="1" dirty="0"/>
            </a:p>
          </p:txBody>
        </p:sp>
        <p:cxnSp>
          <p:nvCxnSpPr>
            <p:cNvPr id="10" name="Прямая со стрелкой 9"/>
            <p:cNvCxnSpPr/>
            <p:nvPr/>
          </p:nvCxnSpPr>
          <p:spPr>
            <a:xfrm flipH="1" flipV="1">
              <a:off x="4786690" y="2708920"/>
              <a:ext cx="2162116" cy="1296144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/>
            <p:cNvCxnSpPr/>
            <p:nvPr/>
          </p:nvCxnSpPr>
          <p:spPr>
            <a:xfrm flipH="1" flipV="1">
              <a:off x="5292080" y="3798332"/>
              <a:ext cx="1664568" cy="359132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/>
            <p:nvPr/>
          </p:nvCxnSpPr>
          <p:spPr>
            <a:xfrm flipH="1">
              <a:off x="5453508" y="4309864"/>
              <a:ext cx="1655540" cy="455930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49886"/>
            <a:ext cx="1066800" cy="1066800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54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7195">
        <p:fade/>
      </p:transition>
    </mc:Choice>
    <mc:Fallback>
      <p:transition advClick="0" advTm="371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57" y="476663"/>
            <a:ext cx="387106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421" y="476663"/>
            <a:ext cx="4253473" cy="265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88581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0" u="none" strike="noStrike" baseline="0" dirty="0" smtClean="0">
                <a:solidFill>
                  <a:srgbClr val="C00000"/>
                </a:solidFill>
              </a:rPr>
              <a:t>1938 г. –</a:t>
            </a:r>
            <a:r>
              <a:rPr lang="ru-RU" b="1" i="0" u="none" strike="noStrike" dirty="0" smtClean="0">
                <a:solidFill>
                  <a:srgbClr val="C00000"/>
                </a:solidFill>
              </a:rPr>
              <a:t> </a:t>
            </a:r>
            <a:r>
              <a:rPr lang="ru-RU" b="1" i="0" u="none" strike="noStrike" baseline="0" dirty="0" smtClean="0">
                <a:solidFill>
                  <a:srgbClr val="C00000"/>
                </a:solidFill>
              </a:rPr>
              <a:t>конфликт с</a:t>
            </a:r>
            <a:r>
              <a:rPr lang="ru-RU" b="1" i="0" u="none" strike="noStrike" dirty="0" smtClean="0">
                <a:solidFill>
                  <a:srgbClr val="C00000"/>
                </a:solidFill>
              </a:rPr>
              <a:t> </a:t>
            </a:r>
            <a:r>
              <a:rPr lang="ru-RU" b="1" i="0" u="none" strike="noStrike" baseline="0" dirty="0" smtClean="0">
                <a:solidFill>
                  <a:srgbClr val="C00000"/>
                </a:solidFill>
              </a:rPr>
              <a:t>СССР на озере</a:t>
            </a:r>
            <a:r>
              <a:rPr lang="ru-RU" b="1" i="0" u="none" strike="noStrike" dirty="0" smtClean="0">
                <a:solidFill>
                  <a:srgbClr val="C00000"/>
                </a:solidFill>
              </a:rPr>
              <a:t> </a:t>
            </a:r>
            <a:r>
              <a:rPr lang="ru-RU" b="1" i="0" u="none" strike="noStrike" baseline="0" dirty="0" smtClean="0">
                <a:solidFill>
                  <a:srgbClr val="C00000"/>
                </a:solidFill>
              </a:rPr>
              <a:t>Хасан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853" y="3573016"/>
            <a:ext cx="4498611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6"/>
            <a:ext cx="4259263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32879" y="3140959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1939 г. – конфликт с СССР на </a:t>
            </a:r>
            <a:r>
              <a:rPr lang="ru-RU" b="1" dirty="0" err="1" smtClean="0">
                <a:solidFill>
                  <a:srgbClr val="C00000"/>
                </a:solidFill>
              </a:rPr>
              <a:t>р.Халхин</a:t>
            </a:r>
            <a:r>
              <a:rPr lang="ru-RU" b="1" dirty="0" smtClean="0">
                <a:solidFill>
                  <a:srgbClr val="C00000"/>
                </a:solidFill>
              </a:rPr>
              <a:t>- Гол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97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73805">
        <p:fade/>
      </p:transition>
    </mc:Choice>
    <mc:Fallback>
      <p:transition advClick="0" advTm="738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40338" y="215062"/>
            <a:ext cx="32688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Культура Японии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1196752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Задание 5 ( в </a:t>
            </a:r>
            <a:r>
              <a:rPr lang="ru-RU" b="1" dirty="0" err="1" smtClean="0">
                <a:solidFill>
                  <a:srgbClr val="C00000"/>
                </a:solidFill>
              </a:rPr>
              <a:t>теради</a:t>
            </a:r>
            <a:r>
              <a:rPr lang="ru-RU" b="1" dirty="0" smtClean="0">
                <a:solidFill>
                  <a:srgbClr val="C00000"/>
                </a:solidFill>
              </a:rPr>
              <a:t>)</a:t>
            </a:r>
          </a:p>
          <a:p>
            <a:endParaRPr lang="ru-RU" b="1" dirty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Используя облако слов, определи главные особенности развития культуры Японии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395237"/>
            <a:ext cx="4565704" cy="40216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32656"/>
            <a:ext cx="173672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05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4880">
        <p:fade/>
      </p:transition>
    </mc:Choice>
    <mc:Fallback>
      <p:transition advClick="0" advTm="248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76908"/>
            <a:ext cx="975360" cy="1447800"/>
          </a:xfrm>
        </p:spPr>
      </p:pic>
      <p:sp>
        <p:nvSpPr>
          <p:cNvPr id="5" name="TextBox 4"/>
          <p:cNvSpPr txBox="1"/>
          <p:nvPr/>
        </p:nvSpPr>
        <p:spPr>
          <a:xfrm>
            <a:off x="2123728" y="395691"/>
            <a:ext cx="55446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prstClr val="black"/>
                </a:solidFill>
              </a:rPr>
              <a:t>Можно ли утверждать, что внутренняя и внешняя политика Японии существенно отличалась от политики других стран Восточной Азии?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636" y="3284984"/>
            <a:ext cx="4876800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56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16304">
        <p:fade/>
      </p:transition>
    </mc:Choice>
    <mc:Fallback>
      <p:transition advClick="0" advTm="163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2564904"/>
            <a:ext cx="74888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Выполните </a:t>
            </a:r>
            <a:r>
              <a:rPr lang="ru-RU" sz="2400" b="1" dirty="0" smtClean="0">
                <a:solidFill>
                  <a:srgbClr val="C00000"/>
                </a:solidFill>
              </a:rPr>
              <a:t>задание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hlinkClick r:id="rId4"/>
              </a:rPr>
              <a:t>«Страны </a:t>
            </a:r>
            <a:r>
              <a:rPr lang="ru-RU" sz="2400" b="1" dirty="0">
                <a:solidFill>
                  <a:srgbClr val="C00000"/>
                </a:solidFill>
                <a:hlinkClick r:id="rId4"/>
              </a:rPr>
              <a:t>Восточной </a:t>
            </a:r>
            <a:r>
              <a:rPr lang="ru-RU" sz="2400" b="1" dirty="0" smtClean="0">
                <a:solidFill>
                  <a:srgbClr val="C00000"/>
                </a:solidFill>
                <a:hlinkClick r:id="rId4"/>
              </a:rPr>
              <a:t>Азии» </a:t>
            </a:r>
            <a:endParaRPr lang="ru-RU" sz="2400" b="1" dirty="0">
              <a:solidFill>
                <a:srgbClr val="C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по </a:t>
            </a:r>
            <a:r>
              <a:rPr lang="ru-RU" sz="2400" b="1" dirty="0" smtClean="0">
                <a:solidFill>
                  <a:srgbClr val="C00000"/>
                </a:solidFill>
              </a:rPr>
              <a:t>ссылке</a:t>
            </a:r>
          </a:p>
          <a:p>
            <a:endParaRPr lang="ru-RU" sz="2400" b="1" dirty="0">
              <a:solidFill>
                <a:srgbClr val="C00000"/>
              </a:solidFill>
            </a:endParaRPr>
          </a:p>
          <a:p>
            <a:endParaRPr lang="ru-RU" sz="2400" b="1" dirty="0">
              <a:solidFill>
                <a:srgbClr val="C00000"/>
              </a:solidFill>
            </a:endParaRPr>
          </a:p>
          <a:p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</a:p>
          <a:p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13282" y="160236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Домашнее задание: </a:t>
            </a:r>
            <a:r>
              <a:rPr lang="ru-RU" sz="2800" b="1" dirty="0" smtClean="0">
                <a:latin typeface="Sylfaen"/>
              </a:rPr>
              <a:t>§  17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95" y="950933"/>
            <a:ext cx="1400980" cy="17579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4873170"/>
            <a:ext cx="2694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Удачи!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65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8887">
        <p:fade/>
      </p:transition>
    </mc:Choice>
    <mc:Fallback>
      <p:transition advClick="0" advTm="288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2060"/>
                </a:solidFill>
              </a:rPr>
              <a:t>Вспомним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>
            <a:noAutofit/>
          </a:bodyPr>
          <a:lstStyle/>
          <a:p>
            <a:r>
              <a:rPr lang="ru-RU" sz="2800" b="1" i="1" u="none" strike="noStrike" baseline="0" dirty="0" smtClean="0">
                <a:latin typeface="Helios-Italic"/>
              </a:rPr>
              <a:t>Почему Япония — единственная страна в Азии, которая смогла в конце XIX в. стать на</a:t>
            </a:r>
            <a:r>
              <a:rPr lang="ru-RU" sz="2800" b="1" i="1" u="none" strike="noStrike" dirty="0" smtClean="0">
                <a:latin typeface="Helios-Italic"/>
              </a:rPr>
              <a:t> </a:t>
            </a:r>
            <a:r>
              <a:rPr lang="ru-RU" sz="2800" b="1" i="1" u="none" strike="noStrike" baseline="0" dirty="0" smtClean="0">
                <a:latin typeface="Helios-Italic"/>
              </a:rPr>
              <a:t>путь ускоренного экономического развития? </a:t>
            </a:r>
          </a:p>
          <a:p>
            <a:r>
              <a:rPr lang="ru-RU" sz="2800" b="1" i="1" u="none" strike="noStrike" baseline="0" dirty="0" smtClean="0">
                <a:latin typeface="Helios-Italic"/>
              </a:rPr>
              <a:t>2. Какие решения были приняты на Вашингтонской конференции? Каким образом они сказались на положении Японии?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32656"/>
            <a:ext cx="936103" cy="1174647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14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18685">
        <p:fade/>
      </p:transition>
    </mc:Choice>
    <mc:Fallback>
      <p:transition advClick="0" advTm="186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+mn-lt"/>
              </a:rPr>
              <a:t>К концу урока необходимо  </a:t>
            </a:r>
            <a:endParaRPr lang="ru-RU" sz="28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599913"/>
            <a:ext cx="3322712" cy="452596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 sz="5100" b="1" dirty="0" smtClean="0">
                <a:solidFill>
                  <a:srgbClr val="C00000"/>
                </a:solidFill>
              </a:rPr>
              <a:t>Знать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5500" b="1" dirty="0" smtClean="0">
                <a:solidFill>
                  <a:srgbClr val="002060"/>
                </a:solidFill>
              </a:rPr>
              <a:t>Понятия :</a:t>
            </a:r>
            <a:r>
              <a:rPr lang="ru-RU" sz="5500" b="1" dirty="0" smtClean="0"/>
              <a:t> </a:t>
            </a:r>
          </a:p>
          <a:p>
            <a:pPr marL="0" indent="0">
              <a:buNone/>
            </a:pPr>
            <a:r>
              <a:rPr lang="ru-RU" sz="5500" b="1" dirty="0" smtClean="0"/>
              <a:t>дзайбацу</a:t>
            </a:r>
          </a:p>
          <a:p>
            <a:pPr marL="0" indent="0">
              <a:buNone/>
            </a:pPr>
            <a:r>
              <a:rPr lang="ru-RU" sz="5500" b="1" dirty="0" smtClean="0"/>
              <a:t>«рисовые бунты»</a:t>
            </a:r>
          </a:p>
          <a:p>
            <a:pPr marL="0" indent="0">
              <a:buNone/>
            </a:pPr>
            <a:r>
              <a:rPr lang="ru-RU" sz="5500" b="1" dirty="0" smtClean="0"/>
              <a:t>«молодые офицеры»</a:t>
            </a:r>
          </a:p>
          <a:p>
            <a:pPr marL="0" indent="0">
              <a:buNone/>
            </a:pPr>
            <a:endParaRPr lang="ru-RU" sz="5500" b="1" dirty="0" smtClean="0"/>
          </a:p>
          <a:p>
            <a:pPr marL="0" indent="0">
              <a:buNone/>
            </a:pPr>
            <a:r>
              <a:rPr lang="ru-RU" sz="5500" b="1" dirty="0" smtClean="0">
                <a:solidFill>
                  <a:srgbClr val="002060"/>
                </a:solidFill>
              </a:rPr>
              <a:t>Имена :</a:t>
            </a:r>
          </a:p>
          <a:p>
            <a:pPr marL="0" indent="0">
              <a:buNone/>
            </a:pPr>
            <a:r>
              <a:rPr lang="ru-RU" sz="5500" b="1" dirty="0" smtClean="0"/>
              <a:t>Хирохито</a:t>
            </a:r>
          </a:p>
          <a:p>
            <a:pPr marL="0" indent="0">
              <a:buNone/>
            </a:pPr>
            <a:endParaRPr lang="ru-RU" sz="5500" b="1" dirty="0" smtClean="0"/>
          </a:p>
          <a:p>
            <a:pPr marL="0" indent="0">
              <a:buNone/>
            </a:pPr>
            <a:r>
              <a:rPr lang="ru-RU" sz="5500" b="1" dirty="0" smtClean="0">
                <a:solidFill>
                  <a:srgbClr val="002060"/>
                </a:solidFill>
              </a:rPr>
              <a:t>Даты:</a:t>
            </a:r>
          </a:p>
          <a:p>
            <a:pPr marL="0" indent="0">
              <a:buNone/>
            </a:pPr>
            <a:r>
              <a:rPr lang="ru-RU" sz="5500" b="1" dirty="0" smtClean="0"/>
              <a:t>1931</a:t>
            </a:r>
          </a:p>
          <a:p>
            <a:pPr marL="0" indent="0">
              <a:buNone/>
            </a:pPr>
            <a:r>
              <a:rPr lang="ru-RU" sz="5500" b="1" dirty="0" smtClean="0"/>
              <a:t>1937</a:t>
            </a:r>
          </a:p>
          <a:p>
            <a:pPr marL="0" indent="0">
              <a:buNone/>
            </a:pPr>
            <a:r>
              <a:rPr lang="ru-RU" sz="5500" b="1" dirty="0" smtClean="0"/>
              <a:t>1941( две даты)</a:t>
            </a:r>
          </a:p>
          <a:p>
            <a:pPr marL="0" indent="0">
              <a:buNone/>
            </a:pP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76056" y="1700808"/>
            <a:ext cx="3384376" cy="264687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Уметь</a:t>
            </a:r>
          </a:p>
          <a:p>
            <a:endParaRPr lang="ru-RU" sz="1100" b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Объяснять особенности внешней политики Японии.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Преобразовывать текстовую информацию в знаково-символьную</a:t>
            </a:r>
          </a:p>
          <a:p>
            <a:endParaRPr lang="ru-RU" sz="11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32656"/>
            <a:ext cx="936103" cy="1174647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11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518">
        <p:fade/>
      </p:transition>
    </mc:Choice>
    <mc:Fallback>
      <p:transition advClick="0" advTm="305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76908"/>
            <a:ext cx="975360" cy="1447800"/>
          </a:xfrm>
        </p:spPr>
      </p:pic>
      <p:sp>
        <p:nvSpPr>
          <p:cNvPr id="5" name="TextBox 4"/>
          <p:cNvSpPr txBox="1"/>
          <p:nvPr/>
        </p:nvSpPr>
        <p:spPr>
          <a:xfrm>
            <a:off x="2195736" y="620688"/>
            <a:ext cx="55446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Можно ли утверждать, что внутренняя и внешняя политика Японии существенно отличалась от политики других стран Восточной Азии?</a:t>
            </a:r>
            <a:endParaRPr lang="ru-RU" sz="28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298344"/>
            <a:ext cx="4878884" cy="3237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61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18665">
        <p:fade/>
      </p:transition>
    </mc:Choice>
    <mc:Fallback>
      <p:transition advClick="0" advTm="186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48680"/>
            <a:ext cx="3312368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548680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124-й император Японии с 25</a:t>
            </a:r>
          </a:p>
          <a:p>
            <a:r>
              <a:rPr lang="ru-RU" b="1" dirty="0" smtClean="0"/>
              <a:t>декабря 1926. Генералиссимус</a:t>
            </a:r>
          </a:p>
          <a:p>
            <a:r>
              <a:rPr lang="ru-RU" b="1" dirty="0" smtClean="0"/>
              <a:t>японских войск, имел чин</a:t>
            </a:r>
          </a:p>
          <a:p>
            <a:r>
              <a:rPr lang="ru-RU" b="1" dirty="0" smtClean="0"/>
              <a:t>британского почётного генерала</a:t>
            </a:r>
          </a:p>
          <a:p>
            <a:r>
              <a:rPr lang="ru-RU" b="1" dirty="0" smtClean="0"/>
              <a:t>(1921 год),  почётного</a:t>
            </a:r>
          </a:p>
          <a:p>
            <a:r>
              <a:rPr lang="ru-RU" b="1" dirty="0" smtClean="0"/>
              <a:t>Фельдмаршала.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 На Западе известен под данным ему при рождении именем </a:t>
            </a:r>
            <a:r>
              <a:rPr lang="ru-RU" b="1" dirty="0" smtClean="0">
                <a:solidFill>
                  <a:srgbClr val="C00000"/>
                </a:solidFill>
              </a:rPr>
              <a:t>Хирохито (букв. «изобилие и добродетель»).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Тронное имя (девиз правления)</a:t>
            </a:r>
          </a:p>
          <a:p>
            <a:r>
              <a:rPr lang="ru-RU" b="1" dirty="0" err="1" smtClean="0">
                <a:solidFill>
                  <a:srgbClr val="C00000"/>
                </a:solidFill>
              </a:rPr>
              <a:t>Сёва</a:t>
            </a:r>
            <a:r>
              <a:rPr lang="ru-RU" b="1" dirty="0" smtClean="0">
                <a:solidFill>
                  <a:srgbClr val="C00000"/>
                </a:solidFill>
              </a:rPr>
              <a:t> означает «Просвещённый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мир».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Время пребывания Хирохито у</a:t>
            </a:r>
          </a:p>
          <a:p>
            <a:r>
              <a:rPr lang="ru-RU" b="1" dirty="0" smtClean="0"/>
              <a:t>власти было самым долгим в</a:t>
            </a:r>
          </a:p>
          <a:p>
            <a:r>
              <a:rPr lang="ru-RU" b="1" dirty="0" smtClean="0"/>
              <a:t>истории Японии; во время его</a:t>
            </a:r>
          </a:p>
          <a:p>
            <a:r>
              <a:rPr lang="ru-RU" b="1" dirty="0" smtClean="0"/>
              <a:t>правления произошла коренная</a:t>
            </a:r>
          </a:p>
          <a:p>
            <a:r>
              <a:rPr lang="ru-RU" b="1" dirty="0" smtClean="0"/>
              <a:t>трансформация японского</a:t>
            </a:r>
          </a:p>
          <a:p>
            <a:r>
              <a:rPr lang="ru-RU" b="1" dirty="0" smtClean="0"/>
              <a:t>общества.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868144" y="5301208"/>
            <a:ext cx="2706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Император Хирохито</a:t>
            </a:r>
            <a:endParaRPr lang="ru-RU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48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9559">
        <p:fade/>
      </p:transition>
    </mc:Choice>
    <mc:Fallback>
      <p:transition advClick="0" advTm="295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10810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Чтение стр. 86-87 </a:t>
            </a:r>
            <a:r>
              <a:rPr lang="ru-RU" sz="2400" b="1" dirty="0" smtClean="0">
                <a:latin typeface="Sylfaen"/>
              </a:rPr>
              <a:t>§ 17. </a:t>
            </a:r>
            <a:r>
              <a:rPr lang="ru-RU" sz="2400" b="1" dirty="0" smtClean="0">
                <a:solidFill>
                  <a:srgbClr val="C00000"/>
                </a:solidFill>
              </a:rPr>
              <a:t>Задание 1. ( в тетради)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237355"/>
              </p:ext>
            </p:extLst>
          </p:nvPr>
        </p:nvGraphicFramePr>
        <p:xfrm>
          <a:off x="611560" y="2156783"/>
          <a:ext cx="7848872" cy="36881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24436"/>
                <a:gridCol w="3924436"/>
              </a:tblGrid>
              <a:tr h="737637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Успехи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Проблемы 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7637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7637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7637"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7637"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55576" y="6029634"/>
            <a:ext cx="662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Вывод: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764704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Составить таблицу «Экономическое положение Японии после Первой мировой войны»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576" y="298556"/>
            <a:ext cx="2037600" cy="1528200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88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101995">
        <p:fade/>
      </p:transition>
    </mc:Choice>
    <mc:Fallback>
      <p:transition advClick="0" advTm="1019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3326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0" u="none" strike="noStrike" baseline="0" dirty="0" smtClean="0">
                <a:solidFill>
                  <a:srgbClr val="FF3300"/>
                </a:solidFill>
              </a:rPr>
              <a:t>Политическое развитие 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915816" y="1484784"/>
            <a:ext cx="2736304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Император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547664" y="2204864"/>
            <a:ext cx="648072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/>
              <a:t>Парламент . 2-х палатный, выборный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73075" y="3140968"/>
            <a:ext cx="74888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Задание 2 . В тетради </a:t>
            </a:r>
          </a:p>
          <a:p>
            <a:pPr algn="ctr"/>
            <a:r>
              <a:rPr lang="ru-RU" sz="2400" b="1" dirty="0" smtClean="0"/>
              <a:t>Можно ли утверждать, что в Японии существовал демократический режим? </a:t>
            </a:r>
          </a:p>
          <a:p>
            <a:pPr algn="ctr"/>
            <a:r>
              <a:rPr lang="ru-RU" sz="2400" b="1" dirty="0" smtClean="0"/>
              <a:t>Почему?</a:t>
            </a:r>
          </a:p>
          <a:p>
            <a:pPr algn="ctr"/>
            <a:endParaRPr lang="ru-RU" sz="2400" b="1" dirty="0"/>
          </a:p>
          <a:p>
            <a:pPr algn="ctr"/>
            <a:r>
              <a:rPr lang="ru-RU" sz="2400" b="1" dirty="0" smtClean="0"/>
              <a:t>Чтение , стр. 87</a:t>
            </a:r>
          </a:p>
          <a:p>
            <a:pPr algn="ctr"/>
            <a:endParaRPr lang="ru-RU" sz="24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430" y="4725144"/>
            <a:ext cx="1734570" cy="1303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96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4818">
        <p:fade/>
      </p:transition>
    </mc:Choice>
    <mc:Fallback>
      <p:transition advClick="0" advTm="348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9765" y="1772816"/>
            <a:ext cx="3456384" cy="19389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/>
              <a:t>Дзайбацу –</a:t>
            </a:r>
          </a:p>
          <a:p>
            <a:r>
              <a:rPr lang="ru-RU" sz="2000" b="1" dirty="0" smtClean="0"/>
              <a:t>монополистические</a:t>
            </a:r>
          </a:p>
          <a:p>
            <a:r>
              <a:rPr lang="ru-RU" sz="2000" b="1" dirty="0" smtClean="0"/>
              <a:t>кланы, финансовые и</a:t>
            </a:r>
          </a:p>
          <a:p>
            <a:r>
              <a:rPr lang="ru-RU" sz="2000" b="1" dirty="0" smtClean="0"/>
              <a:t>индустриальные</a:t>
            </a:r>
          </a:p>
          <a:p>
            <a:r>
              <a:rPr lang="ru-RU" sz="2000" b="1" dirty="0" smtClean="0"/>
              <a:t>империи (</a:t>
            </a:r>
            <a:r>
              <a:rPr lang="ru-RU" sz="2000" b="1" dirty="0" err="1" smtClean="0"/>
              <a:t>Мицуи</a:t>
            </a:r>
            <a:r>
              <a:rPr lang="ru-RU" sz="2000" b="1" dirty="0" smtClean="0"/>
              <a:t>,</a:t>
            </a:r>
          </a:p>
          <a:p>
            <a:r>
              <a:rPr lang="ru-RU" sz="2000" b="1" dirty="0" smtClean="0"/>
              <a:t>Мицубиси, </a:t>
            </a:r>
            <a:r>
              <a:rPr lang="ru-RU" sz="2000" b="1" dirty="0" err="1" smtClean="0"/>
              <a:t>Ясуда</a:t>
            </a:r>
            <a:r>
              <a:rPr lang="ru-RU" sz="2000" b="1" dirty="0" smtClean="0"/>
              <a:t>).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95936" y="2204864"/>
            <a:ext cx="4788024" cy="317009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/>
              <a:t> </a:t>
            </a:r>
            <a:r>
              <a:rPr lang="ru-RU" sz="2000" b="1" dirty="0" err="1" smtClean="0"/>
              <a:t>Сэйюкай</a:t>
            </a:r>
            <a:r>
              <a:rPr lang="ru-RU" sz="2000" b="1" dirty="0" smtClean="0"/>
              <a:t> </a:t>
            </a:r>
            <a:r>
              <a:rPr lang="ru-RU" sz="2000" b="1" dirty="0" smtClean="0"/>
              <a:t>(партия консерваторов) – под контролем концерна </a:t>
            </a:r>
            <a:r>
              <a:rPr lang="ru-RU" sz="2000" b="1" dirty="0" err="1" smtClean="0"/>
              <a:t>Мицуи</a:t>
            </a:r>
            <a:r>
              <a:rPr lang="ru-RU" sz="2000" b="1" dirty="0" smtClean="0"/>
              <a:t>.</a:t>
            </a:r>
          </a:p>
          <a:p>
            <a:r>
              <a:rPr lang="ru-RU" sz="2000" b="1" dirty="0" err="1" smtClean="0"/>
              <a:t>Минсэйто</a:t>
            </a:r>
            <a:r>
              <a:rPr lang="ru-RU" sz="2000" b="1" dirty="0" smtClean="0"/>
              <a:t> (либеральная</a:t>
            </a:r>
          </a:p>
          <a:p>
            <a:r>
              <a:rPr lang="ru-RU" sz="2000" b="1" dirty="0" smtClean="0"/>
              <a:t>партия) – под контролем</a:t>
            </a:r>
          </a:p>
          <a:p>
            <a:r>
              <a:rPr lang="ru-RU" sz="2000" b="1" dirty="0" smtClean="0"/>
              <a:t>Мицубиси.</a:t>
            </a:r>
          </a:p>
          <a:p>
            <a:r>
              <a:rPr lang="ru-RU" sz="2000" b="1" dirty="0" smtClean="0"/>
              <a:t>В начале 1930-х гг. на</a:t>
            </a:r>
          </a:p>
          <a:p>
            <a:r>
              <a:rPr lang="ru-RU" sz="2000" b="1" dirty="0" smtClean="0"/>
              <a:t>политическую арену вышли</a:t>
            </a:r>
          </a:p>
          <a:p>
            <a:r>
              <a:rPr lang="ru-RU" sz="2000" b="1" dirty="0" smtClean="0"/>
              <a:t>«молодые офицеры»,</a:t>
            </a:r>
          </a:p>
          <a:p>
            <a:r>
              <a:rPr lang="ru-RU" sz="2000" b="1" dirty="0" smtClean="0"/>
              <a:t>выступавшие за</a:t>
            </a:r>
          </a:p>
          <a:p>
            <a:r>
              <a:rPr lang="ru-RU" sz="2000" b="1" dirty="0" smtClean="0"/>
              <a:t>милитаризацию страны.</a:t>
            </a:r>
            <a:endParaRPr lang="ru-RU" sz="2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755540"/>
            <a:ext cx="6912768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Фактическая власть – </a:t>
            </a:r>
            <a:r>
              <a:rPr lang="ru-RU" sz="2400" b="1" dirty="0" smtClean="0">
                <a:solidFill>
                  <a:prstClr val="black"/>
                </a:solidFill>
              </a:rPr>
              <a:t>у дзайбацу </a:t>
            </a:r>
            <a:r>
              <a:rPr lang="ru-RU" sz="2400" b="1" dirty="0">
                <a:solidFill>
                  <a:prstClr val="black"/>
                </a:solidFill>
              </a:rPr>
              <a:t>и армии.</a:t>
            </a: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31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1341">
        <p:fade/>
      </p:transition>
    </mc:Choice>
    <mc:Fallback>
      <p:transition advClick="0" advTm="513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93096"/>
            <a:ext cx="3174942" cy="23538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93096"/>
            <a:ext cx="3536507" cy="23538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6667"/>
            <a:ext cx="5512644" cy="4129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24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6771">
        <p:fade/>
      </p:transition>
    </mc:Choice>
    <mc:Fallback>
      <p:transition advClick="0" advTm="567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641</Words>
  <Application>Microsoft Office PowerPoint</Application>
  <PresentationFormat>Экран (4:3)</PresentationFormat>
  <Paragraphs>145</Paragraphs>
  <Slides>18</Slides>
  <Notes>0</Notes>
  <HiddenSlides>0</HiddenSlides>
  <MMClips>18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Япония</vt:lpstr>
      <vt:lpstr>Вспомним</vt:lpstr>
      <vt:lpstr>К концу урока необходимо 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Ала</dc:creator>
  <cp:lastModifiedBy>Ала</cp:lastModifiedBy>
  <cp:revision>20</cp:revision>
  <dcterms:created xsi:type="dcterms:W3CDTF">2020-04-19T09:56:09Z</dcterms:created>
  <dcterms:modified xsi:type="dcterms:W3CDTF">2020-04-19T16:08:17Z</dcterms:modified>
</cp:coreProperties>
</file>