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6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454F9-4F95-4B56-9C2E-733D47D59CCF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856D07DE-C533-4E11-8386-C77CEA048E37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 smtClean="0"/>
            <a:t>индейцы</a:t>
          </a:r>
          <a:endParaRPr lang="ru-RU" sz="2400" b="1" dirty="0"/>
        </a:p>
      </dgm:t>
    </dgm:pt>
    <dgm:pt modelId="{2F1FB31C-14D4-4646-AD30-37844835DC45}" type="parTrans" cxnId="{55579BD6-5CB1-4B7D-A3B2-98B4C7DEF8E8}">
      <dgm:prSet/>
      <dgm:spPr/>
      <dgm:t>
        <a:bodyPr/>
        <a:lstStyle/>
        <a:p>
          <a:endParaRPr lang="ru-RU"/>
        </a:p>
      </dgm:t>
    </dgm:pt>
    <dgm:pt modelId="{908819D2-4571-498B-8DB5-1DED5196372E}" type="sibTrans" cxnId="{55579BD6-5CB1-4B7D-A3B2-98B4C7DEF8E8}">
      <dgm:prSet/>
      <dgm:spPr/>
      <dgm:t>
        <a:bodyPr/>
        <a:lstStyle/>
        <a:p>
          <a:endParaRPr lang="ru-RU"/>
        </a:p>
      </dgm:t>
    </dgm:pt>
    <dgm:pt modelId="{998B995F-E017-4A32-AE8F-A60BA8EC6BC6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негры</a:t>
          </a:r>
          <a:endParaRPr lang="ru-RU" sz="2400" b="1" dirty="0">
            <a:solidFill>
              <a:srgbClr val="FFFF00"/>
            </a:solidFill>
          </a:endParaRPr>
        </a:p>
      </dgm:t>
    </dgm:pt>
    <dgm:pt modelId="{3D02AD95-5041-4E9F-9EBC-71A447655C78}" type="parTrans" cxnId="{4FB299B0-D752-4363-9135-869F5E66021B}">
      <dgm:prSet/>
      <dgm:spPr/>
      <dgm:t>
        <a:bodyPr/>
        <a:lstStyle/>
        <a:p>
          <a:endParaRPr lang="ru-RU"/>
        </a:p>
      </dgm:t>
    </dgm:pt>
    <dgm:pt modelId="{691E7900-1F57-4121-A38C-E16BFCBD8B4F}" type="sibTrans" cxnId="{4FB299B0-D752-4363-9135-869F5E66021B}">
      <dgm:prSet/>
      <dgm:spPr/>
      <dgm:t>
        <a:bodyPr/>
        <a:lstStyle/>
        <a:p>
          <a:endParaRPr lang="ru-RU"/>
        </a:p>
      </dgm:t>
    </dgm:pt>
    <dgm:pt modelId="{E6E97C99-58F6-4155-A027-908CDB41218D}">
      <dgm:prSet phldrT="[Текст]"/>
      <dgm:spPr>
        <a:solidFill>
          <a:srgbClr val="FFFFFF"/>
        </a:solidFill>
      </dgm:spPr>
      <dgm:t>
        <a:bodyPr/>
        <a:lstStyle/>
        <a:p>
          <a:r>
            <a:rPr lang="ru-RU" b="1" dirty="0" smtClean="0"/>
            <a:t>европейцы</a:t>
          </a:r>
          <a:endParaRPr lang="ru-RU" b="1" dirty="0"/>
        </a:p>
      </dgm:t>
    </dgm:pt>
    <dgm:pt modelId="{81ABE168-54F2-4BC0-A2DB-3ED482F961BE}" type="parTrans" cxnId="{9755165E-72A8-41F6-9849-27D20EC31692}">
      <dgm:prSet/>
      <dgm:spPr/>
      <dgm:t>
        <a:bodyPr/>
        <a:lstStyle/>
        <a:p>
          <a:endParaRPr lang="ru-RU"/>
        </a:p>
      </dgm:t>
    </dgm:pt>
    <dgm:pt modelId="{DD9B5E82-9ADA-41ED-94B2-FC2AEF958A7A}" type="sibTrans" cxnId="{9755165E-72A8-41F6-9849-27D20EC31692}">
      <dgm:prSet/>
      <dgm:spPr/>
      <dgm:t>
        <a:bodyPr/>
        <a:lstStyle/>
        <a:p>
          <a:endParaRPr lang="ru-RU"/>
        </a:p>
      </dgm:t>
    </dgm:pt>
    <dgm:pt modelId="{7AC8EED9-DDAE-47ED-9E54-42B67A11D37E}" type="pres">
      <dgm:prSet presAssocID="{EB2454F9-4F95-4B56-9C2E-733D47D59CCF}" presName="compositeShape" presStyleCnt="0">
        <dgm:presLayoutVars>
          <dgm:chMax val="7"/>
          <dgm:dir/>
          <dgm:resizeHandles val="exact"/>
        </dgm:presLayoutVars>
      </dgm:prSet>
      <dgm:spPr/>
    </dgm:pt>
    <dgm:pt modelId="{459C032C-C215-4E2E-AE30-635F875752BD}" type="pres">
      <dgm:prSet presAssocID="{856D07DE-C533-4E11-8386-C77CEA048E37}" presName="circ1" presStyleLbl="vennNode1" presStyleIdx="0" presStyleCnt="3"/>
      <dgm:spPr/>
      <dgm:t>
        <a:bodyPr/>
        <a:lstStyle/>
        <a:p>
          <a:endParaRPr lang="ru-RU"/>
        </a:p>
      </dgm:t>
    </dgm:pt>
    <dgm:pt modelId="{EA71CB59-B615-4DD5-B3A8-02D82A5F6FC1}" type="pres">
      <dgm:prSet presAssocID="{856D07DE-C533-4E11-8386-C77CEA048E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A8E49-56E0-441A-B264-20E54B43013E}" type="pres">
      <dgm:prSet presAssocID="{998B995F-E017-4A32-AE8F-A60BA8EC6BC6}" presName="circ2" presStyleLbl="vennNode1" presStyleIdx="1" presStyleCnt="3" custLinFactNeighborX="1134" custLinFactNeighborY="200"/>
      <dgm:spPr/>
      <dgm:t>
        <a:bodyPr/>
        <a:lstStyle/>
        <a:p>
          <a:endParaRPr lang="ru-RU"/>
        </a:p>
      </dgm:t>
    </dgm:pt>
    <dgm:pt modelId="{485E4025-17CD-42A5-B382-D071B9625A17}" type="pres">
      <dgm:prSet presAssocID="{998B995F-E017-4A32-AE8F-A60BA8EC6B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25B76-4DC3-45C4-9156-B1678BD29FF9}" type="pres">
      <dgm:prSet presAssocID="{E6E97C99-58F6-4155-A027-908CDB41218D}" presName="circ3" presStyleLbl="vennNode1" presStyleIdx="2" presStyleCnt="3"/>
      <dgm:spPr/>
      <dgm:t>
        <a:bodyPr/>
        <a:lstStyle/>
        <a:p>
          <a:endParaRPr lang="ru-RU"/>
        </a:p>
      </dgm:t>
    </dgm:pt>
    <dgm:pt modelId="{E874642B-4DC1-4483-9B09-0032795D91AF}" type="pres">
      <dgm:prSet presAssocID="{E6E97C99-58F6-4155-A027-908CDB41218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79BD6-5CB1-4B7D-A3B2-98B4C7DEF8E8}" srcId="{EB2454F9-4F95-4B56-9C2E-733D47D59CCF}" destId="{856D07DE-C533-4E11-8386-C77CEA048E37}" srcOrd="0" destOrd="0" parTransId="{2F1FB31C-14D4-4646-AD30-37844835DC45}" sibTransId="{908819D2-4571-498B-8DB5-1DED5196372E}"/>
    <dgm:cxn modelId="{665E27B3-6463-45BF-A902-E5D023E337DF}" type="presOf" srcId="{856D07DE-C533-4E11-8386-C77CEA048E37}" destId="{EA71CB59-B615-4DD5-B3A8-02D82A5F6FC1}" srcOrd="1" destOrd="0" presId="urn:microsoft.com/office/officeart/2005/8/layout/venn1"/>
    <dgm:cxn modelId="{B5A2FE98-65C3-48F0-90E4-215A82A42CBD}" type="presOf" srcId="{EB2454F9-4F95-4B56-9C2E-733D47D59CCF}" destId="{7AC8EED9-DDAE-47ED-9E54-42B67A11D37E}" srcOrd="0" destOrd="0" presId="urn:microsoft.com/office/officeart/2005/8/layout/venn1"/>
    <dgm:cxn modelId="{C6B44416-959B-4E86-BF06-DC3E199A99D0}" type="presOf" srcId="{998B995F-E017-4A32-AE8F-A60BA8EC6BC6}" destId="{928A8E49-56E0-441A-B264-20E54B43013E}" srcOrd="0" destOrd="0" presId="urn:microsoft.com/office/officeart/2005/8/layout/venn1"/>
    <dgm:cxn modelId="{57DC8DC5-F53C-445B-9149-C560763CF6B6}" type="presOf" srcId="{856D07DE-C533-4E11-8386-C77CEA048E37}" destId="{459C032C-C215-4E2E-AE30-635F875752BD}" srcOrd="0" destOrd="0" presId="urn:microsoft.com/office/officeart/2005/8/layout/venn1"/>
    <dgm:cxn modelId="{1AFEE7BB-A314-498F-80D5-767907DC6061}" type="presOf" srcId="{E6E97C99-58F6-4155-A027-908CDB41218D}" destId="{F0225B76-4DC3-45C4-9156-B1678BD29FF9}" srcOrd="0" destOrd="0" presId="urn:microsoft.com/office/officeart/2005/8/layout/venn1"/>
    <dgm:cxn modelId="{C0AFF4E6-98CA-4434-95AB-AAA91127B523}" type="presOf" srcId="{998B995F-E017-4A32-AE8F-A60BA8EC6BC6}" destId="{485E4025-17CD-42A5-B382-D071B9625A17}" srcOrd="1" destOrd="0" presId="urn:microsoft.com/office/officeart/2005/8/layout/venn1"/>
    <dgm:cxn modelId="{0704FF16-65C6-4A44-902B-3E76E678E9CA}" type="presOf" srcId="{E6E97C99-58F6-4155-A027-908CDB41218D}" destId="{E874642B-4DC1-4483-9B09-0032795D91AF}" srcOrd="1" destOrd="0" presId="urn:microsoft.com/office/officeart/2005/8/layout/venn1"/>
    <dgm:cxn modelId="{4FB299B0-D752-4363-9135-869F5E66021B}" srcId="{EB2454F9-4F95-4B56-9C2E-733D47D59CCF}" destId="{998B995F-E017-4A32-AE8F-A60BA8EC6BC6}" srcOrd="1" destOrd="0" parTransId="{3D02AD95-5041-4E9F-9EBC-71A447655C78}" sibTransId="{691E7900-1F57-4121-A38C-E16BFCBD8B4F}"/>
    <dgm:cxn modelId="{9755165E-72A8-41F6-9849-27D20EC31692}" srcId="{EB2454F9-4F95-4B56-9C2E-733D47D59CCF}" destId="{E6E97C99-58F6-4155-A027-908CDB41218D}" srcOrd="2" destOrd="0" parTransId="{81ABE168-54F2-4BC0-A2DB-3ED482F961BE}" sibTransId="{DD9B5E82-9ADA-41ED-94B2-FC2AEF958A7A}"/>
    <dgm:cxn modelId="{04093296-9E2D-4996-BCE3-A0782154931D}" type="presParOf" srcId="{7AC8EED9-DDAE-47ED-9E54-42B67A11D37E}" destId="{459C032C-C215-4E2E-AE30-635F875752BD}" srcOrd="0" destOrd="0" presId="urn:microsoft.com/office/officeart/2005/8/layout/venn1"/>
    <dgm:cxn modelId="{4C0838A1-4C8B-45AA-86E9-365D28B79FA1}" type="presParOf" srcId="{7AC8EED9-DDAE-47ED-9E54-42B67A11D37E}" destId="{EA71CB59-B615-4DD5-B3A8-02D82A5F6FC1}" srcOrd="1" destOrd="0" presId="urn:microsoft.com/office/officeart/2005/8/layout/venn1"/>
    <dgm:cxn modelId="{8B79A772-80FC-4E58-968F-09E906F97525}" type="presParOf" srcId="{7AC8EED9-DDAE-47ED-9E54-42B67A11D37E}" destId="{928A8E49-56E0-441A-B264-20E54B43013E}" srcOrd="2" destOrd="0" presId="urn:microsoft.com/office/officeart/2005/8/layout/venn1"/>
    <dgm:cxn modelId="{95971EC5-E00D-40C2-86E7-271DFB3FF47B}" type="presParOf" srcId="{7AC8EED9-DDAE-47ED-9E54-42B67A11D37E}" destId="{485E4025-17CD-42A5-B382-D071B9625A17}" srcOrd="3" destOrd="0" presId="urn:microsoft.com/office/officeart/2005/8/layout/venn1"/>
    <dgm:cxn modelId="{E8F76FE7-0716-4882-ABD5-7578BCA2423C}" type="presParOf" srcId="{7AC8EED9-DDAE-47ED-9E54-42B67A11D37E}" destId="{F0225B76-4DC3-45C4-9156-B1678BD29FF9}" srcOrd="4" destOrd="0" presId="urn:microsoft.com/office/officeart/2005/8/layout/venn1"/>
    <dgm:cxn modelId="{C1CA9E35-2132-44BF-BB5E-479EB9512450}" type="presParOf" srcId="{7AC8EED9-DDAE-47ED-9E54-42B67A11D37E}" destId="{E874642B-4DC1-4483-9B09-0032795D91A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C032C-C215-4E2E-AE30-635F875752BD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индейцы</a:t>
          </a:r>
          <a:endParaRPr lang="ru-RU" sz="2400" b="1" kern="1200" dirty="0"/>
        </a:p>
      </dsp:txBody>
      <dsp:txXfrm>
        <a:off x="2153920" y="477519"/>
        <a:ext cx="1788160" cy="1097280"/>
      </dsp:txXfrm>
    </dsp:sp>
    <dsp:sp modelId="{928A8E49-56E0-441A-B264-20E54B43013E}">
      <dsp:nvSpPr>
        <dsp:cNvPr id="0" name=""/>
        <dsp:cNvSpPr/>
      </dsp:nvSpPr>
      <dsp:spPr>
        <a:xfrm>
          <a:off x="2736307" y="1579676"/>
          <a:ext cx="2438400" cy="243840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негры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3482051" y="2209596"/>
        <a:ext cx="1463040" cy="1341120"/>
      </dsp:txXfrm>
    </dsp:sp>
    <dsp:sp modelId="{F0225B76-4DC3-45C4-9156-B1678BD29FF9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европейцы</a:t>
          </a:r>
          <a:endParaRPr lang="ru-RU" sz="2300" b="1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9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0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8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32270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0499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7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5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2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9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4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7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3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6E5D23-4C92-4478-BFB0-D143DDA82D2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A766B8B-0D9B-4186-8B30-CD1A362690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ransition spd="slow">
    <p:cover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308" y="908720"/>
            <a:ext cx="82510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Домашнее задание:</a:t>
            </a:r>
          </a:p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solidFill>
                  <a:schemeClr val="accent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§ 20,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chemeClr val="accent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повторить </a:t>
            </a:r>
            <a:r>
              <a:rPr lang="ru-RU" sz="5400" b="1" cap="all" dirty="0">
                <a:ln w="0"/>
                <a:solidFill>
                  <a:srgbClr val="FFCC99">
                    <a:lumMod val="2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§ </a:t>
            </a:r>
            <a:r>
              <a:rPr lang="ru-RU" sz="5400" b="1" cap="all" spc="0" dirty="0" smtClean="0">
                <a:ln w="0"/>
                <a:solidFill>
                  <a:schemeClr val="accent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18-19</a:t>
            </a:r>
            <a:endParaRPr lang="ru-RU" sz="5400" b="1" cap="all" spc="0" dirty="0">
              <a:ln w="0"/>
              <a:solidFill>
                <a:schemeClr val="accent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9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970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</a:t>
            </a:r>
            <a:r>
              <a:rPr lang="ru-RU" sz="48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расового</a:t>
            </a:r>
            <a:endParaRPr lang="ru-RU" sz="4800" b="1" cap="none" spc="0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800" b="1" dirty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8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остава населения колоний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5550808"/>
              </p:ext>
            </p:extLst>
          </p:nvPr>
        </p:nvGraphicFramePr>
        <p:xfrm>
          <a:off x="1508029" y="15642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0059" y="1660739"/>
            <a:ext cx="1740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метисы</a:t>
            </a:r>
            <a:endParaRPr lang="ru-RU" sz="3200" b="1" dirty="0"/>
          </a:p>
        </p:txBody>
      </p:sp>
      <p:cxnSp>
        <p:nvCxnSpPr>
          <p:cNvPr id="7" name="Соединительная линия уступом 6"/>
          <p:cNvCxnSpPr/>
          <p:nvPr/>
        </p:nvCxnSpPr>
        <p:spPr bwMode="auto">
          <a:xfrm>
            <a:off x="1150059" y="2245514"/>
            <a:ext cx="2197805" cy="914400"/>
          </a:xfrm>
          <a:prstGeom prst="bentConnector3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 flipH="1">
            <a:off x="4556028" y="5183532"/>
            <a:ext cx="1" cy="9817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0305" y="6013354"/>
            <a:ext cx="1744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мулаты</a:t>
            </a:r>
            <a:endParaRPr lang="ru-RU" sz="3200" b="1" dirty="0"/>
          </a:p>
        </p:txBody>
      </p:sp>
      <p:cxnSp>
        <p:nvCxnSpPr>
          <p:cNvPr id="13" name="Соединительная линия уступом 12"/>
          <p:cNvCxnSpPr/>
          <p:nvPr/>
        </p:nvCxnSpPr>
        <p:spPr bwMode="auto">
          <a:xfrm rot="10800000" flipV="1">
            <a:off x="5762724" y="2375102"/>
            <a:ext cx="2271346" cy="784811"/>
          </a:xfrm>
          <a:prstGeom prst="bentConnector3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8224" y="1845404"/>
            <a:ext cx="1445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самбо</a:t>
            </a:r>
            <a:endParaRPr lang="ru-RU" sz="3200" b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auto">
          <a:xfrm>
            <a:off x="4556028" y="6165304"/>
            <a:ext cx="234236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97" y="4653136"/>
            <a:ext cx="2168494" cy="21178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t="62963" r="5972" b="10100"/>
          <a:stretch/>
        </p:blipFill>
        <p:spPr>
          <a:xfrm>
            <a:off x="7145742" y="2492895"/>
            <a:ext cx="1935961" cy="159095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504" y="4277482"/>
            <a:ext cx="1719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креолы</a:t>
            </a:r>
            <a:endParaRPr lang="ru-RU" sz="3200" b="1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0" y="4862257"/>
            <a:ext cx="2322352" cy="1772728"/>
          </a:xfrm>
          <a:prstGeom prst="rect">
            <a:avLst/>
          </a:prstGeom>
        </p:spPr>
      </p:pic>
      <p:cxnSp>
        <p:nvCxnSpPr>
          <p:cNvPr id="40" name="Прямая со стрелкой 39"/>
          <p:cNvCxnSpPr/>
          <p:nvPr/>
        </p:nvCxnSpPr>
        <p:spPr bwMode="auto">
          <a:xfrm flipH="1">
            <a:off x="1691680" y="4619972"/>
            <a:ext cx="75994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2372" r="69444" b="10100"/>
          <a:stretch/>
        </p:blipFill>
        <p:spPr>
          <a:xfrm>
            <a:off x="168451" y="2344461"/>
            <a:ext cx="2032000" cy="188782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0" y="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Дискриминация-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ограничение либо лишение прав по какому-либо признаку.</a:t>
            </a:r>
            <a:endParaRPr lang="ru-RU" sz="3400" b="1" dirty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5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7" grpId="0"/>
      <p:bldP spid="37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-18852"/>
            <a:ext cx="925741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Доказать,</a:t>
            </a:r>
          </a:p>
          <a:p>
            <a:pPr algn="ctr"/>
            <a:r>
              <a:rPr lang="ru-RU" sz="5400" b="1" dirty="0">
                <a:ln w="11430"/>
                <a:solidFill>
                  <a:schemeClr val="accent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sz="5400" b="1" dirty="0" smtClean="0">
                <a:ln w="11430"/>
                <a:solidFill>
                  <a:schemeClr val="accent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в Латинской Америке</a:t>
            </a:r>
          </a:p>
          <a:p>
            <a:pPr algn="ctr"/>
            <a:r>
              <a:rPr lang="ru-RU" sz="5400" b="1" dirty="0">
                <a:ln w="11430"/>
                <a:solidFill>
                  <a:schemeClr val="accent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solidFill>
                  <a:schemeClr val="accent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азревали</a:t>
            </a:r>
          </a:p>
          <a:p>
            <a:pPr algn="ctr"/>
            <a:r>
              <a:rPr lang="ru-RU" sz="5400" b="1" dirty="0">
                <a:ln w="11430"/>
                <a:solidFill>
                  <a:schemeClr val="accent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1430"/>
                <a:solidFill>
                  <a:schemeClr val="accent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свободительные революции.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chemeClr val="accent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3096344" cy="248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78"/>
          <a:stretch/>
        </p:blipFill>
        <p:spPr>
          <a:xfrm>
            <a:off x="5940152" y="4343674"/>
            <a:ext cx="2861929" cy="194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9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270" y="0"/>
            <a:ext cx="7071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 недовольства:</a:t>
            </a:r>
            <a:endParaRPr lang="ru-RU" sz="5400" b="1" cap="none" spc="0" dirty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52" y="923330"/>
            <a:ext cx="91512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Массовые выступления индейцев и чернокожих рабов;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Недовольство креольской верхушки ущемлением прав;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Недовольство креольской верхушки отстранением её </a:t>
            </a:r>
          </a:p>
          <a:p>
            <a:r>
              <a:rPr lang="ru-RU" sz="2400" b="1" dirty="0" smtClean="0"/>
              <a:t>    от  участия в управлении колониями;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881536"/>
            <a:ext cx="9138184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1791г.-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восстание чернокожих </a:t>
            </a:r>
          </a:p>
          <a:p>
            <a:pPr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рабов  в западной части о-ва Гаити </a:t>
            </a: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провозглашение в Сан-Доминго независимой республики Гаити.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4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12776"/>
            <a:ext cx="904972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вклад</a:t>
            </a:r>
          </a:p>
          <a:p>
            <a:pPr algn="ctr"/>
            <a:r>
              <a:rPr lang="ru-RU" sz="66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6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развитие культуры</a:t>
            </a:r>
          </a:p>
          <a:p>
            <a:pPr algn="ctr"/>
            <a:r>
              <a:rPr lang="ru-RU" sz="6600" b="1" cap="none" spc="0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Латинской Америки</a:t>
            </a:r>
          </a:p>
          <a:p>
            <a:pPr algn="ctr"/>
            <a:r>
              <a:rPr lang="ru-RU" sz="66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6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несли:</a:t>
            </a:r>
            <a:endParaRPr lang="ru-RU" sz="6600" b="1" cap="none" spc="0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5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29392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4929" y="5559623"/>
            <a:ext cx="5009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Орден иезуитов</a:t>
            </a:r>
            <a:endParaRPr lang="ru-RU" sz="54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4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27" y="404664"/>
            <a:ext cx="5209682" cy="59766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34" y="2361228"/>
            <a:ext cx="34836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Бартоломе</a:t>
            </a:r>
            <a:endParaRPr lang="ru-RU" sz="5400" b="1" cap="none" spc="0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 </a:t>
            </a:r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</a:t>
            </a:r>
          </a:p>
          <a:p>
            <a:pPr algn="ctr"/>
            <a:r>
              <a:rPr lang="ru-RU" sz="5400" b="1" dirty="0" err="1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асас</a:t>
            </a:r>
            <a:endParaRPr lang="ru-RU" sz="54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5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056784" cy="55018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2603" y="5733256"/>
            <a:ext cx="56146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Хуана Инес де ла </a:t>
            </a:r>
            <a:r>
              <a:rPr lang="ru-RU" sz="4400" b="1" cap="none" spc="0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Крус</a:t>
            </a:r>
            <a:endParaRPr lang="ru-RU" sz="44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7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9971"/>
            <a:ext cx="3664917" cy="5616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"/>
          <a:stretch/>
        </p:blipFill>
        <p:spPr>
          <a:xfrm>
            <a:off x="5076056" y="196775"/>
            <a:ext cx="3500760" cy="56081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6589" y="5661248"/>
            <a:ext cx="53876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Монастырь в Кито?</a:t>
            </a:r>
            <a:endParaRPr lang="ru-RU" sz="48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8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-76"/>
          <a:stretch/>
        </p:blipFill>
        <p:spPr>
          <a:xfrm>
            <a:off x="22572" y="-124"/>
            <a:ext cx="912142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196752"/>
            <a:ext cx="919732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Латинская Америка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en-US" sz="72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XVI-XVIII</a:t>
            </a:r>
            <a:r>
              <a:rPr lang="ru-RU" sz="72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вв.</a:t>
            </a:r>
            <a:endParaRPr lang="ru-RU" sz="72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289" y="692696"/>
            <a:ext cx="841942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Каковы была структура</a:t>
            </a:r>
          </a:p>
          <a:p>
            <a:pPr algn="ctr"/>
            <a:r>
              <a:rPr lang="ru-RU" sz="5400" b="1" dirty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ласти в </a:t>
            </a:r>
          </a:p>
          <a:p>
            <a:pPr algn="ctr"/>
            <a:r>
              <a:rPr lang="ru-RU" sz="5400" b="1" dirty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5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атиноамериканских</a:t>
            </a:r>
          </a:p>
          <a:p>
            <a:pPr algn="ctr"/>
            <a:r>
              <a:rPr lang="ru-RU" sz="5400" b="1" dirty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cap="none" spc="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олониях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Испании и Португалии?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5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2240" r="27335" b="36427"/>
          <a:stretch/>
        </p:blipFill>
        <p:spPr>
          <a:xfrm>
            <a:off x="7358268" y="4815557"/>
            <a:ext cx="1073150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7" r="4369"/>
          <a:stretch/>
        </p:blipFill>
        <p:spPr>
          <a:xfrm>
            <a:off x="539552" y="4797152"/>
            <a:ext cx="3024336" cy="147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7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37215" y="188640"/>
            <a:ext cx="6111127" cy="17025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Король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спании, Португалии)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3922095" y="1702594"/>
            <a:ext cx="916680" cy="695955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67142" y="2398549"/>
            <a:ext cx="6051271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Совет по делам Индий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flipH="1">
            <a:off x="2327637" y="3181742"/>
            <a:ext cx="2265141" cy="5352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 bwMode="auto">
          <a:xfrm>
            <a:off x="4592778" y="3181742"/>
            <a:ext cx="2448754" cy="5352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95587" y="3720128"/>
            <a:ext cx="3864100" cy="16004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Вице-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королевства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9609" y="3720128"/>
            <a:ext cx="3783846" cy="160043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Генерал-</a:t>
            </a:r>
          </a:p>
          <a:p>
            <a:pPr algn="ctr"/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капитанства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1567142" y="5350547"/>
            <a:ext cx="1204712" cy="52672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6334337" y="5320567"/>
            <a:ext cx="1197344" cy="55670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5001" y="5818189"/>
            <a:ext cx="8835553" cy="1021556"/>
          </a:xfrm>
          <a:prstGeom prst="roundRect">
            <a:avLst/>
          </a:prstGeom>
          <a:solidFill>
            <a:srgbClr val="3366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Губернаторы провинций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7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692" y="0"/>
            <a:ext cx="55553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Вспомните!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8985"/>
            <a:ext cx="876483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характеризовалось</a:t>
            </a:r>
          </a:p>
          <a:p>
            <a:pPr algn="ctr"/>
            <a:r>
              <a:rPr lang="ru-RU" sz="5400" b="1" dirty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r>
              <a:rPr lang="ru-RU" sz="5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кономическое развитие</a:t>
            </a:r>
          </a:p>
          <a:p>
            <a:pPr algn="ctr"/>
            <a:r>
              <a:rPr lang="ru-RU" sz="5400" b="1" dirty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нглийских колоний</a:t>
            </a:r>
          </a:p>
          <a:p>
            <a:pPr algn="ctr"/>
            <a:r>
              <a:rPr lang="ru-RU" sz="5400" b="1" dirty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Северной Америке?</a:t>
            </a:r>
            <a:endParaRPr lang="ru-RU" sz="5400" b="1" cap="none" spc="0" dirty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49108"/>
            <a:ext cx="3667191" cy="212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1598509" cy="206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4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4083" y="692696"/>
            <a:ext cx="804297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002060"/>
                </a:solidFill>
                <a:effectLst/>
              </a:rPr>
              <a:t>Перечислите особенности</a:t>
            </a:r>
          </a:p>
          <a:p>
            <a:pPr algn="ctr"/>
            <a:r>
              <a:rPr lang="ru-RU" sz="5400" b="1" dirty="0">
                <a:ln w="50800"/>
                <a:solidFill>
                  <a:srgbClr val="002060"/>
                </a:solidFill>
              </a:rPr>
              <a:t>э</a:t>
            </a:r>
            <a:r>
              <a:rPr lang="ru-RU" sz="5400" b="1" dirty="0" smtClean="0">
                <a:ln w="50800"/>
                <a:solidFill>
                  <a:srgbClr val="002060"/>
                </a:solidFill>
              </a:rPr>
              <a:t>кономического развития</a:t>
            </a:r>
          </a:p>
          <a:p>
            <a:pPr algn="ctr"/>
            <a:r>
              <a:rPr lang="ru-RU" sz="5400" b="1" dirty="0">
                <a:ln w="50800"/>
                <a:solidFill>
                  <a:srgbClr val="002060"/>
                </a:solidFill>
              </a:rPr>
              <a:t>л</a:t>
            </a:r>
            <a:r>
              <a:rPr lang="ru-RU" sz="5400" b="1" cap="none" spc="0" dirty="0" smtClean="0">
                <a:ln w="50800"/>
                <a:solidFill>
                  <a:srgbClr val="002060"/>
                </a:solidFill>
                <a:effectLst/>
              </a:rPr>
              <a:t>атиноамериканских</a:t>
            </a:r>
          </a:p>
          <a:p>
            <a:pPr algn="ctr"/>
            <a:r>
              <a:rPr lang="ru-RU" sz="5400" b="1" dirty="0">
                <a:ln w="50800"/>
                <a:solidFill>
                  <a:srgbClr val="002060"/>
                </a:solidFill>
              </a:rPr>
              <a:t>к</a:t>
            </a:r>
            <a:r>
              <a:rPr lang="ru-RU" sz="5400" b="1" dirty="0" smtClean="0">
                <a:ln w="50800"/>
                <a:solidFill>
                  <a:srgbClr val="002060"/>
                </a:solidFill>
              </a:rPr>
              <a:t>олоний Испании 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002060"/>
                </a:solidFill>
              </a:rPr>
              <a:t>и Португалии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rgbClr val="002060"/>
                </a:solidFill>
                <a:effectLst/>
              </a:rPr>
              <a:t> </a:t>
            </a:r>
            <a:endParaRPr lang="ru-RU" sz="54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7546" r="11070"/>
          <a:stretch/>
        </p:blipFill>
        <p:spPr>
          <a:xfrm>
            <a:off x="107504" y="5239988"/>
            <a:ext cx="2971056" cy="147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38652"/>
            <a:ext cx="2369839" cy="157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43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588" y="188640"/>
            <a:ext cx="83268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Особенности развития колоний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solidFill>
                  <a:schemeClr val="accent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4000" b="1" cap="none" spc="0" dirty="0" smtClean="0">
                <a:ln w="11430"/>
                <a:solidFill>
                  <a:schemeClr val="accent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атинской Америки</a:t>
            </a:r>
            <a:endParaRPr lang="ru-RU" sz="4000" b="1" cap="none" spc="0" dirty="0">
              <a:ln w="11430"/>
              <a:solidFill>
                <a:schemeClr val="accent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588" y="1539868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Развитие горнодобывающей промышленности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(золото, серебро);</a:t>
            </a:r>
          </a:p>
          <a:p>
            <a:r>
              <a:rPr lang="ru-RU" sz="2000" b="1" dirty="0" smtClean="0"/>
              <a:t>2. Повсеместное использование рабского труда (индейцы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-язычники, чернокожие рабы из Африки);</a:t>
            </a:r>
          </a:p>
          <a:p>
            <a:pPr marL="342900" indent="-342900">
              <a:buAutoNum type="arabicPeriod" startAt="3"/>
            </a:pPr>
            <a:r>
              <a:rPr lang="ru-RU" sz="2000" b="1" dirty="0" smtClean="0"/>
              <a:t>Производство с/х продукции на экспорт;</a:t>
            </a:r>
          </a:p>
          <a:p>
            <a:pPr marL="342900" indent="-342900">
              <a:buAutoNum type="arabicPeriod" startAt="3"/>
            </a:pPr>
            <a:r>
              <a:rPr lang="ru-RU" sz="2000" b="1" dirty="0" smtClean="0"/>
              <a:t>Вывоз наиболее дорогостоящей продукции добывающей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промышленности и с/х в Испанию и Португалию для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дальнейшей продажи в Европе;</a:t>
            </a:r>
          </a:p>
          <a:p>
            <a:pPr marL="342900" indent="-342900">
              <a:buAutoNum type="arabicPeriod" startAt="5"/>
            </a:pPr>
            <a:r>
              <a:rPr lang="ru-RU" sz="2000" b="1" dirty="0" smtClean="0"/>
              <a:t>Неразвитость обрабатывающей промышленности;</a:t>
            </a:r>
          </a:p>
          <a:p>
            <a:pPr marL="342900" indent="-342900">
              <a:buAutoNum type="arabicPeriod" startAt="5"/>
            </a:pPr>
            <a:r>
              <a:rPr lang="ru-RU" sz="2000" b="1" dirty="0" smtClean="0"/>
              <a:t>Запрет производства с/х продукции, производимой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в митрополии;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85184"/>
            <a:ext cx="2645907" cy="162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85184"/>
            <a:ext cx="2962889" cy="163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56624"/>
            <a:ext cx="2016224" cy="126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3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52" y="1015663"/>
            <a:ext cx="9219768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chemeClr val="accent1">
                    <a:lumMod val="10000"/>
                  </a:schemeClr>
                </a:solidFill>
                <a:effectLst/>
              </a:rPr>
              <a:t>Докажите,</a:t>
            </a:r>
          </a:p>
          <a:p>
            <a:pPr algn="ctr"/>
            <a:r>
              <a:rPr lang="ru-RU" sz="4400" b="1" dirty="0">
                <a:ln w="50800"/>
                <a:solidFill>
                  <a:schemeClr val="accent1">
                    <a:lumMod val="10000"/>
                  </a:schemeClr>
                </a:solidFill>
              </a:rPr>
              <a:t>ч</a:t>
            </a:r>
            <a:r>
              <a:rPr lang="ru-RU" sz="4400" b="1" dirty="0" smtClean="0">
                <a:ln w="50800"/>
                <a:solidFill>
                  <a:schemeClr val="accent1">
                    <a:lumMod val="10000"/>
                  </a:schemeClr>
                </a:solidFill>
              </a:rPr>
              <a:t>то положение</a:t>
            </a:r>
          </a:p>
          <a:p>
            <a:pPr algn="ctr"/>
            <a:r>
              <a:rPr lang="ru-RU" sz="4400" b="1" dirty="0">
                <a:ln w="50800"/>
                <a:solidFill>
                  <a:schemeClr val="accent1">
                    <a:lumMod val="10000"/>
                  </a:schemeClr>
                </a:solidFill>
              </a:rPr>
              <a:t>к</a:t>
            </a:r>
            <a:r>
              <a:rPr lang="ru-RU" sz="4400" b="1" cap="none" spc="0" dirty="0" smtClean="0">
                <a:ln w="50800"/>
                <a:solidFill>
                  <a:schemeClr val="accent1">
                    <a:lumMod val="10000"/>
                  </a:schemeClr>
                </a:solidFill>
                <a:effectLst/>
              </a:rPr>
              <a:t>оренного </a:t>
            </a:r>
            <a:r>
              <a:rPr lang="ru-RU" sz="4400" b="1" dirty="0" smtClean="0">
                <a:ln w="50800"/>
                <a:solidFill>
                  <a:schemeClr val="accent1">
                    <a:lumMod val="10000"/>
                  </a:schemeClr>
                </a:solidFill>
              </a:rPr>
              <a:t>и чернокожего</a:t>
            </a:r>
          </a:p>
          <a:p>
            <a:pPr algn="ctr"/>
            <a:r>
              <a:rPr lang="ru-RU" sz="4400" b="1" dirty="0" smtClean="0">
                <a:ln w="50800"/>
                <a:solidFill>
                  <a:schemeClr val="accent1">
                    <a:lumMod val="10000"/>
                  </a:schemeClr>
                </a:solidFill>
              </a:rPr>
              <a:t>населения латиноамериканских</a:t>
            </a:r>
          </a:p>
          <a:p>
            <a:pPr algn="ctr"/>
            <a:r>
              <a:rPr lang="ru-RU" sz="4400" b="1" dirty="0" smtClean="0">
                <a:ln w="50800"/>
                <a:solidFill>
                  <a:schemeClr val="accent1">
                    <a:lumMod val="10000"/>
                  </a:schemeClr>
                </a:solidFill>
              </a:rPr>
              <a:t>колоний и североамериканских</a:t>
            </a:r>
          </a:p>
          <a:p>
            <a:pPr algn="ctr"/>
            <a:r>
              <a:rPr lang="ru-RU" sz="4400" b="1" dirty="0">
                <a:ln w="50800"/>
                <a:solidFill>
                  <a:schemeClr val="accent1">
                    <a:lumMod val="10000"/>
                  </a:schemeClr>
                </a:solidFill>
              </a:rPr>
              <a:t>б</a:t>
            </a:r>
            <a:r>
              <a:rPr lang="ru-RU" sz="4400" b="1" dirty="0" smtClean="0">
                <a:ln w="50800"/>
                <a:solidFill>
                  <a:schemeClr val="accent1">
                    <a:lumMod val="10000"/>
                  </a:schemeClr>
                </a:solidFill>
              </a:rPr>
              <a:t>ыло одинаковым.</a:t>
            </a:r>
          </a:p>
          <a:p>
            <a:pPr algn="ctr"/>
            <a:r>
              <a:rPr lang="ru-RU" sz="4400" b="1" dirty="0" smtClean="0">
                <a:ln w="50800"/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ru-RU" sz="4400" b="1" dirty="0">
              <a:ln w="50800"/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8222"/>
            <a:ext cx="1152128" cy="149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2467" y="4923739"/>
            <a:ext cx="2678895" cy="168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2778" r="2521" b="1851"/>
          <a:stretch/>
        </p:blipFill>
        <p:spPr>
          <a:xfrm>
            <a:off x="7452320" y="948221"/>
            <a:ext cx="1350982" cy="159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60"/>
            <a:ext cx="2376264" cy="1794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8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3000" y="548680"/>
            <a:ext cx="7222042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itchFamily="2" charset="2"/>
              <a:buChar char="Ø"/>
            </a:pPr>
            <a:r>
              <a:rPr lang="ru-RU" sz="5400" b="1" cap="none" spc="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чём заключались 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о</a:t>
            </a:r>
            <a:r>
              <a:rPr lang="ru-RU" sz="5400" b="1" cap="none" spc="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собенности расового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состава населения 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Латинской Америки?</a:t>
            </a:r>
          </a:p>
          <a:p>
            <a:pPr marL="685800" indent="-685800" algn="ctr">
              <a:buFont typeface="Wingdings" pitchFamily="2" charset="2"/>
              <a:buChar char="Ø"/>
            </a:pPr>
            <a:r>
              <a:rPr lang="ru-RU" sz="5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означает термин</a:t>
            </a:r>
          </a:p>
          <a:p>
            <a:pPr algn="ctr"/>
            <a:r>
              <a:rPr lang="ru-RU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</a:t>
            </a:r>
            <a:r>
              <a:rPr lang="ru-RU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искриминация</a:t>
            </a:r>
            <a:r>
              <a:rPr lang="ru-RU" sz="54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1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война за нез США</Template>
  <TotalTime>192</TotalTime>
  <Words>275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История 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Ала</cp:lastModifiedBy>
  <cp:revision>18</cp:revision>
  <dcterms:created xsi:type="dcterms:W3CDTF">2013-11-16T18:36:35Z</dcterms:created>
  <dcterms:modified xsi:type="dcterms:W3CDTF">2021-02-02T17:26:14Z</dcterms:modified>
</cp:coreProperties>
</file>