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308" r:id="rId3"/>
    <p:sldId id="304" r:id="rId4"/>
    <p:sldId id="316" r:id="rId5"/>
    <p:sldId id="315" r:id="rId6"/>
    <p:sldId id="292" r:id="rId7"/>
    <p:sldId id="311" r:id="rId8"/>
    <p:sldId id="312" r:id="rId9"/>
    <p:sldId id="313" r:id="rId10"/>
    <p:sldId id="295" r:id="rId11"/>
    <p:sldId id="319" r:id="rId12"/>
    <p:sldId id="320" r:id="rId13"/>
    <p:sldId id="305" r:id="rId14"/>
    <p:sldId id="307" r:id="rId15"/>
  </p:sldIdLst>
  <p:sldSz cx="12192000" cy="6858000"/>
  <p:notesSz cx="6858000" cy="9144000"/>
  <p:embeddedFontLst>
    <p:embeddedFont>
      <p:font typeface="Calibri Light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967"/>
    <a:srgbClr val="D9D9D9"/>
    <a:srgbClr val="8CCAFE"/>
    <a:srgbClr val="54AFFD"/>
    <a:srgbClr val="FFF48B"/>
    <a:srgbClr val="867900"/>
    <a:srgbClr val="FFE700"/>
    <a:srgbClr val="FFA7A9"/>
    <a:srgbClr val="FF3B41"/>
    <a:srgbClr val="E5B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380" autoAdjust="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15.09.2021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298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268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40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994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24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3928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41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494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microsoft.com/office/2007/relationships/hdphoto" Target="../media/hdphoto12.wdp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slide" Target="slide1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0.xml"/><Relationship Id="rId5" Type="http://schemas.openxmlformats.org/officeDocument/2006/relationships/image" Target="../media/image11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2.wdp"/><Relationship Id="rId2" Type="http://schemas.openxmlformats.org/officeDocument/2006/relationships/slide" Target="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slide" Target="slide10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5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7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00914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16 сентября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 2021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ода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546674" y="2716631"/>
            <a:ext cx="6864096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"/>
                <a:ea typeface="Arial"/>
                <a:cs typeface="Arial"/>
                <a:sym typeface="Arial"/>
              </a:rPr>
              <a:t>«Начало 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"/>
                <a:ea typeface="Arial"/>
                <a:cs typeface="Arial"/>
                <a:sym typeface="Arial"/>
              </a:rPr>
              <a:t>Второй  мировой войны»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91" y="621711"/>
            <a:ext cx="11472114" cy="7950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Воссоединение Беларуси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59375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11" name="TextBox 10"/>
          <p:cNvSpPr txBox="1"/>
          <p:nvPr/>
        </p:nvSpPr>
        <p:spPr>
          <a:xfrm>
            <a:off x="470491" y="1334010"/>
            <a:ext cx="10567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После прихода советских войск в западных областях развернулась подготовка к  выборам в  Народное собрание Западной Беларуси. Выборы прошли </a:t>
            </a:r>
            <a:r>
              <a:rPr lang="ru-RU" sz="2000" b="1" dirty="0">
                <a:solidFill>
                  <a:srgbClr val="C00000"/>
                </a:solidFill>
              </a:rPr>
              <a:t>22 октября 1939 года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sz="2000" dirty="0"/>
              <a:t>Народное собрание Западной Беларуси начало работу </a:t>
            </a:r>
            <a:r>
              <a:rPr lang="ru-RU" sz="2000" b="1" dirty="0">
                <a:solidFill>
                  <a:srgbClr val="C00000"/>
                </a:solidFill>
              </a:rPr>
              <a:t>28 октября 1939 г. в </a:t>
            </a:r>
            <a:r>
              <a:rPr lang="ru-RU" sz="2000" b="1" dirty="0" err="1">
                <a:solidFill>
                  <a:srgbClr val="C00000"/>
                </a:solidFill>
              </a:rPr>
              <a:t>Белостоке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075" y="2501662"/>
            <a:ext cx="3136140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Народное собрание избрало Полномочную комиссию из </a:t>
            </a:r>
            <a:r>
              <a:rPr lang="ru-RU" b="1" dirty="0">
                <a:solidFill>
                  <a:srgbClr val="C00000"/>
                </a:solidFill>
              </a:rPr>
              <a:t>66 человек </a:t>
            </a:r>
            <a:r>
              <a:rPr lang="ru-RU" dirty="0"/>
              <a:t>для передачи Верховному Совету СССР и  Верховному Совету БССР его решения о желании населения Западной Беларуси войти в состав Советского Союза и БССР</a:t>
            </a:r>
            <a:endParaRPr lang="be-BY" dirty="0"/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62" y="2819698"/>
            <a:ext cx="3523313" cy="27877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49050" y="5758868"/>
            <a:ext cx="3410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Народное собрание в Белостоке (октябрь 1939 г., из архива </a:t>
            </a:r>
            <a:r>
              <a:rPr lang="ru-RU" sz="1400" b="1" dirty="0" err="1"/>
              <a:t>БелТА</a:t>
            </a:r>
            <a:r>
              <a:rPr lang="ru-RU" sz="1400" b="1" dirty="0"/>
              <a:t>)</a:t>
            </a:r>
            <a:endParaRPr lang="be-BY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0075" y="5192280"/>
            <a:ext cx="313614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 ноября 1939 г. </a:t>
            </a:r>
            <a:r>
              <a:rPr lang="ru-RU" dirty="0"/>
              <a:t>состоялось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включение западных областей Беларуси в  состав СССР  и  воссоединение их с  Белорусской ССР.</a:t>
            </a:r>
            <a:endParaRPr lang="be-BY" dirty="0"/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22" y="2842792"/>
            <a:ext cx="3634498" cy="264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7774857" y="5807386"/>
            <a:ext cx="3826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Воссоединение Западной Беларуси с БССР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2D898C1-BE3C-40E4-93DE-88F906C7F2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49" y="2907465"/>
            <a:ext cx="397124" cy="3971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699F8B5-F800-4EEB-B37E-6208F49D8E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395" y="2621136"/>
            <a:ext cx="397124" cy="3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91" y="621711"/>
            <a:ext cx="11472114" cy="7950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Воссоединение Беларуси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59375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11" name="TextBox 10"/>
          <p:cNvSpPr txBox="1"/>
          <p:nvPr/>
        </p:nvSpPr>
        <p:spPr>
          <a:xfrm>
            <a:off x="470491" y="1334010"/>
            <a:ext cx="10567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После прихода советских войск в западных областях развернулась подготовка к  выборам в  Народное собрание Западной Беларуси. Выборы прошли </a:t>
            </a:r>
            <a:r>
              <a:rPr lang="ru-RU" sz="2000" b="1" dirty="0">
                <a:solidFill>
                  <a:srgbClr val="C00000"/>
                </a:solidFill>
              </a:rPr>
              <a:t>22 октября 1939 года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sz="2000" dirty="0"/>
              <a:t>Народное собрание Западной Беларуси начало работу </a:t>
            </a:r>
            <a:r>
              <a:rPr lang="ru-RU" sz="2000" b="1" dirty="0">
                <a:solidFill>
                  <a:srgbClr val="C00000"/>
                </a:solidFill>
              </a:rPr>
              <a:t>28 октября 1939 г. в </a:t>
            </a:r>
            <a:r>
              <a:rPr lang="ru-RU" sz="2000" b="1" dirty="0" err="1">
                <a:solidFill>
                  <a:srgbClr val="C00000"/>
                </a:solidFill>
              </a:rPr>
              <a:t>Белостоке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075" y="2501662"/>
            <a:ext cx="3136140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Народное собрание избрало Полномочную комиссию из </a:t>
            </a:r>
            <a:r>
              <a:rPr lang="ru-RU" b="1" dirty="0">
                <a:solidFill>
                  <a:srgbClr val="C00000"/>
                </a:solidFill>
              </a:rPr>
              <a:t>66 человек </a:t>
            </a:r>
            <a:r>
              <a:rPr lang="ru-RU" dirty="0"/>
              <a:t>для передачи Верховному Совету СССР и  Верховному Совету БССР его решения о желании населения Западной Беларуси войти в состав Советского Союза и БССР</a:t>
            </a:r>
            <a:endParaRPr lang="be-BY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9050" y="5758868"/>
            <a:ext cx="3410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Народное собрание в Белостоке (октябрь 1939 г., из архива </a:t>
            </a:r>
            <a:r>
              <a:rPr lang="ru-RU" sz="1600" i="1" dirty="0" err="1"/>
              <a:t>БелТА</a:t>
            </a:r>
            <a:r>
              <a:rPr lang="ru-RU" sz="1600" i="1" dirty="0"/>
              <a:t>)</a:t>
            </a:r>
            <a:endParaRPr lang="be-BY" sz="16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0075" y="5192280"/>
            <a:ext cx="313614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 ноября 1939 г. </a:t>
            </a:r>
            <a:r>
              <a:rPr lang="ru-RU" dirty="0"/>
              <a:t>состоялось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включение западных областей Беларуси в  состав СССР  и  воссоединение их с  Белорусской ССР.</a:t>
            </a:r>
            <a:endParaRPr lang="be-BY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22" y="2842792"/>
            <a:ext cx="3634498" cy="264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774857" y="5807386"/>
            <a:ext cx="3826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Воссоединение Западной Беларуси с БССР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2D898C1-BE3C-40E4-93DE-88F906C7F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49" y="2907465"/>
            <a:ext cx="397124" cy="3971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699F8B5-F800-4EEB-B37E-6208F49D8E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395" y="2621136"/>
            <a:ext cx="397124" cy="397124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69" y="1126680"/>
            <a:ext cx="6651371" cy="5262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3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91" y="621711"/>
            <a:ext cx="11472114" cy="7950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Воссоединение Беларуси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59375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 dirty="0"/>
          </a:p>
        </p:txBody>
      </p:sp>
      <p:sp>
        <p:nvSpPr>
          <p:cNvPr id="11" name="TextBox 10"/>
          <p:cNvSpPr txBox="1"/>
          <p:nvPr/>
        </p:nvSpPr>
        <p:spPr>
          <a:xfrm>
            <a:off x="470491" y="1334010"/>
            <a:ext cx="10567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После прихода советских войск в западных областях развернулась подготовка к  выборам в  Народное собрание Западной Беларуси. Выборы прошли </a:t>
            </a:r>
            <a:r>
              <a:rPr lang="ru-RU" sz="2000" b="1" dirty="0">
                <a:solidFill>
                  <a:srgbClr val="C00000"/>
                </a:solidFill>
              </a:rPr>
              <a:t>22 октября 1939 года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sz="2000" dirty="0"/>
              <a:t>Народное собрание Западной Беларуси начало работу </a:t>
            </a:r>
            <a:r>
              <a:rPr lang="ru-RU" sz="2000" b="1" dirty="0">
                <a:solidFill>
                  <a:srgbClr val="C00000"/>
                </a:solidFill>
              </a:rPr>
              <a:t>28 октября 1939 г. в </a:t>
            </a:r>
            <a:r>
              <a:rPr lang="ru-RU" sz="2000" b="1" dirty="0" err="1">
                <a:solidFill>
                  <a:srgbClr val="C00000"/>
                </a:solidFill>
              </a:rPr>
              <a:t>Белостоке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075" y="2501662"/>
            <a:ext cx="3136140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Народное собрание избрало Полномочную комиссию из </a:t>
            </a:r>
            <a:r>
              <a:rPr lang="ru-RU" b="1" dirty="0">
                <a:solidFill>
                  <a:srgbClr val="C00000"/>
                </a:solidFill>
              </a:rPr>
              <a:t>66 человек </a:t>
            </a:r>
            <a:r>
              <a:rPr lang="ru-RU" dirty="0"/>
              <a:t>для передачи Верховному Совету СССР и  Верховному Совету БССР его решения о желании населения Западной Беларуси войти в состав Советского Союза и БССР</a:t>
            </a:r>
            <a:endParaRPr lang="be-BY" dirty="0"/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35" y="2801816"/>
            <a:ext cx="3523313" cy="27877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49050" y="5758868"/>
            <a:ext cx="3410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Народное собрание в Белостоке (октябрь 1939 г., из архива </a:t>
            </a:r>
            <a:r>
              <a:rPr lang="ru-RU" sz="1600" i="1" dirty="0" err="1"/>
              <a:t>БелТА</a:t>
            </a:r>
            <a:r>
              <a:rPr lang="ru-RU" sz="1600" i="1" dirty="0"/>
              <a:t>)</a:t>
            </a:r>
            <a:endParaRPr lang="be-BY" sz="16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0075" y="5192280"/>
            <a:ext cx="313614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 ноября 1939 г. </a:t>
            </a:r>
            <a:r>
              <a:rPr lang="ru-RU" dirty="0"/>
              <a:t>состоялось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включение западных областей Беларуси в  состав СССР  и  воссоединение их с  Белорусской ССР.</a:t>
            </a:r>
            <a:endParaRPr lang="be-BY" dirty="0"/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2" y="1243835"/>
            <a:ext cx="7191028" cy="522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04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91" y="639140"/>
            <a:ext cx="11472114" cy="7950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C00000"/>
                </a:solidFill>
              </a:rPr>
              <a:t>Социально-экономические и политические преобразования в западных областях БССР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 dirty="0"/>
          </a:p>
        </p:txBody>
      </p:sp>
      <p:sp>
        <p:nvSpPr>
          <p:cNvPr id="9" name="TextBox 8"/>
          <p:cNvSpPr txBox="1"/>
          <p:nvPr/>
        </p:nvSpPr>
        <p:spPr>
          <a:xfrm>
            <a:off x="628069" y="3320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e-BY" dirty="0"/>
          </a:p>
        </p:txBody>
      </p:sp>
      <p:sp>
        <p:nvSpPr>
          <p:cNvPr id="3" name="TextBox 2"/>
          <p:cNvSpPr txBox="1"/>
          <p:nvPr/>
        </p:nvSpPr>
        <p:spPr>
          <a:xfrm>
            <a:off x="609949" y="2027879"/>
            <a:ext cx="4366184" cy="44396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В конце 1939 — начале 1940 г. в Западной Беларуси: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/>
              <a:t>создавались органы советской власти, партийные и  комсомольские организации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/>
              <a:t>развернулась национализация промышленных предприятий и  банков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/>
              <a:t>были национализированы предприятия (крупные, средние, большая часть мелких)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/>
              <a:t>была налажена бесплатная система медицинского обслуживания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dirty="0"/>
              <a:t>значительные перемены произошли в  культурной </a:t>
            </a:r>
            <a:r>
              <a:rPr lang="ru-RU" dirty="0" smtClean="0"/>
              <a:t>жизни.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be-BY" dirty="0"/>
          </a:p>
        </p:txBody>
      </p:sp>
      <p:sp>
        <p:nvSpPr>
          <p:cNvPr id="7" name="TextBox 6"/>
          <p:cNvSpPr txBox="1"/>
          <p:nvPr/>
        </p:nvSpPr>
        <p:spPr>
          <a:xfrm>
            <a:off x="8357926" y="2027879"/>
            <a:ext cx="2914850" cy="42473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В западных областях были открыты </a:t>
            </a:r>
            <a:r>
              <a:rPr lang="ru-RU" b="1" dirty="0"/>
              <a:t>4</a:t>
            </a:r>
            <a:r>
              <a:rPr lang="ru-RU" dirty="0"/>
              <a:t> высших учебных заведения и </a:t>
            </a:r>
            <a:r>
              <a:rPr lang="ru-RU" b="1" dirty="0"/>
              <a:t>25 </a:t>
            </a:r>
            <a:r>
              <a:rPr lang="ru-RU" dirty="0"/>
              <a:t>средних специальных, в том числе </a:t>
            </a:r>
            <a:r>
              <a:rPr lang="ru-RU" b="1" dirty="0"/>
              <a:t>8</a:t>
            </a:r>
            <a:r>
              <a:rPr lang="ru-RU" dirty="0"/>
              <a:t> педучилищ, </a:t>
            </a:r>
            <a:endParaRPr lang="ru-RU" dirty="0" smtClean="0"/>
          </a:p>
          <a:p>
            <a:pPr algn="just"/>
            <a:r>
              <a:rPr lang="ru-RU" b="1" dirty="0" smtClean="0"/>
              <a:t>8</a:t>
            </a:r>
            <a:r>
              <a:rPr lang="ru-RU" dirty="0" smtClean="0"/>
              <a:t> </a:t>
            </a:r>
            <a:r>
              <a:rPr lang="ru-RU" dirty="0"/>
              <a:t>медучилищ, </a:t>
            </a:r>
            <a:r>
              <a:rPr lang="ru-RU" b="1" dirty="0"/>
              <a:t>7</a:t>
            </a:r>
            <a:r>
              <a:rPr lang="ru-RU" dirty="0"/>
              <a:t> техникумов. </a:t>
            </a:r>
          </a:p>
          <a:p>
            <a:pPr algn="just"/>
            <a:r>
              <a:rPr lang="ru-RU" dirty="0" smtClean="0"/>
              <a:t>В </a:t>
            </a:r>
            <a:r>
              <a:rPr lang="ru-RU" b="1" dirty="0"/>
              <a:t>1939/40 </a:t>
            </a:r>
            <a:r>
              <a:rPr lang="ru-RU" dirty="0"/>
              <a:t>учебном году работали </a:t>
            </a:r>
            <a:r>
              <a:rPr lang="ru-RU" b="1" dirty="0"/>
              <a:t>5643</a:t>
            </a:r>
            <a:r>
              <a:rPr lang="ru-RU" dirty="0"/>
              <a:t> школы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начале </a:t>
            </a:r>
            <a:r>
              <a:rPr lang="ru-RU" b="1" dirty="0"/>
              <a:t>1941 г.</a:t>
            </a:r>
            <a:r>
              <a:rPr lang="ru-RU" dirty="0"/>
              <a:t> около </a:t>
            </a:r>
            <a:endParaRPr lang="ru-RU" dirty="0" smtClean="0"/>
          </a:p>
          <a:p>
            <a:pPr algn="just"/>
            <a:r>
              <a:rPr lang="ru-RU" b="1" dirty="0" smtClean="0"/>
              <a:t>170 </a:t>
            </a:r>
            <a:r>
              <a:rPr lang="ru-RU" b="1" dirty="0"/>
              <a:t>тыс. взрослых </a:t>
            </a:r>
            <a:r>
              <a:rPr lang="ru-RU" dirty="0"/>
              <a:t>посещали школы по ликвидации неграмотности</a:t>
            </a:r>
            <a:r>
              <a:rPr lang="ru-RU" dirty="0" smtClean="0"/>
              <a:t>.</a:t>
            </a:r>
            <a:endParaRPr lang="be-BY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37" y="2077126"/>
            <a:ext cx="2873589" cy="23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27422" y="4508979"/>
            <a:ext cx="3108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Ликвидация неграмотности</a:t>
            </a:r>
          </a:p>
          <a:p>
            <a:r>
              <a:rPr lang="ru-RU" sz="1400" b="1" dirty="0"/>
              <a:t>в Западной Беларуси</a:t>
            </a:r>
          </a:p>
          <a:p>
            <a:r>
              <a:rPr lang="ru-RU" sz="1400" b="1" dirty="0"/>
              <a:t>(1939-1940 гг., из архива </a:t>
            </a:r>
            <a:r>
              <a:rPr lang="ru-RU" sz="1400" b="1" dirty="0" err="1"/>
              <a:t>БелТА</a:t>
            </a:r>
            <a:r>
              <a:rPr lang="ru-RU" sz="1400" b="1" dirty="0"/>
              <a:t>)</a:t>
            </a:r>
            <a:endParaRPr lang="be-BY" sz="1400" b="1" dirty="0"/>
          </a:p>
        </p:txBody>
      </p:sp>
    </p:spTree>
    <p:extLst>
      <p:ext uri="{BB962C8B-B14F-4D97-AF65-F5344CB8AC3E}">
        <p14:creationId xmlns:p14="http://schemas.microsoft.com/office/powerpoint/2010/main" val="54618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91" y="771200"/>
            <a:ext cx="11472114" cy="79500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C00000"/>
                </a:solidFill>
              </a:rPr>
              <a:t>17 сентября в Беларуси будет отмечаться 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День народного единства</a:t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 dirty="0"/>
          </a:p>
        </p:txBody>
      </p:sp>
      <p:sp>
        <p:nvSpPr>
          <p:cNvPr id="9" name="TextBox 8"/>
          <p:cNvSpPr txBox="1"/>
          <p:nvPr/>
        </p:nvSpPr>
        <p:spPr>
          <a:xfrm>
            <a:off x="628069" y="3320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e-BY" dirty="0"/>
          </a:p>
        </p:txBody>
      </p:sp>
      <p:sp>
        <p:nvSpPr>
          <p:cNvPr id="3" name="TextBox 2"/>
          <p:cNvSpPr txBox="1"/>
          <p:nvPr/>
        </p:nvSpPr>
        <p:spPr>
          <a:xfrm>
            <a:off x="470491" y="1781658"/>
            <a:ext cx="4493372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900" i="1" dirty="0"/>
              <a:t>«Этот день стал актом исторической справедливости в отношении белорусского народа, разделенного против его воли в 1921 году по условиям Рижского мирного договора, и навсегда закрепился в национальной исторической традиции. Восстановленное в 1939 году единство позволило Беларуси выстоять в годы Великой Отечественной войны, занять почетное место в международном сообществе, стать одним из  соучредителей Организации Объединенных Наций».</a:t>
            </a:r>
            <a:endParaRPr lang="be-BY" sz="19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052" y="6086800"/>
            <a:ext cx="4872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/>
              <a:t>Пресс-служба Президента Республики Беларусь</a:t>
            </a:r>
            <a:endParaRPr lang="be-BY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88" y="1781658"/>
            <a:ext cx="6528009" cy="36720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7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71" y="547244"/>
            <a:ext cx="11243621" cy="7506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C00000"/>
                </a:solidFill>
              </a:rPr>
              <a:t>Нападение Германии на </a:t>
            </a:r>
            <a:r>
              <a:rPr lang="ru-RU" sz="3200" b="1" dirty="0" smtClean="0">
                <a:solidFill>
                  <a:srgbClr val="C00000"/>
                </a:solidFill>
              </a:rPr>
              <a:t>Польшу. Начало Второй мировой войны</a:t>
            </a:r>
            <a:endParaRPr lang="x-none" sz="3200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5835" y="1198814"/>
            <a:ext cx="11371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</a:rPr>
              <a:t>Операция </a:t>
            </a:r>
            <a:r>
              <a:rPr lang="ru-RU" sz="2400" b="1" dirty="0">
                <a:solidFill>
                  <a:srgbClr val="0070C0"/>
                </a:solidFill>
              </a:rPr>
              <a:t>«Гиммлер»: провокация, положившая начало Второй мировой войне</a:t>
            </a:r>
            <a:endParaRPr lang="be-BY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9" y="1812190"/>
            <a:ext cx="299402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71" y="1884361"/>
            <a:ext cx="2335213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61" y="1839177"/>
            <a:ext cx="28527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61" y="4024311"/>
            <a:ext cx="28352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28" y="4999037"/>
            <a:ext cx="23161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46" y="5614986"/>
            <a:ext cx="49863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36" y="1812188"/>
            <a:ext cx="3017837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4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C79A98EC-81B1-422C-9E68-6A058C499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2863" y="1333089"/>
            <a:ext cx="2775291" cy="33334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2D61B0-9B61-496F-9D83-FCD1D4E47C89}"/>
              </a:ext>
            </a:extLst>
          </p:cNvPr>
          <p:cNvSpPr txBox="1"/>
          <p:nvPr/>
        </p:nvSpPr>
        <p:spPr>
          <a:xfrm>
            <a:off x="531342" y="1478581"/>
            <a:ext cx="51996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В </a:t>
            </a:r>
            <a:r>
              <a:rPr lang="ru-RU" sz="2200" b="1" dirty="0"/>
              <a:t>4:45 утра </a:t>
            </a:r>
            <a:r>
              <a:rPr lang="ru-RU" sz="2200" b="1" dirty="0">
                <a:solidFill>
                  <a:srgbClr val="C00000"/>
                </a:solidFill>
              </a:rPr>
              <a:t>1 сентября 1939 г. </a:t>
            </a:r>
            <a:r>
              <a:rPr lang="ru-RU" sz="2200" dirty="0"/>
              <a:t>гитлеровские войска без объявления войны, в соответствии с планом </a:t>
            </a:r>
            <a:r>
              <a:rPr lang="ru-RU" sz="2200" b="1" dirty="0"/>
              <a:t>«Вайс», </a:t>
            </a:r>
            <a:r>
              <a:rPr lang="ru-RU" sz="2200" dirty="0"/>
              <a:t>начали вторжение в Польшу.</a:t>
            </a:r>
          </a:p>
          <a:p>
            <a:pPr algn="just"/>
            <a:endParaRPr lang="ru-RU" sz="1600" dirty="0"/>
          </a:p>
          <a:p>
            <a:pPr algn="just"/>
            <a:r>
              <a:rPr lang="ru-RU" sz="2200" dirty="0"/>
              <a:t>Несмотря на мужественное сопротивление польских солдат и офицеров, германская армия благодаря значительному военному превосходству до </a:t>
            </a:r>
            <a:r>
              <a:rPr lang="ru-RU" sz="2200" b="1" dirty="0">
                <a:solidFill>
                  <a:srgbClr val="C00000"/>
                </a:solidFill>
              </a:rPr>
              <a:t>16 сентября 1939 г. </a:t>
            </a:r>
            <a:r>
              <a:rPr lang="ru-RU" sz="2200" b="1" dirty="0"/>
              <a:t>оккупировала большую часть территории Польши</a:t>
            </a:r>
            <a:r>
              <a:rPr lang="ru-RU" sz="2200" dirty="0"/>
              <a:t>.</a:t>
            </a:r>
          </a:p>
          <a:p>
            <a:pPr algn="just"/>
            <a:endParaRPr lang="ru-RU" sz="16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200" b="1" dirty="0"/>
              <a:t>16 сентября 1939 г. </a:t>
            </a:r>
            <a:r>
              <a:rPr lang="ru-RU" sz="2200" dirty="0"/>
              <a:t>польское правительство покинуло страну и эмигрировало в Румынию.</a:t>
            </a:r>
            <a:endParaRPr lang="x-none" sz="2200" dirty="0"/>
          </a:p>
        </p:txBody>
      </p: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D6E74F64-3CBB-4CC0-9D84-7BC11DB8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2" y="582414"/>
            <a:ext cx="11411263" cy="7506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Нападение Германии на Польшу</a:t>
            </a:r>
            <a:endParaRPr lang="x-none" sz="36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79AE6C-0357-4B6A-A1D2-53EA8B314342}"/>
              </a:ext>
            </a:extLst>
          </p:cNvPr>
          <p:cNvSpPr txBox="1"/>
          <p:nvPr/>
        </p:nvSpPr>
        <p:spPr>
          <a:xfrm>
            <a:off x="6192863" y="5061246"/>
            <a:ext cx="57443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Белый план </a:t>
            </a:r>
            <a:r>
              <a:rPr lang="ru-RU" dirty="0"/>
              <a:t>или </a:t>
            </a:r>
            <a:r>
              <a:rPr lang="ru-RU" b="1" dirty="0"/>
              <a:t>План «Вайс» </a:t>
            </a:r>
          </a:p>
          <a:p>
            <a:r>
              <a:rPr lang="ru-RU" dirty="0"/>
              <a:t>— немецкий стратегический план военных действий против Польши. Разрабатывался в апреле — июне 1939 г., был реализован с началом вторжения в Польшу  1 сентября 1939 г.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AD9823-1A53-4FD6-B744-37EC174B1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68" y="4362288"/>
            <a:ext cx="608500" cy="608500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4A09CEE-F8F3-47CD-A5C9-57F9E1CD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81" y="1333806"/>
            <a:ext cx="2628727" cy="252427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65A999B-3389-4278-9727-5B5C5D106D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27" y="3971571"/>
            <a:ext cx="608500" cy="6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C79A98EC-81B1-422C-9E68-6A058C499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2863" y="1333089"/>
            <a:ext cx="2775291" cy="33334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2D61B0-9B61-496F-9D83-FCD1D4E47C89}"/>
              </a:ext>
            </a:extLst>
          </p:cNvPr>
          <p:cNvSpPr txBox="1"/>
          <p:nvPr/>
        </p:nvSpPr>
        <p:spPr>
          <a:xfrm>
            <a:off x="531342" y="1478581"/>
            <a:ext cx="51996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В </a:t>
            </a:r>
            <a:r>
              <a:rPr lang="ru-RU" sz="2200" b="1" dirty="0"/>
              <a:t>4:45 утра </a:t>
            </a:r>
            <a:r>
              <a:rPr lang="ru-RU" sz="2200" b="1" dirty="0">
                <a:solidFill>
                  <a:srgbClr val="C00000"/>
                </a:solidFill>
              </a:rPr>
              <a:t>1 сентября 1939 г. </a:t>
            </a:r>
            <a:r>
              <a:rPr lang="ru-RU" sz="2200" dirty="0"/>
              <a:t>гитлеровские войска без объявления войны, в соответствии с планом </a:t>
            </a:r>
            <a:r>
              <a:rPr lang="ru-RU" sz="2200" b="1" dirty="0"/>
              <a:t>«Вайс», </a:t>
            </a:r>
            <a:r>
              <a:rPr lang="ru-RU" sz="2200" dirty="0"/>
              <a:t>начали вторжение в Польшу.</a:t>
            </a:r>
          </a:p>
          <a:p>
            <a:pPr algn="just"/>
            <a:endParaRPr lang="ru-RU" sz="1600" dirty="0"/>
          </a:p>
          <a:p>
            <a:pPr algn="just"/>
            <a:r>
              <a:rPr lang="ru-RU" sz="2200" dirty="0"/>
              <a:t>Несмотря на мужественное сопротивление польских солдат и офицеров, германская армия благодаря значительному военному превосходству до </a:t>
            </a:r>
            <a:r>
              <a:rPr lang="ru-RU" sz="2200" b="1" dirty="0">
                <a:solidFill>
                  <a:srgbClr val="C00000"/>
                </a:solidFill>
              </a:rPr>
              <a:t>16 сентября 1939 г. </a:t>
            </a:r>
            <a:r>
              <a:rPr lang="ru-RU" sz="2200" b="1" dirty="0"/>
              <a:t>оккупировала большую часть территории Польши</a:t>
            </a:r>
            <a:r>
              <a:rPr lang="ru-RU" sz="2200" dirty="0"/>
              <a:t>.</a:t>
            </a:r>
          </a:p>
          <a:p>
            <a:pPr algn="just"/>
            <a:endParaRPr lang="ru-RU" sz="16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200" b="1" dirty="0"/>
              <a:t>16 сентября 1939 г. </a:t>
            </a:r>
            <a:r>
              <a:rPr lang="ru-RU" sz="2200" dirty="0"/>
              <a:t>польское правительство покинуло страну и эмигрировало в Румынию.</a:t>
            </a:r>
            <a:endParaRPr lang="x-none" sz="2200" dirty="0"/>
          </a:p>
        </p:txBody>
      </p: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D6E74F64-3CBB-4CC0-9D84-7BC11DB8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2" y="582414"/>
            <a:ext cx="11411263" cy="7506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Нападение Германии на Польшу</a:t>
            </a:r>
            <a:endParaRPr lang="x-none" sz="36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79AE6C-0357-4B6A-A1D2-53EA8B314342}"/>
              </a:ext>
            </a:extLst>
          </p:cNvPr>
          <p:cNvSpPr txBox="1"/>
          <p:nvPr/>
        </p:nvSpPr>
        <p:spPr>
          <a:xfrm>
            <a:off x="6192863" y="5061246"/>
            <a:ext cx="57443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Белый план </a:t>
            </a:r>
            <a:r>
              <a:rPr lang="ru-RU" i="1" dirty="0"/>
              <a:t>или </a:t>
            </a:r>
            <a:r>
              <a:rPr lang="ru-RU" b="1" i="1" dirty="0"/>
              <a:t>План «Вайс» </a:t>
            </a:r>
          </a:p>
          <a:p>
            <a:r>
              <a:rPr lang="ru-RU" i="1" dirty="0"/>
              <a:t>— немецкий стратегический план военных действий против Польши. Разрабатывался в апреле — июне 1939 г., был реализован с началом вторжения в Польшу  1 сентября 1939 г.</a:t>
            </a:r>
            <a:endParaRPr lang="x-none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AD9823-1A53-4FD6-B744-37EC174B1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68" y="4362288"/>
            <a:ext cx="608500" cy="608500"/>
          </a:xfrm>
          <a:prstGeom prst="rect">
            <a:avLst/>
          </a:prstGeom>
        </p:spPr>
      </p:pic>
      <p:pic>
        <p:nvPicPr>
          <p:cNvPr id="3074" name="Pictur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A4A09CEE-F8F3-47CD-A5C9-57F9E1CD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81" y="1333806"/>
            <a:ext cx="2628727" cy="25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65A999B-3389-4278-9727-5B5C5D106D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27" y="3971571"/>
            <a:ext cx="608500" cy="608500"/>
          </a:xfrm>
          <a:prstGeom prst="rect">
            <a:avLst/>
          </a:prstGeom>
        </p:spPr>
      </p:pic>
      <p:pic>
        <p:nvPicPr>
          <p:cNvPr id="12" name="Рисунок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27C3512A-6293-4091-A3E9-23C0A54EA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1344" y="39079"/>
            <a:ext cx="5638964" cy="67730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05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C79A98EC-81B1-422C-9E68-6A058C499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2863" y="1333089"/>
            <a:ext cx="2775291" cy="33334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2D61B0-9B61-496F-9D83-FCD1D4E47C89}"/>
              </a:ext>
            </a:extLst>
          </p:cNvPr>
          <p:cNvSpPr txBox="1"/>
          <p:nvPr/>
        </p:nvSpPr>
        <p:spPr>
          <a:xfrm>
            <a:off x="531342" y="1478581"/>
            <a:ext cx="51996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В </a:t>
            </a:r>
            <a:r>
              <a:rPr lang="ru-RU" sz="2200" b="1" dirty="0"/>
              <a:t>4:45 утра </a:t>
            </a:r>
            <a:r>
              <a:rPr lang="ru-RU" sz="2200" b="1" dirty="0">
                <a:solidFill>
                  <a:srgbClr val="C00000"/>
                </a:solidFill>
              </a:rPr>
              <a:t>1 сентября 1939 г. </a:t>
            </a:r>
            <a:r>
              <a:rPr lang="ru-RU" sz="2200" dirty="0"/>
              <a:t>гитлеровские войска без объявления войны, в соответствии с планом </a:t>
            </a:r>
            <a:r>
              <a:rPr lang="ru-RU" sz="2200" b="1" dirty="0"/>
              <a:t>«Вайс», </a:t>
            </a:r>
            <a:r>
              <a:rPr lang="ru-RU" sz="2200" dirty="0"/>
              <a:t>начали вторжение в Польшу.</a:t>
            </a:r>
          </a:p>
          <a:p>
            <a:pPr algn="just"/>
            <a:endParaRPr lang="ru-RU" sz="1600" dirty="0"/>
          </a:p>
          <a:p>
            <a:pPr algn="just"/>
            <a:r>
              <a:rPr lang="ru-RU" sz="2200" dirty="0"/>
              <a:t>Несмотря на мужественное сопротивление польских солдат и офицеров, германская армия благодаря значительному военному превосходству до </a:t>
            </a:r>
            <a:r>
              <a:rPr lang="ru-RU" sz="2200" b="1" dirty="0">
                <a:solidFill>
                  <a:srgbClr val="C00000"/>
                </a:solidFill>
              </a:rPr>
              <a:t>16 сентября 1939 г. </a:t>
            </a:r>
            <a:r>
              <a:rPr lang="ru-RU" sz="2200" b="1" dirty="0"/>
              <a:t>оккупировала большую часть территории Польши</a:t>
            </a:r>
            <a:r>
              <a:rPr lang="ru-RU" sz="2200" dirty="0"/>
              <a:t>.</a:t>
            </a:r>
          </a:p>
          <a:p>
            <a:pPr algn="just"/>
            <a:endParaRPr lang="ru-RU" sz="16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200" b="1" dirty="0"/>
              <a:t>16 сентября 1939 г. </a:t>
            </a:r>
            <a:r>
              <a:rPr lang="ru-RU" sz="2200" dirty="0"/>
              <a:t>польское правительство покинуло страну и эмигрировало в Румынию.</a:t>
            </a:r>
            <a:endParaRPr lang="x-none" sz="2200" dirty="0"/>
          </a:p>
        </p:txBody>
      </p: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D6E74F64-3CBB-4CC0-9D84-7BC11DB8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2" y="582414"/>
            <a:ext cx="11411263" cy="7506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Нападение Германии на Польшу</a:t>
            </a:r>
            <a:endParaRPr lang="x-none" sz="36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79AE6C-0357-4B6A-A1D2-53EA8B314342}"/>
              </a:ext>
            </a:extLst>
          </p:cNvPr>
          <p:cNvSpPr txBox="1"/>
          <p:nvPr/>
        </p:nvSpPr>
        <p:spPr>
          <a:xfrm>
            <a:off x="6192863" y="5061246"/>
            <a:ext cx="57443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Белый план </a:t>
            </a:r>
            <a:r>
              <a:rPr lang="ru-RU" i="1" dirty="0"/>
              <a:t>или </a:t>
            </a:r>
            <a:r>
              <a:rPr lang="ru-RU" b="1" i="1" dirty="0"/>
              <a:t>План «Вайс» </a:t>
            </a:r>
          </a:p>
          <a:p>
            <a:r>
              <a:rPr lang="ru-RU" i="1" dirty="0"/>
              <a:t>— немецкий стратегический план военных действий против Польши. Разрабатывался в апреле — июне 1939 г., был реализован с началом вторжения в Польшу  1 сентября 1939 г.</a:t>
            </a:r>
            <a:endParaRPr lang="x-none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AD9823-1A53-4FD6-B744-37EC174B1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68" y="4362288"/>
            <a:ext cx="608500" cy="608500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4A09CEE-F8F3-47CD-A5C9-57F9E1CD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81" y="1333806"/>
            <a:ext cx="2628727" cy="25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65A999B-3389-4278-9727-5B5C5D106D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27" y="3971571"/>
            <a:ext cx="608500" cy="608500"/>
          </a:xfrm>
          <a:prstGeom prst="rect">
            <a:avLst/>
          </a:prstGeom>
        </p:spPr>
      </p:pic>
      <p:pic>
        <p:nvPicPr>
          <p:cNvPr id="12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5D817B7-7EFD-4569-B3D5-F350EE37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49" y="1282536"/>
            <a:ext cx="5199660" cy="499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8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EFC6470C-5E21-4B08-96F9-20196C643BD1}"/>
              </a:ext>
            </a:extLst>
          </p:cNvPr>
          <p:cNvSpPr txBox="1">
            <a:spLocks/>
          </p:cNvSpPr>
          <p:nvPr/>
        </p:nvSpPr>
        <p:spPr>
          <a:xfrm>
            <a:off x="470491" y="621713"/>
            <a:ext cx="11472114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</a:rPr>
              <a:t>Поход  советских войск в Западную Беларусь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C91695-838E-4D7D-BBD3-2AD19995E457}"/>
              </a:ext>
            </a:extLst>
          </p:cNvPr>
          <p:cNvSpPr/>
          <p:nvPr/>
        </p:nvSpPr>
        <p:spPr>
          <a:xfrm>
            <a:off x="9617859" y="5873965"/>
            <a:ext cx="21524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17E069-3144-4421-B630-2BEA3446618C}"/>
              </a:ext>
            </a:extLst>
          </p:cNvPr>
          <p:cNvSpPr txBox="1"/>
          <p:nvPr/>
        </p:nvSpPr>
        <p:spPr>
          <a:xfrm>
            <a:off x="470491" y="1404824"/>
            <a:ext cx="6271278" cy="32008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Несмотря на многочисленные попытки германской стороны заставить СССР вступить в войну, советское правительство всячески демонстрировало сдержанность.</a:t>
            </a:r>
          </a:p>
          <a:p>
            <a:pPr algn="just"/>
            <a:endParaRPr lang="ru-RU" sz="1400" dirty="0"/>
          </a:p>
          <a:p>
            <a:pPr algn="just"/>
            <a:r>
              <a:rPr lang="ru-RU" sz="2000" dirty="0"/>
              <a:t>Только </a:t>
            </a:r>
            <a:r>
              <a:rPr lang="ru-RU" sz="2400" b="1" dirty="0">
                <a:solidFill>
                  <a:srgbClr val="C00000"/>
                </a:solidFill>
              </a:rPr>
              <a:t>17 сентября 1939 г. </a:t>
            </a:r>
            <a:r>
              <a:rPr lang="ru-RU" sz="2000" dirty="0"/>
              <a:t>войска Красной Армии перешли границу польского государства и  начали поход в  Западную Беларусь. Поход частей Красной Армии происходил </a:t>
            </a:r>
            <a:r>
              <a:rPr lang="ru-RU" sz="2000" i="1" dirty="0"/>
              <a:t>тогда</a:t>
            </a:r>
            <a:r>
              <a:rPr lang="ru-RU" sz="2000" dirty="0"/>
              <a:t>, </a:t>
            </a:r>
            <a:r>
              <a:rPr lang="ru-RU" sz="2000" i="1" dirty="0"/>
              <a:t>когда правительство Польши уже покинуло Варшаву</a:t>
            </a:r>
            <a:r>
              <a:rPr lang="ru-RU" sz="2000" dirty="0"/>
              <a:t>.</a:t>
            </a:r>
            <a:endParaRPr lang="x-none" sz="2000" dirty="0"/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75" y="1504668"/>
            <a:ext cx="2867401" cy="188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22775" y="3443396"/>
            <a:ext cx="2688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Встреча Красной Армии жителями </a:t>
            </a:r>
            <a:r>
              <a:rPr lang="ru-RU" sz="1400" b="1" dirty="0" err="1"/>
              <a:t>Гродненщины</a:t>
            </a:r>
            <a:r>
              <a:rPr lang="ru-RU" sz="1400" b="1" dirty="0"/>
              <a:t> (1939 г. из архива </a:t>
            </a:r>
            <a:r>
              <a:rPr lang="ru-RU" sz="1400" b="1" dirty="0" err="1"/>
              <a:t>БелТА</a:t>
            </a:r>
            <a:r>
              <a:rPr lang="ru-RU" sz="1400" b="1" dirty="0"/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54B3C10-AF98-4E1C-BAA8-865E4497E786}"/>
              </a:ext>
            </a:extLst>
          </p:cNvPr>
          <p:cNvSpPr/>
          <p:nvPr/>
        </p:nvSpPr>
        <p:spPr>
          <a:xfrm>
            <a:off x="736790" y="4759589"/>
            <a:ext cx="5929317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Поход войск Красной Армии продолжался </a:t>
            </a:r>
            <a:r>
              <a:rPr lang="ru-RU" b="1" dirty="0"/>
              <a:t>12 дней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Созданы два фронта: 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Западный</a:t>
            </a:r>
            <a:r>
              <a:rPr lang="ru-RU" dirty="0"/>
              <a:t> (командующий — М. П. Ковалёв)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Украинский</a:t>
            </a:r>
            <a:r>
              <a:rPr lang="ru-RU" dirty="0"/>
              <a:t> (командующий  - С. К. Тимошенко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Задействовано свыше </a:t>
            </a:r>
            <a:r>
              <a:rPr lang="ru-RU" b="1" dirty="0"/>
              <a:t>466 тысяч бойцов и командиров </a:t>
            </a:r>
            <a:r>
              <a:rPr lang="ru-RU" dirty="0"/>
              <a:t>Красной Армии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D996E94-3E46-477B-A746-A5F312F5A567}"/>
              </a:ext>
            </a:extLst>
          </p:cNvPr>
          <p:cNvSpPr/>
          <p:nvPr/>
        </p:nvSpPr>
        <p:spPr>
          <a:xfrm>
            <a:off x="7010253" y="4488971"/>
            <a:ext cx="4663868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17 сентября 1939 г. были освобождены Барановичи, </a:t>
            </a:r>
          </a:p>
          <a:p>
            <a:r>
              <a:rPr lang="ru-RU" dirty="0"/>
              <a:t>18 сентября — Новогрудок, Лида и  Слоним, </a:t>
            </a:r>
          </a:p>
          <a:p>
            <a:r>
              <a:rPr lang="ru-RU" dirty="0"/>
              <a:t>19 сентября — Вильно и  Пружаны, </a:t>
            </a:r>
          </a:p>
          <a:p>
            <a:r>
              <a:rPr lang="ru-RU" dirty="0"/>
              <a:t>20 сентября — Гродно, </a:t>
            </a:r>
          </a:p>
          <a:p>
            <a:r>
              <a:rPr lang="ru-RU" dirty="0"/>
              <a:t>21 сентября — Пинск, </a:t>
            </a:r>
          </a:p>
          <a:p>
            <a:r>
              <a:rPr lang="ru-RU" dirty="0"/>
              <a:t>22 сентября — Белосток и Брест. </a:t>
            </a:r>
          </a:p>
        </p:txBody>
      </p:sp>
      <p:pic>
        <p:nvPicPr>
          <p:cNvPr id="12" name="Picture 2">
            <a:hlinkClick r:id="rId6" action="ppaction://hlinksldjump"/>
            <a:extLst>
              <a:ext uri="{FF2B5EF4-FFF2-40B4-BE49-F238E27FC236}">
                <a16:creationId xmlns="" xmlns:a16="http://schemas.microsoft.com/office/drawing/2014/main" id="{56973B66-3048-4A17-B886-F682086DC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9" t="2102" r="1981" b="15520"/>
          <a:stretch/>
        </p:blipFill>
        <p:spPr bwMode="auto">
          <a:xfrm>
            <a:off x="10420045" y="1447784"/>
            <a:ext cx="1104535" cy="1421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0C554EC3-50B1-4BE6-99FF-E1263EF4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233" y="3050491"/>
            <a:ext cx="1461596" cy="10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F164C67-9B00-4D8A-8ABB-92738BBE53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29" y="3429000"/>
            <a:ext cx="397124" cy="3971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FDE79FA-E002-4716-90E3-B3330DCEF8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47" y="1960080"/>
            <a:ext cx="397124" cy="3971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3EBA188-1B73-44A7-87B4-78E048E354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20" y="2224295"/>
            <a:ext cx="397124" cy="3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EFC6470C-5E21-4B08-96F9-20196C643BD1}"/>
              </a:ext>
            </a:extLst>
          </p:cNvPr>
          <p:cNvSpPr txBox="1">
            <a:spLocks/>
          </p:cNvSpPr>
          <p:nvPr/>
        </p:nvSpPr>
        <p:spPr>
          <a:xfrm>
            <a:off x="470491" y="621713"/>
            <a:ext cx="11472114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</a:rPr>
              <a:t>Поход  советских войск в Западную Беларусь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C91695-838E-4D7D-BBD3-2AD19995E457}"/>
              </a:ext>
            </a:extLst>
          </p:cNvPr>
          <p:cNvSpPr/>
          <p:nvPr/>
        </p:nvSpPr>
        <p:spPr>
          <a:xfrm>
            <a:off x="9617859" y="5873965"/>
            <a:ext cx="21524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17E069-3144-4421-B630-2BEA3446618C}"/>
              </a:ext>
            </a:extLst>
          </p:cNvPr>
          <p:cNvSpPr txBox="1"/>
          <p:nvPr/>
        </p:nvSpPr>
        <p:spPr>
          <a:xfrm>
            <a:off x="470491" y="1404824"/>
            <a:ext cx="6271278" cy="32008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Несмотря на многочисленные попытки германской стороны заставить СССР вступить в войну, советское правительство всячески демонстрировало сдержанность.</a:t>
            </a:r>
          </a:p>
          <a:p>
            <a:pPr algn="just"/>
            <a:endParaRPr lang="ru-RU" sz="1400" dirty="0"/>
          </a:p>
          <a:p>
            <a:pPr algn="just"/>
            <a:r>
              <a:rPr lang="ru-RU" sz="2000" dirty="0"/>
              <a:t>Только </a:t>
            </a:r>
            <a:r>
              <a:rPr lang="ru-RU" sz="2400" b="1" dirty="0">
                <a:solidFill>
                  <a:srgbClr val="C00000"/>
                </a:solidFill>
              </a:rPr>
              <a:t>17 сентября 1939 г. </a:t>
            </a:r>
            <a:r>
              <a:rPr lang="ru-RU" sz="2000" dirty="0"/>
              <a:t>войска Красной Армии перешли границу польского государства и  начали поход в  Западную Беларусь. Поход частей Красной Армии происходил </a:t>
            </a:r>
            <a:r>
              <a:rPr lang="ru-RU" sz="2000" i="1" dirty="0"/>
              <a:t>тогда</a:t>
            </a:r>
            <a:r>
              <a:rPr lang="ru-RU" sz="2000" dirty="0"/>
              <a:t>, </a:t>
            </a:r>
            <a:r>
              <a:rPr lang="ru-RU" sz="2000" i="1" dirty="0"/>
              <a:t>когда правительство Польши уже покинуло Варшаву</a:t>
            </a:r>
            <a:r>
              <a:rPr lang="ru-RU" sz="2000" dirty="0"/>
              <a:t>.</a:t>
            </a:r>
            <a:endParaRPr lang="x-none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75" y="1504668"/>
            <a:ext cx="2867401" cy="188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22775" y="3443396"/>
            <a:ext cx="2688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Встреча Красной Армии жителями </a:t>
            </a:r>
            <a:r>
              <a:rPr lang="ru-RU" sz="1600" i="1" dirty="0" err="1"/>
              <a:t>Гродненщины</a:t>
            </a:r>
            <a:r>
              <a:rPr lang="ru-RU" sz="1600" i="1" dirty="0"/>
              <a:t> (1939 г. из архива </a:t>
            </a:r>
            <a:r>
              <a:rPr lang="ru-RU" sz="1600" i="1" dirty="0" err="1"/>
              <a:t>БелТА</a:t>
            </a:r>
            <a:r>
              <a:rPr lang="ru-RU" sz="1600" i="1" dirty="0"/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54B3C10-AF98-4E1C-BAA8-865E4497E786}"/>
              </a:ext>
            </a:extLst>
          </p:cNvPr>
          <p:cNvSpPr/>
          <p:nvPr/>
        </p:nvSpPr>
        <p:spPr>
          <a:xfrm>
            <a:off x="736790" y="4759589"/>
            <a:ext cx="5929317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Поход войск Красной Армии продолжался </a:t>
            </a:r>
            <a:r>
              <a:rPr lang="ru-RU" b="1" dirty="0"/>
              <a:t>12 дней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Созданы два фронта: 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Западный</a:t>
            </a:r>
            <a:r>
              <a:rPr lang="ru-RU" dirty="0"/>
              <a:t> (командующий — М. П. Ковалёв)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Украинский</a:t>
            </a:r>
            <a:r>
              <a:rPr lang="ru-RU" dirty="0"/>
              <a:t> (командующий  - С. К. Тимошенко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Задействовано свыше </a:t>
            </a:r>
            <a:r>
              <a:rPr lang="ru-RU" b="1" dirty="0"/>
              <a:t>466 тысяч бойцов и командиров </a:t>
            </a:r>
            <a:r>
              <a:rPr lang="ru-RU" dirty="0"/>
              <a:t>Красной Армии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D996E94-3E46-477B-A746-A5F312F5A567}"/>
              </a:ext>
            </a:extLst>
          </p:cNvPr>
          <p:cNvSpPr/>
          <p:nvPr/>
        </p:nvSpPr>
        <p:spPr>
          <a:xfrm>
            <a:off x="7010253" y="4488971"/>
            <a:ext cx="4663868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17 сентября 1939 г. были освобождены Барановичи, </a:t>
            </a:r>
          </a:p>
          <a:p>
            <a:r>
              <a:rPr lang="ru-RU" dirty="0"/>
              <a:t>18 сентября — Новогрудок, Лида и  Слоним, </a:t>
            </a:r>
          </a:p>
          <a:p>
            <a:r>
              <a:rPr lang="ru-RU" dirty="0"/>
              <a:t>19 сентября — Вильно и  Пружаны, </a:t>
            </a:r>
          </a:p>
          <a:p>
            <a:r>
              <a:rPr lang="ru-RU" dirty="0"/>
              <a:t>20 сентября — Гродно, </a:t>
            </a:r>
          </a:p>
          <a:p>
            <a:r>
              <a:rPr lang="ru-RU" dirty="0"/>
              <a:t>21 сентября — Пинск, </a:t>
            </a:r>
          </a:p>
          <a:p>
            <a:r>
              <a:rPr lang="ru-RU" dirty="0"/>
              <a:t>22 сентября — Белосток и Брест.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56973B66-3048-4A17-B886-F682086DC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9" t="2102" r="1981" b="15520"/>
          <a:stretch/>
        </p:blipFill>
        <p:spPr bwMode="auto">
          <a:xfrm>
            <a:off x="10420045" y="1447784"/>
            <a:ext cx="1104535" cy="1421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0C554EC3-50B1-4BE6-99FF-E1263EF4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233" y="3050491"/>
            <a:ext cx="1461596" cy="10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F164C67-9B00-4D8A-8ABB-92738BBE53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29" y="3429000"/>
            <a:ext cx="397124" cy="3971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FDE79FA-E002-4716-90E3-B3330DCEF8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47" y="1960080"/>
            <a:ext cx="397124" cy="3971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3EBA188-1B73-44A7-87B4-78E048E354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20" y="2224295"/>
            <a:ext cx="397124" cy="397124"/>
          </a:xfrm>
          <a:prstGeom prst="rect">
            <a:avLst/>
          </a:prstGeom>
        </p:spPr>
      </p:pic>
      <p:pic>
        <p:nvPicPr>
          <p:cNvPr id="2052" name="Picture 4" descr="Компетентный вторник: 17 сентября 1939 года — акт величайшей исторической  справедливости — Жыццё Палесся. Мозырь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B6798B7-0E98-4DA2-BE01-F348D4D9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85" y="1367724"/>
            <a:ext cx="8463709" cy="49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EFC6470C-5E21-4B08-96F9-20196C643BD1}"/>
              </a:ext>
            </a:extLst>
          </p:cNvPr>
          <p:cNvSpPr txBox="1">
            <a:spLocks/>
          </p:cNvSpPr>
          <p:nvPr/>
        </p:nvSpPr>
        <p:spPr>
          <a:xfrm>
            <a:off x="470491" y="621713"/>
            <a:ext cx="11472114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</a:rPr>
              <a:t>Поход  советских войск в Западную Беларусь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C91695-838E-4D7D-BBD3-2AD19995E457}"/>
              </a:ext>
            </a:extLst>
          </p:cNvPr>
          <p:cNvSpPr/>
          <p:nvPr/>
        </p:nvSpPr>
        <p:spPr>
          <a:xfrm>
            <a:off x="9617859" y="5873965"/>
            <a:ext cx="21524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17E069-3144-4421-B630-2BEA3446618C}"/>
              </a:ext>
            </a:extLst>
          </p:cNvPr>
          <p:cNvSpPr txBox="1"/>
          <p:nvPr/>
        </p:nvSpPr>
        <p:spPr>
          <a:xfrm>
            <a:off x="470491" y="1404824"/>
            <a:ext cx="6271278" cy="32008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Несмотря на многочисленные попытки германской стороны заставить СССР вступить в войну, советское правительство всячески демонстрировало сдержанность.</a:t>
            </a:r>
          </a:p>
          <a:p>
            <a:pPr algn="just"/>
            <a:endParaRPr lang="ru-RU" sz="1400" dirty="0"/>
          </a:p>
          <a:p>
            <a:pPr algn="just"/>
            <a:r>
              <a:rPr lang="ru-RU" sz="2000" dirty="0"/>
              <a:t>Только </a:t>
            </a:r>
            <a:r>
              <a:rPr lang="ru-RU" sz="2400" b="1" dirty="0">
                <a:solidFill>
                  <a:srgbClr val="C00000"/>
                </a:solidFill>
              </a:rPr>
              <a:t>17 сентября 1939 г. </a:t>
            </a:r>
            <a:r>
              <a:rPr lang="ru-RU" sz="2000" dirty="0"/>
              <a:t>войска Красной Армии перешли границу польского государства и  начали поход в  Западную Беларусь. Поход частей Красной Армии происходил </a:t>
            </a:r>
            <a:r>
              <a:rPr lang="ru-RU" sz="2000" i="1" dirty="0"/>
              <a:t>тогда</a:t>
            </a:r>
            <a:r>
              <a:rPr lang="ru-RU" sz="2000" dirty="0"/>
              <a:t>, </a:t>
            </a:r>
            <a:r>
              <a:rPr lang="ru-RU" sz="2000" i="1" dirty="0"/>
              <a:t>когда правительство Польши уже покинуло Варшаву</a:t>
            </a:r>
            <a:r>
              <a:rPr lang="ru-RU" sz="2000" dirty="0"/>
              <a:t>.</a:t>
            </a:r>
            <a:endParaRPr lang="x-none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75" y="1504668"/>
            <a:ext cx="2867401" cy="188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22775" y="3443396"/>
            <a:ext cx="2688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Встреча Красной Армии жителями </a:t>
            </a:r>
            <a:r>
              <a:rPr lang="ru-RU" sz="1600" i="1" dirty="0" err="1"/>
              <a:t>Гродненщины</a:t>
            </a:r>
            <a:r>
              <a:rPr lang="ru-RU" sz="1600" i="1" dirty="0"/>
              <a:t> (1939 г. из архива </a:t>
            </a:r>
            <a:r>
              <a:rPr lang="ru-RU" sz="1600" i="1" dirty="0" err="1"/>
              <a:t>БелТА</a:t>
            </a:r>
            <a:r>
              <a:rPr lang="ru-RU" sz="1600" i="1" dirty="0"/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54B3C10-AF98-4E1C-BAA8-865E4497E786}"/>
              </a:ext>
            </a:extLst>
          </p:cNvPr>
          <p:cNvSpPr/>
          <p:nvPr/>
        </p:nvSpPr>
        <p:spPr>
          <a:xfrm>
            <a:off x="736790" y="4759589"/>
            <a:ext cx="5929317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Поход войск Красной Армии продолжался </a:t>
            </a:r>
            <a:r>
              <a:rPr lang="ru-RU" b="1" dirty="0"/>
              <a:t>12 дней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Созданы два фронта: 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Западный</a:t>
            </a:r>
            <a:r>
              <a:rPr lang="ru-RU" dirty="0"/>
              <a:t> (командующий — М. П. Ковалёв)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Украинский</a:t>
            </a:r>
            <a:r>
              <a:rPr lang="ru-RU" dirty="0"/>
              <a:t> (командующий  - С. К. Тимошенко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Задействовано свыше </a:t>
            </a:r>
            <a:r>
              <a:rPr lang="ru-RU" b="1" dirty="0"/>
              <a:t>466 тысяч бойцов и командиров </a:t>
            </a:r>
            <a:r>
              <a:rPr lang="ru-RU" dirty="0"/>
              <a:t>Красной Армии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D996E94-3E46-477B-A746-A5F312F5A567}"/>
              </a:ext>
            </a:extLst>
          </p:cNvPr>
          <p:cNvSpPr/>
          <p:nvPr/>
        </p:nvSpPr>
        <p:spPr>
          <a:xfrm>
            <a:off x="7010253" y="4488971"/>
            <a:ext cx="4663868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17 сентября 1939 г. были освобождены Барановичи, </a:t>
            </a:r>
          </a:p>
          <a:p>
            <a:r>
              <a:rPr lang="ru-RU" dirty="0"/>
              <a:t>18 сентября — Новогрудок, Лида и  Слоним, </a:t>
            </a:r>
          </a:p>
          <a:p>
            <a:r>
              <a:rPr lang="ru-RU" dirty="0"/>
              <a:t>19 сентября — Вильно и  Пружаны, </a:t>
            </a:r>
          </a:p>
          <a:p>
            <a:r>
              <a:rPr lang="ru-RU" dirty="0"/>
              <a:t>20 сентября — Гродно, </a:t>
            </a:r>
          </a:p>
          <a:p>
            <a:r>
              <a:rPr lang="ru-RU" dirty="0"/>
              <a:t>21 сентября — Пинск, </a:t>
            </a:r>
          </a:p>
          <a:p>
            <a:r>
              <a:rPr lang="ru-RU" dirty="0"/>
              <a:t>22 сентября — Белосток и Брест.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56973B66-3048-4A17-B886-F682086DC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9" t="2102" r="1981" b="15520"/>
          <a:stretch/>
        </p:blipFill>
        <p:spPr bwMode="auto">
          <a:xfrm>
            <a:off x="10420045" y="1447784"/>
            <a:ext cx="1104535" cy="1421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0C554EC3-50B1-4BE6-99FF-E1263EF4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233" y="3050491"/>
            <a:ext cx="1461596" cy="10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F164C67-9B00-4D8A-8ABB-92738BBE53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29" y="3429000"/>
            <a:ext cx="397124" cy="3971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FDE79FA-E002-4716-90E3-B3330DCEF8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47" y="1960080"/>
            <a:ext cx="397124" cy="3971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3EBA188-1B73-44A7-87B4-78E048E354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20" y="2224295"/>
            <a:ext cx="397124" cy="397124"/>
          </a:xfrm>
          <a:prstGeom prst="rect">
            <a:avLst/>
          </a:prstGeom>
        </p:spPr>
      </p:pic>
      <p:pic>
        <p:nvPicPr>
          <p:cNvPr id="1026" name="Picture 2" descr="Вторжение советских войск в Польшу. 80 лет назад. 17 сентября 193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4BDB121-2021-4014-BCF3-EA1E2809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52" y="14396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EFC6470C-5E21-4B08-96F9-20196C643BD1}"/>
              </a:ext>
            </a:extLst>
          </p:cNvPr>
          <p:cNvSpPr txBox="1">
            <a:spLocks/>
          </p:cNvSpPr>
          <p:nvPr/>
        </p:nvSpPr>
        <p:spPr>
          <a:xfrm>
            <a:off x="470491" y="621713"/>
            <a:ext cx="11472114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C00000"/>
                </a:solidFill>
              </a:rPr>
              <a:t>Поход  советских войск в Западную Беларусь </a:t>
            </a:r>
            <a:endParaRPr lang="x-none" sz="36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C91695-838E-4D7D-BBD3-2AD19995E457}"/>
              </a:ext>
            </a:extLst>
          </p:cNvPr>
          <p:cNvSpPr/>
          <p:nvPr/>
        </p:nvSpPr>
        <p:spPr>
          <a:xfrm>
            <a:off x="9617859" y="5873965"/>
            <a:ext cx="21524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17E069-3144-4421-B630-2BEA3446618C}"/>
              </a:ext>
            </a:extLst>
          </p:cNvPr>
          <p:cNvSpPr txBox="1"/>
          <p:nvPr/>
        </p:nvSpPr>
        <p:spPr>
          <a:xfrm>
            <a:off x="470491" y="1404824"/>
            <a:ext cx="6271278" cy="32008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Несмотря на многочисленные попытки германской стороны заставить СССР вступить в войну, советское правительство всячески демонстрировало сдержанность.</a:t>
            </a:r>
          </a:p>
          <a:p>
            <a:pPr algn="just"/>
            <a:endParaRPr lang="ru-RU" sz="1400" dirty="0"/>
          </a:p>
          <a:p>
            <a:pPr algn="just"/>
            <a:r>
              <a:rPr lang="ru-RU" sz="2000" dirty="0"/>
              <a:t>Только </a:t>
            </a:r>
            <a:r>
              <a:rPr lang="ru-RU" sz="2400" b="1" dirty="0">
                <a:solidFill>
                  <a:srgbClr val="C00000"/>
                </a:solidFill>
              </a:rPr>
              <a:t>17 сентября 1939 г. </a:t>
            </a:r>
            <a:r>
              <a:rPr lang="ru-RU" sz="2000" dirty="0"/>
              <a:t>войска Красной Армии перешли границу польского государства и  начали поход в  Западную Беларусь. Поход частей Красной Армии происходил </a:t>
            </a:r>
            <a:r>
              <a:rPr lang="ru-RU" sz="2000" i="1" dirty="0"/>
              <a:t>тогда</a:t>
            </a:r>
            <a:r>
              <a:rPr lang="ru-RU" sz="2000" dirty="0"/>
              <a:t>, </a:t>
            </a:r>
            <a:r>
              <a:rPr lang="ru-RU" sz="2000" i="1" dirty="0"/>
              <a:t>когда правительство Польши уже покинуло Варшаву</a:t>
            </a:r>
            <a:r>
              <a:rPr lang="ru-RU" sz="2000" dirty="0"/>
              <a:t>.</a:t>
            </a:r>
            <a:endParaRPr lang="x-none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75" y="1504668"/>
            <a:ext cx="2867401" cy="188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22775" y="3443396"/>
            <a:ext cx="2688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Встреча Красной Армии жителями </a:t>
            </a:r>
            <a:r>
              <a:rPr lang="ru-RU" sz="1600" i="1" dirty="0" err="1"/>
              <a:t>Гродненщины</a:t>
            </a:r>
            <a:r>
              <a:rPr lang="ru-RU" sz="1600" i="1" dirty="0"/>
              <a:t> (1939 г. из архива </a:t>
            </a:r>
            <a:r>
              <a:rPr lang="ru-RU" sz="1600" i="1" dirty="0" err="1"/>
              <a:t>БелТА</a:t>
            </a:r>
            <a:r>
              <a:rPr lang="ru-RU" sz="1600" i="1" dirty="0"/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54B3C10-AF98-4E1C-BAA8-865E4497E786}"/>
              </a:ext>
            </a:extLst>
          </p:cNvPr>
          <p:cNvSpPr/>
          <p:nvPr/>
        </p:nvSpPr>
        <p:spPr>
          <a:xfrm>
            <a:off x="736790" y="4759589"/>
            <a:ext cx="5929317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Поход войск Красной Армии продолжался </a:t>
            </a:r>
            <a:r>
              <a:rPr lang="ru-RU" b="1" dirty="0"/>
              <a:t>12 дней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Созданы два фронта: 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Западный</a:t>
            </a:r>
            <a:r>
              <a:rPr lang="ru-RU" dirty="0"/>
              <a:t> (командующий — М. П. Ковалёв)</a:t>
            </a:r>
            <a:br>
              <a:rPr lang="ru-RU" dirty="0"/>
            </a:br>
            <a:r>
              <a:rPr lang="ru-RU" dirty="0"/>
              <a:t> - </a:t>
            </a:r>
            <a:r>
              <a:rPr lang="ru-RU" b="1" i="1" dirty="0"/>
              <a:t>Украинский</a:t>
            </a:r>
            <a:r>
              <a:rPr lang="ru-RU" dirty="0"/>
              <a:t> (командующий  - С. К. Тимошенко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Задействовано свыше </a:t>
            </a:r>
            <a:r>
              <a:rPr lang="ru-RU" b="1" dirty="0"/>
              <a:t>466 тысяч бойцов и командиров </a:t>
            </a:r>
            <a:r>
              <a:rPr lang="ru-RU" dirty="0"/>
              <a:t>Красной Армии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D996E94-3E46-477B-A746-A5F312F5A567}"/>
              </a:ext>
            </a:extLst>
          </p:cNvPr>
          <p:cNvSpPr/>
          <p:nvPr/>
        </p:nvSpPr>
        <p:spPr>
          <a:xfrm>
            <a:off x="7010253" y="4488971"/>
            <a:ext cx="4663868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17 сентября 1939 г. были освобождены Барановичи, </a:t>
            </a:r>
          </a:p>
          <a:p>
            <a:r>
              <a:rPr lang="ru-RU" dirty="0"/>
              <a:t>18 сентября — Новогрудок, Лида и  Слоним, </a:t>
            </a:r>
          </a:p>
          <a:p>
            <a:r>
              <a:rPr lang="ru-RU" dirty="0"/>
              <a:t>19 сентября — Вильно и  Пружаны, </a:t>
            </a:r>
          </a:p>
          <a:p>
            <a:r>
              <a:rPr lang="ru-RU" dirty="0"/>
              <a:t>20 сентября — Гродно, </a:t>
            </a:r>
          </a:p>
          <a:p>
            <a:r>
              <a:rPr lang="ru-RU" dirty="0"/>
              <a:t>21 сентября — Пинск, </a:t>
            </a:r>
          </a:p>
          <a:p>
            <a:r>
              <a:rPr lang="ru-RU" dirty="0"/>
              <a:t>22 сентября — Белосток и Брест.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56973B66-3048-4A17-B886-F682086DC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9" t="2102" r="1981" b="15520"/>
          <a:stretch/>
        </p:blipFill>
        <p:spPr bwMode="auto">
          <a:xfrm>
            <a:off x="10420045" y="1447784"/>
            <a:ext cx="1104535" cy="1421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0C554EC3-50B1-4BE6-99FF-E1263EF4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233" y="3050491"/>
            <a:ext cx="1461596" cy="10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F164C67-9B00-4D8A-8ABB-92738BBE53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829" y="3429000"/>
            <a:ext cx="397124" cy="3971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FDE79FA-E002-4716-90E3-B3330DCEF8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47" y="1960080"/>
            <a:ext cx="397124" cy="3971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3EBA188-1B73-44A7-87B4-78E048E354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20" y="2224295"/>
            <a:ext cx="397124" cy="397124"/>
          </a:xfrm>
          <a:prstGeom prst="rect">
            <a:avLst/>
          </a:prstGeom>
        </p:spPr>
      </p:pic>
      <p:pic>
        <p:nvPicPr>
          <p:cNvPr id="15" name="Picture 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210B828-FA0A-438A-B6ED-66887EE9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357" y="1019213"/>
            <a:ext cx="7614937" cy="541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3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4795</TotalTime>
  <Words>1374</Words>
  <Application>Microsoft Office PowerPoint</Application>
  <PresentationFormat>Произвольный</PresentationFormat>
  <Paragraphs>148</Paragraphs>
  <Slides>14</Slides>
  <Notes>9</Notes>
  <HiddenSlides>7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Calibri Light</vt:lpstr>
      <vt:lpstr>Calibri</vt:lpstr>
      <vt:lpstr>Тема Office</vt:lpstr>
      <vt:lpstr>ПРОЕКТ  «Школа Активного Гражданина»</vt:lpstr>
      <vt:lpstr>Нападение Германии на Польшу. Начало Второй мировой войны</vt:lpstr>
      <vt:lpstr>Нападение Германии на Польшу</vt:lpstr>
      <vt:lpstr>Нападение Германии на Польшу</vt:lpstr>
      <vt:lpstr>Нападение Германии на Польшу</vt:lpstr>
      <vt:lpstr>Презентация PowerPoint</vt:lpstr>
      <vt:lpstr>Презентация PowerPoint</vt:lpstr>
      <vt:lpstr>Презентация PowerPoint</vt:lpstr>
      <vt:lpstr>Презентация PowerPoint</vt:lpstr>
      <vt:lpstr>Воссоединение Беларуси </vt:lpstr>
      <vt:lpstr>Воссоединение Беларуси </vt:lpstr>
      <vt:lpstr>Воссоединение Беларуси </vt:lpstr>
      <vt:lpstr> Социально-экономические и политические преобразования в западных областях БССР </vt:lpstr>
      <vt:lpstr> 17 сентября в Беларуси будет отмечаться  День народного единства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300</cp:revision>
  <cp:lastPrinted>2018-12-07T06:48:34Z</cp:lastPrinted>
  <dcterms:created xsi:type="dcterms:W3CDTF">2018-12-03T10:14:15Z</dcterms:created>
  <dcterms:modified xsi:type="dcterms:W3CDTF">2021-09-15T13:07:24Z</dcterms:modified>
</cp:coreProperties>
</file>