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2" r:id="rId7"/>
    <p:sldId id="267" r:id="rId8"/>
    <p:sldId id="263" r:id="rId9"/>
    <p:sldId id="260" r:id="rId10"/>
    <p:sldId id="264" r:id="rId11"/>
    <p:sldId id="265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3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CD6E-78D6-4A16-84F4-855C8565C7F5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7AB6-F761-4853-B48A-AA965CCB1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365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CD6E-78D6-4A16-84F4-855C8565C7F5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7AB6-F761-4853-B48A-AA965CCB1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60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CD6E-78D6-4A16-84F4-855C8565C7F5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7AB6-F761-4853-B48A-AA965CCB1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42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33E1CD6E-78D6-4A16-84F4-855C8565C7F5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35A87AB6-F761-4853-B48A-AA965CCB1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6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CD6E-78D6-4A16-84F4-855C8565C7F5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7AB6-F761-4853-B48A-AA965CCB1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4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CD6E-78D6-4A16-84F4-855C8565C7F5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7AB6-F761-4853-B48A-AA965CCB1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6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CD6E-78D6-4A16-84F4-855C8565C7F5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7AB6-F761-4853-B48A-AA965CCB1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4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CD6E-78D6-4A16-84F4-855C8565C7F5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7AB6-F761-4853-B48A-AA965CCB1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1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CD6E-78D6-4A16-84F4-855C8565C7F5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7AB6-F761-4853-B48A-AA965CCB1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0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CD6E-78D6-4A16-84F4-855C8565C7F5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7AB6-F761-4853-B48A-AA965CCB1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2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CD6E-78D6-4A16-84F4-855C8565C7F5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7AB6-F761-4853-B48A-AA965CCB1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2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CD6E-78D6-4A16-84F4-855C8565C7F5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7AB6-F761-4853-B48A-AA965CCB1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92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3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1CD6E-78D6-4A16-84F4-855C8565C7F5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87AB6-F761-4853-B48A-AA965CCB108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0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140968"/>
            <a:ext cx="7774632" cy="153960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Великобритания </a:t>
            </a:r>
            <a:r>
              <a:rPr lang="ru-RU" sz="5400" b="1" dirty="0" smtClean="0">
                <a:solidFill>
                  <a:srgbClr val="C00000"/>
                </a:solidFill>
              </a:rPr>
              <a:t>в</a:t>
            </a: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XIX </a:t>
            </a:r>
            <a:r>
              <a:rPr lang="ru-RU" sz="5400" b="1" dirty="0" smtClean="0">
                <a:solidFill>
                  <a:srgbClr val="C00000"/>
                </a:solidFill>
              </a:rPr>
              <a:t>– начале </a:t>
            </a:r>
            <a:r>
              <a:rPr lang="en-US" sz="5400" b="1" dirty="0" smtClean="0">
                <a:solidFill>
                  <a:srgbClr val="C00000"/>
                </a:solidFill>
              </a:rPr>
              <a:t>X</a:t>
            </a:r>
            <a:r>
              <a:rPr lang="ru-RU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</a:rPr>
              <a:t>X</a:t>
            </a:r>
            <a:r>
              <a:rPr lang="ru-RU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</a:rPr>
              <a:t>века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04609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5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7667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Чартизм 1830-1850-ые годы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700808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Причины чартистского движения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Основные требования рабочих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Методы борьбы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Результаты чартистского движения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2560"/>
            <a:ext cx="1110530" cy="807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736" y="5128689"/>
            <a:ext cx="631536" cy="6698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12474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Стр. 25-26. п 3.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0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596" y="260648"/>
            <a:ext cx="763284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Великобритания – мастерская мира.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Владычица морей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3504" y="1556792"/>
            <a:ext cx="7992888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«У нас нет ни вечных союзников, ни постоянных друзей, но вечны и постоянны наши интересы, и защищать их — наш долг».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3373"/>
            <a:ext cx="5328592" cy="297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" y="548680"/>
            <a:ext cx="1206531" cy="151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988840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Д/З  </a:t>
            </a:r>
            <a:r>
              <a:rPr lang="ru-RU" sz="4400" b="1" dirty="0" smtClean="0">
                <a:solidFill>
                  <a:srgbClr val="C00000"/>
                </a:solidFill>
                <a:latin typeface="Sylfaen"/>
              </a:rPr>
              <a:t>§  4 , 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Sylfaen"/>
              </a:rPr>
              <a:t>П. 4 и 5  </a:t>
            </a:r>
            <a:r>
              <a:rPr lang="ru-RU" sz="4400" b="1" dirty="0" smtClean="0">
                <a:solidFill>
                  <a:srgbClr val="C00000"/>
                </a:solidFill>
                <a:latin typeface="Sylfaen"/>
              </a:rPr>
              <a:t>самостоятельно</a:t>
            </a:r>
            <a:r>
              <a:rPr lang="ru-RU" sz="4400" b="1" dirty="0" smtClean="0">
                <a:solidFill>
                  <a:srgbClr val="C00000"/>
                </a:solidFill>
                <a:latin typeface="Sylfaen"/>
              </a:rPr>
              <a:t>.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Sylfaen"/>
              </a:rPr>
              <a:t>Отвечать на </a:t>
            </a:r>
            <a:r>
              <a:rPr lang="ru-RU" sz="4400" b="1" smtClean="0">
                <a:solidFill>
                  <a:srgbClr val="C00000"/>
                </a:solidFill>
                <a:latin typeface="Sylfaen"/>
              </a:rPr>
              <a:t>вопросы </a:t>
            </a:r>
          </a:p>
          <a:p>
            <a:r>
              <a:rPr lang="ru-RU" sz="4400" b="1" smtClean="0">
                <a:solidFill>
                  <a:srgbClr val="C00000"/>
                </a:solidFill>
                <a:latin typeface="Sylfaen"/>
              </a:rPr>
              <a:t>№ </a:t>
            </a:r>
            <a:r>
              <a:rPr lang="ru-RU" sz="4400" b="1" dirty="0" smtClean="0">
                <a:solidFill>
                  <a:srgbClr val="C00000"/>
                </a:solidFill>
                <a:latin typeface="Sylfaen"/>
              </a:rPr>
              <a:t>4, 5, </a:t>
            </a:r>
            <a:r>
              <a:rPr lang="ru-RU" sz="4400" b="1" smtClean="0">
                <a:solidFill>
                  <a:srgbClr val="C00000"/>
                </a:solidFill>
                <a:latin typeface="Sylfaen"/>
              </a:rPr>
              <a:t>6 устно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Знать: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тред-юнион, </a:t>
            </a:r>
            <a:endParaRPr lang="ru-RU" b="1" dirty="0" smtClean="0"/>
          </a:p>
          <a:p>
            <a:r>
              <a:rPr lang="ru-RU" b="1" dirty="0" smtClean="0"/>
              <a:t>чартизм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smtClean="0"/>
              <a:t>политическая партия,</a:t>
            </a:r>
          </a:p>
          <a:p>
            <a:r>
              <a:rPr lang="ru-RU" b="1" dirty="0" smtClean="0"/>
              <a:t>конституционная монархия</a:t>
            </a:r>
          </a:p>
          <a:p>
            <a:r>
              <a:rPr lang="ru-RU" b="1" dirty="0" smtClean="0"/>
              <a:t>консерватизм</a:t>
            </a:r>
          </a:p>
          <a:p>
            <a:r>
              <a:rPr lang="ru-RU" b="1" dirty="0" smtClean="0"/>
              <a:t>либерализм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8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Вспомнить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Парламентское государство</a:t>
            </a:r>
          </a:p>
          <a:p>
            <a:r>
              <a:rPr lang="ru-RU" sz="3600" b="1" dirty="0" smtClean="0"/>
              <a:t>Реформа</a:t>
            </a:r>
          </a:p>
          <a:p>
            <a:r>
              <a:rPr lang="ru-RU" sz="3600" b="1" dirty="0" smtClean="0"/>
              <a:t>Колониальная </a:t>
            </a:r>
            <a:r>
              <a:rPr lang="ru-RU" sz="3600" b="1" dirty="0" smtClean="0"/>
              <a:t>империя</a:t>
            </a:r>
          </a:p>
          <a:p>
            <a:r>
              <a:rPr lang="ru-RU" sz="3600" b="1" dirty="0" smtClean="0"/>
              <a:t>Промышленная революция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79715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Как можно решать вопросы без кровопролития?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Когда и как возникли профсоюзы?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Почему Великобритания превратилась в империю?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869160"/>
            <a:ext cx="969640" cy="9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6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6779096" cy="8689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Экономическое развитие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146876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Стр. 23- 24.Составить план п. 1.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Записать в тетрадь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5009"/>
            <a:ext cx="1614586" cy="1174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95752"/>
            <a:ext cx="631536" cy="669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3429000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Период устойчивого экономического развития – 1820-1840 </a:t>
            </a:r>
            <a:r>
              <a:rPr lang="ru-RU" sz="2400" b="1" dirty="0" err="1" smtClean="0"/>
              <a:t>ые</a:t>
            </a:r>
            <a:r>
              <a:rPr lang="ru-RU" sz="2400" b="1" dirty="0" smtClean="0"/>
              <a:t> годы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1825г- первая железная дорога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Рост доходов от торговли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1840 – завершение промышленного переворота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Ускоренный рост тяжелой промышленности, машиностроения, кораблестроения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Англия- «мастерская мира»</a:t>
            </a:r>
          </a:p>
          <a:p>
            <a:pPr marL="342900" indent="-342900">
              <a:buAutoNum type="arabicPeriod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4584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1176" y="44624"/>
            <a:ext cx="8229600" cy="1143000"/>
          </a:xfrm>
        </p:spPr>
        <p:txBody>
          <a:bodyPr/>
          <a:lstStyle/>
          <a:p>
            <a:r>
              <a:rPr lang="ru-RU" b="1" dirty="0" smtClean="0"/>
              <a:t>Государственный строй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10727" y="980728"/>
            <a:ext cx="36004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Парламент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564904"/>
            <a:ext cx="4392488" cy="17373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Верхняя палата</a:t>
            </a:r>
          </a:p>
          <a:p>
            <a:pPr algn="ctr"/>
            <a:r>
              <a:rPr lang="ru-RU" sz="2400" b="1" dirty="0" smtClean="0"/>
              <a:t>Палата лордов</a:t>
            </a:r>
          </a:p>
          <a:p>
            <a:pPr algn="ctr"/>
            <a:r>
              <a:rPr lang="ru-RU" sz="2400" b="1" dirty="0" smtClean="0"/>
              <a:t>(пожизненное представительство)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2564904"/>
            <a:ext cx="3600400" cy="17373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Нижняя палата</a:t>
            </a:r>
          </a:p>
          <a:p>
            <a:pPr algn="ctr"/>
            <a:r>
              <a:rPr lang="ru-RU" sz="2400" b="1" dirty="0" smtClean="0"/>
              <a:t>Палата общин</a:t>
            </a:r>
          </a:p>
          <a:p>
            <a:pPr algn="ctr"/>
            <a:r>
              <a:rPr lang="ru-RU" sz="2400" b="1" dirty="0" smtClean="0"/>
              <a:t>( выборное представительство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496" y="4725144"/>
            <a:ext cx="1807063" cy="14184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Пэры- высший слой дворян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4725144"/>
            <a:ext cx="1872208" cy="14196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Высший слой духовенства- духовные лорды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4725144"/>
            <a:ext cx="3600400" cy="14157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Избиралась небольшой частью населения</a:t>
            </a:r>
            <a:endParaRPr lang="ru-RU" sz="24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3275856" y="1895128"/>
            <a:ext cx="484632" cy="669776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012160" y="1895128"/>
            <a:ext cx="484632" cy="669776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396027" y="4302208"/>
            <a:ext cx="484632" cy="422936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403661" y="4265679"/>
            <a:ext cx="484632" cy="45946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849964" y="4302208"/>
            <a:ext cx="484632" cy="422936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7" y="836712"/>
            <a:ext cx="1110530" cy="8076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027330"/>
            <a:ext cx="631536" cy="6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88640"/>
            <a:ext cx="7277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«Король царствует,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но не правит»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3" y="0"/>
            <a:ext cx="1042259" cy="10422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0596" y="1946799"/>
            <a:ext cx="594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48" y="2271451"/>
            <a:ext cx="4464496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48264" y="4755048"/>
            <a:ext cx="1697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Королева Виктория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7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2560"/>
            <a:ext cx="1110530" cy="8076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98" y="275580"/>
            <a:ext cx="631536" cy="669811"/>
          </a:xfrm>
          <a:prstGeom prst="rect">
            <a:avLst/>
          </a:prstGeom>
        </p:spPr>
      </p:pic>
      <p:sp>
        <p:nvSpPr>
          <p:cNvPr id="5" name="Шестиугольник 4"/>
          <p:cNvSpPr/>
          <p:nvPr/>
        </p:nvSpPr>
        <p:spPr>
          <a:xfrm>
            <a:off x="2861049" y="280291"/>
            <a:ext cx="2376264" cy="1946868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Политические партии</a:t>
            </a:r>
          </a:p>
          <a:p>
            <a:pPr algn="ctr"/>
            <a:endParaRPr lang="ru-RU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875586" y="1052736"/>
            <a:ext cx="2376264" cy="1946868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b="1" dirty="0" smtClean="0"/>
              <a:t>Название</a:t>
            </a:r>
            <a:endParaRPr lang="ru-RU" b="1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847594" y="2999604"/>
            <a:ext cx="2376264" cy="1946868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 smtClean="0"/>
              <a:t>Чьи интересы выражали</a:t>
            </a:r>
            <a:endParaRPr lang="ru-RU" b="1" dirty="0"/>
          </a:p>
        </p:txBody>
      </p:sp>
      <p:sp>
        <p:nvSpPr>
          <p:cNvPr id="8" name="Шестиугольник 7"/>
          <p:cNvSpPr/>
          <p:nvPr/>
        </p:nvSpPr>
        <p:spPr>
          <a:xfrm>
            <a:off x="5076056" y="82560"/>
            <a:ext cx="2376264" cy="174077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 smtClean="0"/>
              <a:t>Название</a:t>
            </a:r>
            <a:endParaRPr lang="ru-RU" b="1" dirty="0"/>
          </a:p>
        </p:txBody>
      </p:sp>
      <p:sp>
        <p:nvSpPr>
          <p:cNvPr id="9" name="Шестиугольник 8"/>
          <p:cNvSpPr/>
          <p:nvPr/>
        </p:nvSpPr>
        <p:spPr>
          <a:xfrm>
            <a:off x="5076056" y="1848076"/>
            <a:ext cx="2376264" cy="194686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 smtClean="0"/>
              <a:t>Чьи интересы выражали</a:t>
            </a:r>
            <a:endParaRPr lang="ru-RU" b="1" dirty="0"/>
          </a:p>
        </p:txBody>
      </p:sp>
      <p:sp>
        <p:nvSpPr>
          <p:cNvPr id="10" name="Шестиугольник 9"/>
          <p:cNvSpPr/>
          <p:nvPr/>
        </p:nvSpPr>
        <p:spPr>
          <a:xfrm>
            <a:off x="5076056" y="3828413"/>
            <a:ext cx="2376264" cy="1904843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 smtClean="0"/>
              <a:t>Какая партия сложилась</a:t>
            </a:r>
            <a:endParaRPr lang="ru-RU" b="1" dirty="0"/>
          </a:p>
        </p:txBody>
      </p:sp>
      <p:sp>
        <p:nvSpPr>
          <p:cNvPr id="11" name="Шестиугольник 10"/>
          <p:cNvSpPr/>
          <p:nvPr/>
        </p:nvSpPr>
        <p:spPr>
          <a:xfrm>
            <a:off x="901143" y="4963917"/>
            <a:ext cx="2112650" cy="1777451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 smtClean="0"/>
              <a:t>Какая партия сложилась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2755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Стр. 24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5824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0466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</a:rPr>
              <a:t> Почему </a:t>
            </a:r>
            <a:r>
              <a:rPr lang="ru-RU" sz="3200" b="1" dirty="0">
                <a:solidFill>
                  <a:srgbClr val="C00000"/>
                </a:solidFill>
              </a:rPr>
              <a:t>в Англии начинается движение за избирательное право и парламентскую реформу?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307621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</a:rPr>
              <a:t> Что </a:t>
            </a:r>
            <a:r>
              <a:rPr lang="ru-RU" sz="3200" b="1" dirty="0">
                <a:solidFill>
                  <a:srgbClr val="C00000"/>
                </a:solidFill>
              </a:rPr>
              <a:t>такое тред-юнионы? Когда они стали создаваться?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19" y="260648"/>
            <a:ext cx="388843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0" y="3861048"/>
            <a:ext cx="405765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4797152"/>
            <a:ext cx="4176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 чем суть парламентской реформы. Когда она была принята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4" b="28399"/>
          <a:stretch/>
        </p:blipFill>
        <p:spPr>
          <a:xfrm>
            <a:off x="7092280" y="-85855"/>
            <a:ext cx="2289856" cy="9960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2560"/>
            <a:ext cx="1110530" cy="807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4046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Стр. 24-25.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3128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10" y="1043274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88640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rgbClr val="C00000"/>
                </a:solidFill>
              </a:rPr>
              <a:t>Чартизм 1830-1850-ые годы</a:t>
            </a:r>
          </a:p>
        </p:txBody>
      </p:sp>
    </p:spTree>
    <p:extLst>
      <p:ext uri="{BB962C8B-B14F-4D97-AF65-F5344CB8AC3E}">
        <p14:creationId xmlns:p14="http://schemas.microsoft.com/office/powerpoint/2010/main" val="37190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 11 кл все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основные черты экономического развития 3 - копия</Template>
  <TotalTime>205</TotalTime>
  <Words>273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1. 11 кл всем</vt:lpstr>
      <vt:lpstr>Великобритания в XIX – начале X X  века</vt:lpstr>
      <vt:lpstr>Знать:</vt:lpstr>
      <vt:lpstr>Вспомнить </vt:lpstr>
      <vt:lpstr>Экономическое развитие</vt:lpstr>
      <vt:lpstr>Государственный строй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Великобритания в начале  XIX  века</dc:title>
  <dc:creator>Ала</dc:creator>
  <cp:lastModifiedBy>Ала</cp:lastModifiedBy>
  <cp:revision>9</cp:revision>
  <dcterms:created xsi:type="dcterms:W3CDTF">2018-09-13T18:51:30Z</dcterms:created>
  <dcterms:modified xsi:type="dcterms:W3CDTF">2021-09-20T18:03:11Z</dcterms:modified>
</cp:coreProperties>
</file>