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6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Raleway" panose="020B0604020202020204" charset="-52"/>
      <p:regular r:id="rId28"/>
    </p:embeddedFont>
    <p:embeddedFont>
      <p:font typeface="Roboto" panose="020B0604020202020204" charset="0"/>
      <p:regular r:id="rId29"/>
    </p:embeddedFont>
    <p:embeddedFont>
      <p:font typeface="Wingdings 3" panose="05040102010807070707" pitchFamily="18" charset="2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-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29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620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63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25943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918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9894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3002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153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4193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98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343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99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200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76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50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14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336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110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487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1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53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771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594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036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024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332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385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38"/>
            <a:ext cx="2828009" cy="8223942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747" y="7559143"/>
            <a:ext cx="553454" cy="553454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10792325" y="7858284"/>
            <a:ext cx="4499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Уроки</a:t>
            </a:r>
            <a:r>
              <a:rPr lang="ru-RU" sz="1100" b="1" baseline="0" dirty="0" smtClean="0">
                <a:solidFill>
                  <a:srgbClr val="002060"/>
                </a:solidFill>
              </a:rPr>
              <a:t> истории с Аллой Николаевной</a:t>
            </a:r>
            <a:endParaRPr lang="ru-RU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2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206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Вавилонский царь Хаммурапи и его законы</a:t>
            </a:r>
            <a:endParaRPr lang="en-US" sz="445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02950" y="442647"/>
            <a:ext cx="115646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Справедливы ли были законы Хаммурапи?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80310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6143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Тогда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0604" y="4104799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Законы казались справедливыми: равное наказание за равное преступление.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480310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6143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Сейчас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68171" y="4104799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Сегодня мы понимаем, что многие наказания были слишком жестокими.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480310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45089" y="36143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Главное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5738" y="4104799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Это были первые шаги человечества к порядку и справедливости!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702950" y="6184827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«Чтобы сильный не притеснял слабого, чтобы оказать справедливость сироте и вдове... чтобы в стране не было обиженных» — из предисловия к законам Хаммурапи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793790" y="5675471"/>
            <a:ext cx="30480" cy="1236107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89" y="210341"/>
            <a:ext cx="4295274" cy="6442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1996948" y="410828"/>
            <a:ext cx="4206121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Что мы узнали сегодня?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767423" y="1488700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Законы Хаммурапи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50008" y="1962001"/>
            <a:ext cx="854823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Первый в мире полный свод законов,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созданный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около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3800 лет назад.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1663124" y="3020170"/>
            <a:ext cx="194726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Стела — память веков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587579" y="3431797"/>
            <a:ext cx="8783642" cy="797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Каменный памятник справедливости, 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который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дошёл до наших дней.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1539748" y="4308397"/>
            <a:ext cx="1842968" cy="759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Общество Вавилона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587579" y="4834987"/>
            <a:ext cx="75564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Строгая иерархия: от царя до рабов, </a:t>
            </a:r>
            <a:endParaRPr lang="ru-RU" sz="2000" b="1" dirty="0" smtClean="0">
              <a:solidFill>
                <a:srgbClr val="3C3939"/>
              </a:solidFill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b="1" dirty="0" smtClean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у </a:t>
            </a:r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каждого свои права и обязанности.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1737167" y="5859081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Значение законов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587579" y="6336648"/>
            <a:ext cx="75564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Без законов общество не может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существовать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—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это урок древности для нас.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587578" y="7178190"/>
            <a:ext cx="12092327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Люди помнят Хаммурапи спустя тысячи лет, потому что он показал: справедливость и порядок — основа любого общества!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4-конечная звезда 16"/>
          <p:cNvSpPr/>
          <p:nvPr/>
        </p:nvSpPr>
        <p:spPr>
          <a:xfrm>
            <a:off x="793790" y="1265992"/>
            <a:ext cx="552986" cy="583048"/>
          </a:xfrm>
          <a:prstGeom prst="star4">
            <a:avLst>
              <a:gd name="adj" fmla="val 17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30" y="2604324"/>
            <a:ext cx="621846" cy="646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16" y="3985281"/>
            <a:ext cx="621846" cy="6462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26" y="5427027"/>
            <a:ext cx="621846" cy="64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288866"/>
              </p:ext>
            </p:extLst>
          </p:nvPr>
        </p:nvGraphicFramePr>
        <p:xfrm>
          <a:off x="1849821" y="672662"/>
          <a:ext cx="11792607" cy="7115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6210103" imgH="3756375" progId="Word.Document.12">
                  <p:embed/>
                </p:oleObj>
              </mc:Choice>
              <mc:Fallback>
                <p:oleObj name="Документ" r:id="rId3" imgW="6210103" imgH="37563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9821" y="672662"/>
                        <a:ext cx="11792607" cy="7115504"/>
                      </a:xfrm>
                      <a:prstGeom prst="rect">
                        <a:avLst/>
                      </a:prstGeom>
                      <a:ln>
                        <a:solidFill>
                          <a:schemeClr val="accent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238593" y="672662"/>
            <a:ext cx="3584027" cy="676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1" y="226793"/>
            <a:ext cx="891737" cy="89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9" y="2920378"/>
            <a:ext cx="6924227" cy="42438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98641" y="1250221"/>
            <a:ext cx="8631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4. </a:t>
            </a:r>
            <a:r>
              <a:rPr lang="ru-RU" sz="2000" b="1" dirty="0"/>
              <a:t>Царь, создавший древнейший свод законов.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5. </a:t>
            </a:r>
            <a:r>
              <a:rPr lang="ru-RU" sz="2000" b="1" dirty="0"/>
              <a:t>Река, на которой стоял Вавилон (одна из двух).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6. </a:t>
            </a:r>
            <a:r>
              <a:rPr lang="ru-RU" sz="2000" b="1" dirty="0"/>
              <a:t>Материал, на котором высекли законы.</a:t>
            </a:r>
          </a:p>
          <a:p>
            <a:pPr>
              <a:lnSpc>
                <a:spcPct val="150000"/>
              </a:lnSpc>
            </a:pP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76547" y="164999"/>
            <a:ext cx="8110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1. Бог солнца и справедливости, изображённый на стеле.</a:t>
            </a:r>
          </a:p>
          <a:p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76547" y="527938"/>
            <a:ext cx="5835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2. Главный город государства Хаммурапи.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76547" y="928048"/>
            <a:ext cx="7135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3.Документ , </a:t>
            </a:r>
            <a:r>
              <a:rPr lang="ru-RU" sz="2000" b="1" dirty="0"/>
              <a:t>где записаны все правила и наказания.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3" y="727993"/>
            <a:ext cx="891737" cy="891737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052433"/>
              </p:ext>
            </p:extLst>
          </p:nvPr>
        </p:nvGraphicFramePr>
        <p:xfrm>
          <a:off x="9135054" y="3189209"/>
          <a:ext cx="5125230" cy="3973293"/>
        </p:xfrm>
        <a:graphic>
          <a:graphicData uri="http://schemas.openxmlformats.org/drawingml/2006/table">
            <a:tbl>
              <a:tblPr firstRow="1" firstCol="1" bandRow="1"/>
              <a:tblGrid>
                <a:gridCol w="341682">
                  <a:extLst>
                    <a:ext uri="{9D8B030D-6E8A-4147-A177-3AD203B41FA5}">
                      <a16:colId xmlns:a16="http://schemas.microsoft.com/office/drawing/2014/main" val="1468759865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2847936344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78061349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2811343623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1174942185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1768939376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2696385980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1131886007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866122056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3013038021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4121517125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3292074890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4168032460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2528590562"/>
                    </a:ext>
                  </a:extLst>
                </a:gridCol>
                <a:gridCol w="341682">
                  <a:extLst>
                    <a:ext uri="{9D8B030D-6E8A-4147-A177-3AD203B41FA5}">
                      <a16:colId xmlns:a16="http://schemas.microsoft.com/office/drawing/2014/main" val="1378744822"/>
                    </a:ext>
                  </a:extLst>
                </a:gridCol>
              </a:tblGrid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883269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589119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628455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ф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15541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272525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525394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336586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274351"/>
                  </a:ext>
                </a:extLst>
              </a:tr>
              <a:tr h="441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698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2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94600" y="244793"/>
            <a:ext cx="5359360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206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Зачем нужны законы?</a:t>
            </a:r>
            <a:endParaRPr lang="en-US" sz="405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63570" y="1726644"/>
            <a:ext cx="4363522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Представьте древний город...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714504" y="2623295"/>
            <a:ext cx="6659078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Тысячи людей: торговцы, воины, земледельцы, ремесленники. Как управлять таким обществом? Как сделать так, чтобы люди жили мирно и справедливо?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721325" y="475857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Закон = Порядок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031480" y="5904080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Именно над этим задумался великий царь Вавилона — 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Хаммурапи.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79695" y="544413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Царь Хаммурапи: мудрый правитель</a:t>
            </a:r>
            <a:endParaRPr lang="en-US" sz="375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90230" y="2322458"/>
            <a:ext cx="3681770" cy="2822258"/>
          </a:xfrm>
          <a:prstGeom prst="roundRect">
            <a:avLst>
              <a:gd name="adj" fmla="val 28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94172" y="2451973"/>
            <a:ext cx="578406" cy="578406"/>
          </a:xfrm>
          <a:prstGeom prst="roundRect">
            <a:avLst>
              <a:gd name="adj" fmla="val 1580738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7" name="Text 3"/>
          <p:cNvSpPr/>
          <p:nvPr/>
        </p:nvSpPr>
        <p:spPr>
          <a:xfrm>
            <a:off x="1728884" y="264455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Время правления</a:t>
            </a:r>
            <a:endParaRPr lang="en-US" sz="2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4172" y="3316190"/>
            <a:ext cx="3577828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XVIII век до н.э., около 3800 лет назад. Под его властью Вавилон стал могущественным государством.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668322" y="2251591"/>
            <a:ext cx="3681889" cy="2822258"/>
          </a:xfrm>
          <a:prstGeom prst="roundRect">
            <a:avLst>
              <a:gd name="adj" fmla="val 28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68704" y="2451973"/>
            <a:ext cx="578406" cy="578406"/>
          </a:xfrm>
          <a:prstGeom prst="roundRect">
            <a:avLst>
              <a:gd name="adj" fmla="val 1580738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2" name="Text 7"/>
          <p:cNvSpPr/>
          <p:nvPr/>
        </p:nvSpPr>
        <p:spPr>
          <a:xfrm>
            <a:off x="5693688" y="264455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Воин и стратег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5044729" y="3354314"/>
            <a:ext cx="3281124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Хаммурапи объединил разрозненные города Месопотамии, создав </a:t>
            </a:r>
            <a:r>
              <a:rPr lang="en-US" sz="2000" b="1" dirty="0" err="1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сильную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державу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Вавилонское царство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793790" y="5266611"/>
            <a:ext cx="7556421" cy="2205514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94172" y="5466993"/>
            <a:ext cx="578406" cy="578406"/>
          </a:xfrm>
          <a:prstGeom prst="roundRect">
            <a:avLst>
              <a:gd name="adj" fmla="val 1580738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7" name="Text 11"/>
          <p:cNvSpPr/>
          <p:nvPr/>
        </p:nvSpPr>
        <p:spPr>
          <a:xfrm>
            <a:off x="1992793" y="5636836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Законодатель</a:t>
            </a:r>
            <a:endParaRPr lang="en-US" sz="185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090494" y="6396722"/>
            <a:ext cx="71556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Создал первый в истории полный свод законов — более 280 правил для всех жителей.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8263" y="7472125"/>
            <a:ext cx="386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1792-1750 </a:t>
            </a:r>
            <a:r>
              <a:rPr lang="ru-RU" sz="2400" b="1" dirty="0" err="1" smtClean="0">
                <a:solidFill>
                  <a:srgbClr val="C00000"/>
                </a:solidFill>
              </a:rPr>
              <a:t>гг</a:t>
            </a:r>
            <a:r>
              <a:rPr lang="ru-RU" sz="2400" b="1" dirty="0" smtClean="0">
                <a:solidFill>
                  <a:srgbClr val="C00000"/>
                </a:solidFill>
              </a:rPr>
              <a:t> до </a:t>
            </a:r>
            <a:r>
              <a:rPr lang="ru-RU" sz="2400" b="1" dirty="0" err="1" smtClean="0">
                <a:solidFill>
                  <a:srgbClr val="C00000"/>
                </a:solidFill>
              </a:rPr>
              <a:t>н.э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5037" y="522991"/>
            <a:ext cx="116490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Стела Хаммурапи: каменная книга законов</a:t>
            </a:r>
            <a:endParaRPr lang="en-US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45944" y="1828188"/>
            <a:ext cx="435447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206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Памятник справедливости</a:t>
            </a:r>
            <a:endParaRPr lang="en-US" sz="265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39828" y="2712188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Хаммурапи приказал вырезать законы на огромной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каменной стеле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высотой более 2 метров. Стелу установили на главной площади Вавилона.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24049" y="428520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Наверху изображён царь перед богом солнца Шамашем — покровителем справедливости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24049" y="549531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Ниже — текст законов, написанный клинописью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51070" y="630997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Каждый житель мог прочитать, что дозволено, а что запрещено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6171" y="951141"/>
            <a:ext cx="66076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 чём говорили законы?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aleway Light" pitchFamily="34" charset="-122"/>
                <a:cs typeface="Raleway Light" pitchFamily="34" charset="-120"/>
              </a:rPr>
              <a:t>01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022044"/>
            <a:ext cx="640794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196352"/>
            <a:ext cx="35722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Торговля и собственность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686770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Правила купли-продажи, ответственность продавца за качество товара, защита собственности.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28548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aleway Light" pitchFamily="34" charset="-122"/>
                <a:cs typeface="Raleway Light" pitchFamily="34" charset="-120"/>
              </a:rPr>
              <a:t>02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28548" y="3022044"/>
            <a:ext cx="6408063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7428548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Семья и наследство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28548" y="3686770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Права и обязанности членов семьи, правила вступления в брак, раздел имущества.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aleway Light" pitchFamily="34" charset="-122"/>
                <a:cs typeface="Raleway Light" pitchFamily="34" charset="-120"/>
              </a:rPr>
              <a:t>03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338763"/>
            <a:ext cx="37730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Наказания за преступления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Чёткие правила наказаний за различные проступки — от кражи до убийства.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aleway Light" pitchFamily="34" charset="-122"/>
                <a:cs typeface="Raleway Light" pitchFamily="34" charset="-120"/>
              </a:rPr>
              <a:t>04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338763"/>
            <a:ext cx="50080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Профессиональная ответственность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28548" y="5829181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Строители, врачи, ремесленники отвечали за качество своей работы.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7462" y="2503779"/>
            <a:ext cx="8513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•	Торговец обманул покупателя, </a:t>
            </a:r>
            <a:endParaRPr lang="ru-RU" sz="3200" b="1" dirty="0" smtClean="0"/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продав </a:t>
            </a:r>
            <a:r>
              <a:rPr lang="ru-RU" sz="3200" b="1" dirty="0"/>
              <a:t>ему негодный товар.</a:t>
            </a:r>
          </a:p>
          <a:p>
            <a:r>
              <a:rPr lang="ru-RU" sz="3200" b="1" dirty="0"/>
              <a:t>•	Строитель построил дом, </a:t>
            </a:r>
            <a:r>
              <a:rPr lang="ru-RU" sz="3200" b="1" dirty="0" smtClean="0"/>
              <a:t>который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</a:t>
            </a:r>
            <a:r>
              <a:rPr lang="ru-RU" sz="3200" b="1" dirty="0"/>
              <a:t>обрушился.</a:t>
            </a:r>
          </a:p>
          <a:p>
            <a:r>
              <a:rPr lang="ru-RU" sz="3200" b="1" dirty="0"/>
              <a:t>•	Сын не слушается отца.</a:t>
            </a:r>
          </a:p>
          <a:p>
            <a:r>
              <a:rPr lang="ru-RU" sz="3200" b="1" dirty="0"/>
              <a:t>•	Раб сбежал от хозяина.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62" y="1240221"/>
            <a:ext cx="2948151" cy="5307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83" y="0"/>
            <a:ext cx="2427890" cy="24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07600" y="619906"/>
            <a:ext cx="80879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Примеры законов Хаммурапи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060853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1B1B2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060853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318147"/>
            <a:ext cx="32231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«Око за око, зуб за зуб»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42524" y="2694385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Если человек выколол глаз другому — пусть ему выколют глаз. Это принцип равного возмездия.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28548" y="2060853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1B1B27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2060853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318147"/>
            <a:ext cx="38221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Ответственность</a:t>
            </a:r>
            <a:r>
              <a:rPr lang="en-US" sz="2800" b="1" dirty="0">
                <a:solidFill>
                  <a:srgbClr val="3C3939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строителя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77282" y="2672477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Если строитель построил дом плохо, и он обрушился — строитель должен быть сурово наказан.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4018478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1B1B27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4018478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1142524" y="4275773"/>
            <a:ext cx="32789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Защита от побега рабов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42524" y="4766191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Если раб убежал, и кто-то его укрыл или не вернул хозяину — того накажут.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28548" y="4018478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1B1B27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8067" y="4018478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7" name="Text 15"/>
          <p:cNvSpPr/>
          <p:nvPr/>
        </p:nvSpPr>
        <p:spPr>
          <a:xfrm>
            <a:off x="7777282" y="4275773"/>
            <a:ext cx="31465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Уважение к родителям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77282" y="4766191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Если сын поднял руку на отца — ему отрубят руку. Очень строго!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93790" y="6004441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348532"/>
            <a:ext cx="283488" cy="226814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530906" y="6287929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Законы были очень суровыми, но они показывали главное — стремление к порядку и справедливости. Закон был одинаков для всех!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37388" y="514112"/>
            <a:ext cx="101437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Общественное устройство Вавилона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59" y="2072283"/>
            <a:ext cx="1291233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36410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1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26806" y="2299097"/>
            <a:ext cx="6753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Царь</a:t>
            </a:r>
            <a:endParaRPr lang="en-US" sz="2200" b="1" dirty="0">
              <a:latin typeface="Comic Sans MS" panose="030F0702030302020204" pitchFamily="66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756666" y="2893338"/>
            <a:ext cx="9023271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03" y="2936915"/>
            <a:ext cx="2582466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4892" y="314158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2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572482" y="3163729"/>
            <a:ext cx="20102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Жрецы и знать</a:t>
            </a:r>
            <a:endParaRPr lang="en-US" sz="2200" b="1" dirty="0">
              <a:latin typeface="Comic Sans MS" panose="030F0702030302020204" pitchFamily="66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402342" y="3757970"/>
            <a:ext cx="8377595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527" y="3801547"/>
            <a:ext cx="3873698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894773" y="400621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3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218039" y="4028361"/>
            <a:ext cx="53110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Свободные граждане: воины, торговцы</a:t>
            </a:r>
            <a:endParaRPr lang="en-US" sz="2200" b="1" dirty="0">
              <a:latin typeface="Comic Sans MS" panose="030F0702030302020204" pitchFamily="66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047899" y="4622602"/>
            <a:ext cx="7732038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970" y="4666178"/>
            <a:ext cx="5164931" cy="8079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894892" y="487084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4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6863715" y="4892993"/>
            <a:ext cx="39504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Ремесленники, земледельцы</a:t>
            </a:r>
            <a:endParaRPr lang="en-US" sz="2200" b="1" dirty="0">
              <a:latin typeface="Comic Sans MS" panose="030F0702030302020204" pitchFamily="66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6693575" y="5487233"/>
            <a:ext cx="7086362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530810"/>
            <a:ext cx="6456164" cy="80795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894892" y="5735479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3C3939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5</a:t>
            </a:r>
            <a:endParaRPr lang="en-US" sz="2500" b="1" dirty="0">
              <a:latin typeface="Comic Sans MS" panose="030F0702030302020204" pitchFamily="66" charset="0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7509272" y="5757624"/>
            <a:ext cx="6934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Рабы</a:t>
            </a:r>
            <a:endParaRPr lang="en-US" sz="2200" b="1" dirty="0">
              <a:latin typeface="Comic Sans MS" panose="030F0702030302020204" pitchFamily="66" charset="0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1587579" y="682525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Общество Древнего Вавилона было строго разделено на слои. Каждая группа имела свои права и обязанности, определённые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законами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.</a:t>
            </a:r>
            <a:r>
              <a:rPr lang="ru-RU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Все жители- «рабы царя»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39894" y="389930"/>
            <a:ext cx="8259723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А какие законы придумали бы вы?</a:t>
            </a:r>
            <a:endParaRPr lang="en-US" sz="395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69" y="1599084"/>
            <a:ext cx="5652849" cy="56528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4678" y="1599084"/>
            <a:ext cx="3324939" cy="379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Время для творчества!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182854" y="2832397"/>
            <a:ext cx="6667924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Представьте себя законодателями. Какие 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три закона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вы бы написали для своего класса или школы?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376304" y="4585422"/>
            <a:ext cx="6281023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Помните :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закон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— это не просто наказание. Это способ сделать жизнь справедливой и безопасной для всех!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</TotalTime>
  <Words>699</Words>
  <Application>Microsoft Office PowerPoint</Application>
  <PresentationFormat>Произвольный</PresentationFormat>
  <Paragraphs>238</Paragraphs>
  <Slides>13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Times New Roman</vt:lpstr>
      <vt:lpstr>Calibri</vt:lpstr>
      <vt:lpstr>Comic Sans MS</vt:lpstr>
      <vt:lpstr>Century Gothic</vt:lpstr>
      <vt:lpstr>Raleway</vt:lpstr>
      <vt:lpstr>Roboto</vt:lpstr>
      <vt:lpstr>Wingdings 3</vt:lpstr>
      <vt:lpstr>Raleway Light</vt:lpstr>
      <vt:lpstr>Arial</vt:lpstr>
      <vt:lpstr>Легкий дым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10</cp:revision>
  <dcterms:created xsi:type="dcterms:W3CDTF">2025-11-09T08:39:47Z</dcterms:created>
  <dcterms:modified xsi:type="dcterms:W3CDTF">2025-11-09T09:53:50Z</dcterms:modified>
</cp:coreProperties>
</file>