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3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307"/>
    <a:srgbClr val="660066"/>
    <a:srgbClr val="CC0000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81" autoAdjust="0"/>
    <p:restoredTop sz="94660"/>
  </p:normalViewPr>
  <p:slideViewPr>
    <p:cSldViewPr>
      <p:cViewPr varScale="1">
        <p:scale>
          <a:sx n="82" d="100"/>
          <a:sy n="82" d="100"/>
        </p:scale>
        <p:origin x="-81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" name="Рамка 1"/>
          <p:cNvSpPr/>
          <p:nvPr userDrawn="1"/>
        </p:nvSpPr>
        <p:spPr>
          <a:xfrm>
            <a:off x="0" y="0"/>
            <a:ext cx="9144000" cy="6957392"/>
          </a:xfrm>
          <a:prstGeom prst="frame">
            <a:avLst>
              <a:gd name="adj1" fmla="val 1000"/>
            </a:avLst>
          </a:prstGeom>
          <a:solidFill>
            <a:schemeClr val="accent5">
              <a:lumMod val="75000"/>
              <a:alpha val="91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900igr.net/fotografii/istorija/Istorija-chelovechestva/" TargetMode="External"/><Relationship Id="rId13" Type="http://schemas.openxmlformats.org/officeDocument/2006/relationships/hyperlink" Target="http://www.kostyor.ru/archives/5-12/history.html" TargetMode="External"/><Relationship Id="rId3" Type="http://schemas.microsoft.com/office/2007/relationships/hdphoto" Target="../media/hdphoto19.wdp"/><Relationship Id="rId7" Type="http://schemas.openxmlformats.org/officeDocument/2006/relationships/hyperlink" Target="http://900igr.net/kartinki/obschestvoznanie/Problemy-sovremennogo-obschestva/" TargetMode="External"/><Relationship Id="rId12" Type="http://schemas.openxmlformats.org/officeDocument/2006/relationships/hyperlink" Target="http://histravel.chat.ru/bestia.htm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italnya.ru/work/79258/" TargetMode="External"/><Relationship Id="rId11" Type="http://schemas.openxmlformats.org/officeDocument/2006/relationships/hyperlink" Target="http://bacillos.narod.ru/osobaya.html" TargetMode="External"/><Relationship Id="rId5" Type="http://schemas.openxmlformats.org/officeDocument/2006/relationships/hyperlink" Target="http://zaberaj.ru/antropologiya-drevnij-chelovek/drevnij-chelovek-proxodil" TargetMode="External"/><Relationship Id="rId10" Type="http://schemas.openxmlformats.org/officeDocument/2006/relationships/hyperlink" Target="http://zhitiemoe.com/novosti/efirnyie-masla-na-zare-istorii" TargetMode="External"/><Relationship Id="rId4" Type="http://schemas.openxmlformats.org/officeDocument/2006/relationships/hyperlink" Target="http://ivan-off.com/vektornyj-klipart/2384-vektornye-risunki-pervobytnyh-lyudey.html" TargetMode="External"/><Relationship Id="rId9" Type="http://schemas.openxmlformats.org/officeDocument/2006/relationships/hyperlink" Target="http://900igr.net/fotografii/istorija/Iskusstvo-pervobytnogo-cheloveka/" TargetMode="External"/><Relationship Id="rId14" Type="http://schemas.openxmlformats.org/officeDocument/2006/relationships/hyperlink" Target="http://agro-polis.ru/article/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807" y="2132856"/>
            <a:ext cx="8939336" cy="1981200"/>
          </a:xfrm>
        </p:spPr>
        <p:txBody>
          <a:bodyPr/>
          <a:lstStyle/>
          <a:p>
            <a:r>
              <a:rPr lang="ru-RU" sz="7200" b="1" i="1" spc="0" dirty="0" smtClean="0">
                <a:ln>
                  <a:noFill/>
                </a:ln>
                <a:solidFill>
                  <a:srgbClr val="660066"/>
                </a:solidFill>
                <a:effectLst/>
                <a:latin typeface="Segoe Script" pitchFamily="34" charset="0"/>
                <a:cs typeface="Mongolian Baiti" pitchFamily="66" charset="0"/>
              </a:rPr>
              <a:t>На заре человечества</a:t>
            </a:r>
            <a:endParaRPr lang="ru-RU" sz="7200" b="1" i="1" spc="0" dirty="0">
              <a:ln>
                <a:noFill/>
              </a:ln>
              <a:solidFill>
                <a:srgbClr val="660066"/>
              </a:solidFill>
              <a:effectLst/>
              <a:latin typeface="Segoe Script" pitchFamily="34" charset="0"/>
              <a:cs typeface="Mongolian Baiti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4005063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660066"/>
                </a:solidFill>
              </a:rPr>
              <a:t>5 класс</a:t>
            </a:r>
            <a:endParaRPr lang="ru-RU" sz="3200" b="1" dirty="0">
              <a:solidFill>
                <a:srgbClr val="660066"/>
              </a:solidFill>
            </a:endParaRPr>
          </a:p>
        </p:txBody>
      </p:sp>
      <p:pic>
        <p:nvPicPr>
          <p:cNvPr id="1026" name="Picture 2" descr="F:\1а\2caveme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08" y="4478386"/>
            <a:ext cx="27051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1а\colehartbluesban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2543" y="1026595"/>
            <a:ext cx="1390154" cy="209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53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51520" y="423307"/>
            <a:ext cx="5616624" cy="2975161"/>
          </a:xfrm>
          <a:prstGeom prst="ellipse">
            <a:avLst/>
          </a:prstGeom>
          <a:gradFill>
            <a:gsLst>
              <a:gs pos="0">
                <a:srgbClr val="FFEFD1"/>
              </a:gs>
              <a:gs pos="1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C0000"/>
                </a:solidFill>
              </a:rPr>
              <a:t>С </a:t>
            </a:r>
            <a:r>
              <a:rPr lang="ru-RU" sz="2000" b="1" dirty="0">
                <a:solidFill>
                  <a:srgbClr val="CC0000"/>
                </a:solidFill>
              </a:rPr>
              <a:t>изобретением первобытными людьми гарпуна более удачной стала охота на:</a:t>
            </a:r>
          </a:p>
          <a:p>
            <a:pPr algn="ctr"/>
            <a:endParaRPr lang="ru-RU" sz="2000" b="1" dirty="0">
              <a:solidFill>
                <a:srgbClr val="CC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22743" y="3458883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25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Мелкую </a:t>
            </a: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рыбу</a:t>
            </a:r>
          </a:p>
        </p:txBody>
      </p:sp>
      <p:sp>
        <p:nvSpPr>
          <p:cNvPr id="10" name="Овал 9"/>
          <p:cNvSpPr/>
          <p:nvPr/>
        </p:nvSpPr>
        <p:spPr>
          <a:xfrm>
            <a:off x="587267" y="5081475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76200" dist="12700" dir="8100000" sy="-23000" kx="800400" algn="br" rotWithShape="0">
              <a:prstClr val="black">
                <a:alpha val="18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Сидящих </a:t>
            </a: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птиц</a:t>
            </a:r>
          </a:p>
        </p:txBody>
      </p:sp>
      <p:sp>
        <p:nvSpPr>
          <p:cNvPr id="11" name="Овал 10"/>
          <p:cNvSpPr/>
          <p:nvPr/>
        </p:nvSpPr>
        <p:spPr>
          <a:xfrm>
            <a:off x="4972713" y="5054771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st="12700" dir="2700000" sy="-23000" kx="-800400" algn="bl" rotWithShape="0">
              <a:prstClr val="black">
                <a:alpha val="19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Крупную рыбу</a:t>
            </a:r>
            <a:endParaRPr lang="ru-RU" sz="2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972713" y="3458882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Быстро </a:t>
            </a: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бегающих животных</a:t>
            </a:r>
          </a:p>
        </p:txBody>
      </p:sp>
      <p:sp>
        <p:nvSpPr>
          <p:cNvPr id="9" name="Овал 8"/>
          <p:cNvSpPr/>
          <p:nvPr/>
        </p:nvSpPr>
        <p:spPr>
          <a:xfrm>
            <a:off x="251520" y="423306"/>
            <a:ext cx="5616624" cy="2975161"/>
          </a:xfrm>
          <a:prstGeom prst="ellipse">
            <a:avLst/>
          </a:prstGeom>
          <a:gradFill>
            <a:gsLst>
              <a:gs pos="0">
                <a:srgbClr val="FFEFD1"/>
              </a:gs>
              <a:gs pos="1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C0000"/>
                </a:solidFill>
              </a:rPr>
              <a:t>С </a:t>
            </a:r>
            <a:r>
              <a:rPr lang="ru-RU" sz="2000" b="1" dirty="0">
                <a:solidFill>
                  <a:srgbClr val="CC0000"/>
                </a:solidFill>
              </a:rPr>
              <a:t>изобретением первобытными людьми гарпуна более удачной стала охота на:</a:t>
            </a:r>
          </a:p>
          <a:p>
            <a:pPr algn="ctr"/>
            <a:endParaRPr lang="ru-RU" sz="2000" b="1" dirty="0">
              <a:solidFill>
                <a:srgbClr val="CC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59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"/>
            <a:ext cx="7786125" cy="3458882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261151" y="419292"/>
            <a:ext cx="5616624" cy="2975161"/>
          </a:xfrm>
          <a:prstGeom prst="ellipse">
            <a:avLst/>
          </a:prstGeom>
          <a:gradFill>
            <a:gsLst>
              <a:gs pos="0">
                <a:srgbClr val="FFEFD1"/>
              </a:gs>
              <a:gs pos="1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660066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660066"/>
                </a:solidFill>
              </a:rPr>
              <a:t>С </a:t>
            </a:r>
            <a:r>
              <a:rPr lang="ru-RU" sz="2800" b="1" dirty="0">
                <a:solidFill>
                  <a:srgbClr val="660066"/>
                </a:solidFill>
              </a:rPr>
              <a:t>изобретением первобытными людьми гарпуна более удачной стала охота на:</a:t>
            </a:r>
          </a:p>
          <a:p>
            <a:pPr algn="ctr"/>
            <a:endParaRPr lang="ru-RU" sz="28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20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622743" y="3458883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25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Охотники</a:t>
            </a:r>
          </a:p>
        </p:txBody>
      </p:sp>
      <p:sp>
        <p:nvSpPr>
          <p:cNvPr id="10" name="Овал 9"/>
          <p:cNvSpPr/>
          <p:nvPr/>
        </p:nvSpPr>
        <p:spPr>
          <a:xfrm>
            <a:off x="467544" y="5041273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76200" dist="12700" dir="8100000" sy="-23000" kx="800400" algn="br" rotWithShape="0">
              <a:prstClr val="black">
                <a:alpha val="18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Жрецы</a:t>
            </a:r>
            <a:endParaRPr lang="ru-RU" sz="32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972713" y="5054771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st="12700" dir="2700000" sy="-23000" kx="-800400" algn="bl" rotWithShape="0">
              <a:prstClr val="black">
                <a:alpha val="19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Цари</a:t>
            </a:r>
            <a:endParaRPr lang="ru-RU" sz="32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4" b="92336" l="1984" r="960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-31200"/>
            <a:ext cx="6236407" cy="4413330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179512" y="332656"/>
            <a:ext cx="5616624" cy="2975161"/>
          </a:xfrm>
          <a:prstGeom prst="ellipse">
            <a:avLst/>
          </a:prstGeom>
          <a:gradFill>
            <a:gsLst>
              <a:gs pos="0">
                <a:srgbClr val="FFEFD1"/>
              </a:gs>
              <a:gs pos="1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660066"/>
                </a:solidFill>
              </a:rPr>
              <a:t>Кто </a:t>
            </a:r>
            <a:r>
              <a:rPr lang="ru-RU" sz="3200" b="1" dirty="0">
                <a:solidFill>
                  <a:srgbClr val="660066"/>
                </a:solidFill>
              </a:rPr>
              <a:t>управлял родовой общиной в первобытном обществе?</a:t>
            </a:r>
          </a:p>
        </p:txBody>
      </p:sp>
      <p:sp>
        <p:nvSpPr>
          <p:cNvPr id="13" name="Овал 12"/>
          <p:cNvSpPr/>
          <p:nvPr/>
        </p:nvSpPr>
        <p:spPr>
          <a:xfrm>
            <a:off x="4972713" y="3340171"/>
            <a:ext cx="4053261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Старейшины</a:t>
            </a:r>
            <a:endParaRPr lang="ru-RU" sz="32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494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Pictures\1а\traces-de-pas-dans-le-sab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785794"/>
            <a:ext cx="3771262" cy="250033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285720" y="428604"/>
            <a:ext cx="5642644" cy="2664236"/>
          </a:xfrm>
          <a:prstGeom prst="ellipse">
            <a:avLst/>
          </a:prstGeom>
          <a:gradFill>
            <a:gsLst>
              <a:gs pos="0">
                <a:srgbClr val="FFEFD1"/>
              </a:gs>
              <a:gs pos="1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660066"/>
              </a:solidFill>
            </a:endParaRPr>
          </a:p>
          <a:p>
            <a:pPr algn="ctr"/>
            <a:endParaRPr lang="ru-RU" sz="2800" b="1" dirty="0">
              <a:solidFill>
                <a:srgbClr val="660066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22743" y="3458883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25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Восточной </a:t>
            </a: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Африке </a:t>
            </a:r>
          </a:p>
        </p:txBody>
      </p:sp>
      <p:sp>
        <p:nvSpPr>
          <p:cNvPr id="10" name="Овал 9"/>
          <p:cNvSpPr/>
          <p:nvPr/>
        </p:nvSpPr>
        <p:spPr>
          <a:xfrm>
            <a:off x="467544" y="5041273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76200" dist="12700" dir="8100000" sy="-23000" kx="800400" algn="br" rotWithShape="0">
              <a:prstClr val="black">
                <a:alpha val="18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Западной </a:t>
            </a: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Европе</a:t>
            </a:r>
          </a:p>
        </p:txBody>
      </p:sp>
      <p:sp>
        <p:nvSpPr>
          <p:cNvPr id="11" name="Овал 10"/>
          <p:cNvSpPr/>
          <p:nvPr/>
        </p:nvSpPr>
        <p:spPr>
          <a:xfrm>
            <a:off x="4972713" y="5054771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st="12700" dir="2700000" sy="-23000" kx="-800400" algn="bl" rotWithShape="0">
              <a:prstClr val="black">
                <a:alpha val="19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Южной </a:t>
            </a: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Австралии</a:t>
            </a:r>
          </a:p>
        </p:txBody>
      </p:sp>
      <p:sp>
        <p:nvSpPr>
          <p:cNvPr id="12" name="Овал 11"/>
          <p:cNvSpPr/>
          <p:nvPr/>
        </p:nvSpPr>
        <p:spPr>
          <a:xfrm>
            <a:off x="4972713" y="3458882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Северной Америке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900608" y="126876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660066"/>
                </a:solidFill>
                <a:latin typeface="+mn-lt"/>
              </a:rPr>
              <a:t>Где </a:t>
            </a:r>
            <a:r>
              <a:rPr lang="ru-RU" sz="3200" b="1" dirty="0">
                <a:solidFill>
                  <a:srgbClr val="660066"/>
                </a:solidFill>
                <a:latin typeface="+mn-lt"/>
              </a:rPr>
              <a:t> </a:t>
            </a:r>
            <a:r>
              <a:rPr lang="ru-RU" sz="3200" b="1" dirty="0" smtClean="0">
                <a:solidFill>
                  <a:srgbClr val="660066"/>
                </a:solidFill>
                <a:latin typeface="+mn-lt"/>
              </a:rPr>
              <a:t>были обнаружены </a:t>
            </a:r>
            <a:br>
              <a:rPr lang="ru-RU" sz="3200" b="1" dirty="0" smtClean="0">
                <a:solidFill>
                  <a:srgbClr val="660066"/>
                </a:solidFill>
                <a:latin typeface="+mn-lt"/>
              </a:rPr>
            </a:br>
            <a:r>
              <a:rPr lang="ru-RU" sz="3200" b="1" dirty="0" smtClean="0">
                <a:solidFill>
                  <a:srgbClr val="660066"/>
                </a:solidFill>
                <a:latin typeface="+mn-lt"/>
              </a:rPr>
              <a:t>впервые следы</a:t>
            </a:r>
            <a:br>
              <a:rPr lang="ru-RU" sz="3200" b="1" dirty="0" smtClean="0">
                <a:solidFill>
                  <a:srgbClr val="660066"/>
                </a:solidFill>
                <a:latin typeface="+mn-lt"/>
              </a:rPr>
            </a:br>
            <a:r>
              <a:rPr lang="ru-RU" sz="3200" b="1" dirty="0" smtClean="0">
                <a:solidFill>
                  <a:srgbClr val="660066"/>
                </a:solidFill>
                <a:latin typeface="+mn-lt"/>
              </a:rPr>
              <a:t> первобытного человека?</a:t>
            </a:r>
            <a:endParaRPr lang="ru-RU" sz="3200" b="1" dirty="0">
              <a:solidFill>
                <a:srgbClr val="66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967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07504" y="404725"/>
            <a:ext cx="6250446" cy="2809961"/>
          </a:xfrm>
          <a:prstGeom prst="ellipse">
            <a:avLst/>
          </a:prstGeom>
          <a:gradFill>
            <a:gsLst>
              <a:gs pos="0">
                <a:srgbClr val="FFEFD1"/>
              </a:gs>
              <a:gs pos="1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каком </a:t>
            </a:r>
            <a:r>
              <a:rPr lang="ru-RU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человеческом</a:t>
            </a:r>
          </a:p>
          <a:p>
            <a:pPr algn="ctr"/>
            <a:r>
              <a:rPr lang="ru-RU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коллективе появилось </a:t>
            </a:r>
            <a:r>
              <a:rPr lang="ru-RU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имущественное неравенство?</a:t>
            </a:r>
          </a:p>
        </p:txBody>
      </p:sp>
      <p:sp>
        <p:nvSpPr>
          <p:cNvPr id="8" name="Овал 7"/>
          <p:cNvSpPr/>
          <p:nvPr/>
        </p:nvSpPr>
        <p:spPr>
          <a:xfrm>
            <a:off x="622743" y="3458883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25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человеческом стаде </a:t>
            </a:r>
          </a:p>
        </p:txBody>
      </p:sp>
      <p:sp>
        <p:nvSpPr>
          <p:cNvPr id="10" name="Овал 9"/>
          <p:cNvSpPr/>
          <p:nvPr/>
        </p:nvSpPr>
        <p:spPr>
          <a:xfrm>
            <a:off x="467544" y="5041273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76200" dist="12700" dir="8100000" sy="-23000" kx="800400" algn="br" rotWithShape="0">
              <a:prstClr val="black">
                <a:alpha val="18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соседской общине </a:t>
            </a:r>
          </a:p>
        </p:txBody>
      </p:sp>
      <p:sp>
        <p:nvSpPr>
          <p:cNvPr id="11" name="Овал 10"/>
          <p:cNvSpPr/>
          <p:nvPr/>
        </p:nvSpPr>
        <p:spPr>
          <a:xfrm>
            <a:off x="4972713" y="5054771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st="12700" dir="2700000" sy="-23000" kx="-800400" algn="bl" rotWithShape="0">
              <a:prstClr val="black">
                <a:alpha val="19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крестьянской </a:t>
            </a: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общине</a:t>
            </a:r>
          </a:p>
        </p:txBody>
      </p:sp>
      <p:sp>
        <p:nvSpPr>
          <p:cNvPr id="12" name="Овал 11"/>
          <p:cNvSpPr/>
          <p:nvPr/>
        </p:nvSpPr>
        <p:spPr>
          <a:xfrm>
            <a:off x="4972713" y="3458882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родовой общине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735" l="1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500043"/>
            <a:ext cx="4161437" cy="28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1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51520" y="404726"/>
            <a:ext cx="5616624" cy="2975161"/>
          </a:xfrm>
          <a:prstGeom prst="ellipse">
            <a:avLst/>
          </a:prstGeom>
          <a:gradFill>
            <a:gsLst>
              <a:gs pos="0">
                <a:srgbClr val="FFEFD1"/>
              </a:gs>
              <a:gs pos="1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</a:rPr>
              <a:t>Что </a:t>
            </a:r>
            <a:r>
              <a:rPr lang="ru-RU" sz="2800" b="1" dirty="0">
                <a:solidFill>
                  <a:srgbClr val="CC0000"/>
                </a:solidFill>
              </a:rPr>
              <a:t>называется РЕЛИГИЕЙ?</a:t>
            </a:r>
          </a:p>
        </p:txBody>
      </p:sp>
      <p:sp>
        <p:nvSpPr>
          <p:cNvPr id="8" name="Овал 7"/>
          <p:cNvSpPr/>
          <p:nvPr/>
        </p:nvSpPr>
        <p:spPr>
          <a:xfrm>
            <a:off x="622743" y="3379885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25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Наука </a:t>
            </a: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появлении человека</a:t>
            </a:r>
          </a:p>
        </p:txBody>
      </p:sp>
      <p:sp>
        <p:nvSpPr>
          <p:cNvPr id="10" name="Овал 9"/>
          <p:cNvSpPr/>
          <p:nvPr/>
        </p:nvSpPr>
        <p:spPr>
          <a:xfrm>
            <a:off x="467544" y="5012404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76200" dist="12700" dir="8100000" sy="-23000" kx="800400" algn="br" rotWithShape="0">
              <a:prstClr val="black">
                <a:alpha val="18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Вера </a:t>
            </a: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прекрасное</a:t>
            </a:r>
          </a:p>
        </p:txBody>
      </p:sp>
      <p:sp>
        <p:nvSpPr>
          <p:cNvPr id="11" name="Овал 10"/>
          <p:cNvSpPr/>
          <p:nvPr/>
        </p:nvSpPr>
        <p:spPr>
          <a:xfrm>
            <a:off x="4972713" y="5054771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st="12700" dir="2700000" sy="-23000" kx="-800400" algn="bl" rotWithShape="0">
              <a:prstClr val="black">
                <a:alpha val="19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Вера </a:t>
            </a:r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человека в сверхъестественные </a:t>
            </a:r>
            <a:r>
              <a:rPr lang="ru-RU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существа</a:t>
            </a:r>
            <a:endParaRPr lang="ru-RU" sz="2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972713" y="3458882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Наука </a:t>
            </a: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сотворении </a:t>
            </a:r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мира</a:t>
            </a:r>
            <a:endParaRPr lang="ru-RU" sz="2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50878" y="404725"/>
            <a:ext cx="5616624" cy="2975161"/>
          </a:xfrm>
          <a:prstGeom prst="ellipse">
            <a:avLst/>
          </a:prstGeom>
          <a:gradFill>
            <a:gsLst>
              <a:gs pos="0">
                <a:srgbClr val="FFEFD1"/>
              </a:gs>
              <a:gs pos="1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00"/>
                </a:solidFill>
              </a:rPr>
              <a:t>Что </a:t>
            </a:r>
            <a:r>
              <a:rPr lang="ru-RU" sz="3200" b="1" dirty="0">
                <a:solidFill>
                  <a:srgbClr val="CC0000"/>
                </a:solidFill>
              </a:rPr>
              <a:t>называется РЕЛИГИЕЙ?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64701" y="170259"/>
            <a:ext cx="4104455" cy="28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5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0" y="428604"/>
            <a:ext cx="5616624" cy="2975161"/>
          </a:xfrm>
          <a:prstGeom prst="ellipse">
            <a:avLst/>
          </a:prstGeom>
          <a:gradFill>
            <a:gsLst>
              <a:gs pos="0">
                <a:srgbClr val="FFEFD1"/>
              </a:gs>
              <a:gs pos="1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C0000"/>
                </a:solidFill>
              </a:rPr>
              <a:t>Первый металл, из которого древние люди научились делать орудия труда:</a:t>
            </a:r>
          </a:p>
        </p:txBody>
      </p:sp>
      <p:sp>
        <p:nvSpPr>
          <p:cNvPr id="8" name="Овал 7"/>
          <p:cNvSpPr/>
          <p:nvPr/>
        </p:nvSpPr>
        <p:spPr>
          <a:xfrm>
            <a:off x="622743" y="3458883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25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елезо</a:t>
            </a:r>
            <a:endParaRPr lang="ru-RU" sz="32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67544" y="5041273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76200" dist="12700" dir="8100000" sy="-23000" kx="800400" algn="br" rotWithShape="0">
              <a:prstClr val="black">
                <a:alpha val="18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ронза</a:t>
            </a:r>
            <a:endParaRPr lang="ru-RU" sz="32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972713" y="5054771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st="12700" dir="2700000" sy="-23000" kx="-800400" algn="bl" rotWithShape="0">
              <a:prstClr val="black">
                <a:alpha val="19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таль</a:t>
            </a:r>
            <a:endParaRPr lang="ru-RU" sz="32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972713" y="3458882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Медь</a:t>
            </a:r>
            <a:endParaRPr lang="ru-RU" sz="32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77" l="27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12" y="642918"/>
            <a:ext cx="6185291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6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51520" y="404726"/>
            <a:ext cx="5616624" cy="2975161"/>
          </a:xfrm>
          <a:prstGeom prst="ellipse">
            <a:avLst/>
          </a:prstGeom>
          <a:gradFill>
            <a:gsLst>
              <a:gs pos="0">
                <a:srgbClr val="FFEFD1"/>
              </a:gs>
              <a:gs pos="1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660066"/>
                </a:solidFill>
              </a:rPr>
              <a:t>Из чего первобытные люди делали первую одежду?</a:t>
            </a:r>
          </a:p>
        </p:txBody>
      </p:sp>
      <p:sp>
        <p:nvSpPr>
          <p:cNvPr id="8" name="Овал 7"/>
          <p:cNvSpPr/>
          <p:nvPr/>
        </p:nvSpPr>
        <p:spPr>
          <a:xfrm>
            <a:off x="622743" y="3448685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25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 </a:t>
            </a: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диких животных</a:t>
            </a:r>
          </a:p>
        </p:txBody>
      </p:sp>
      <p:sp>
        <p:nvSpPr>
          <p:cNvPr id="10" name="Овал 9"/>
          <p:cNvSpPr/>
          <p:nvPr/>
        </p:nvSpPr>
        <p:spPr>
          <a:xfrm>
            <a:off x="467544" y="5041273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76200" dist="12700" dir="8100000" sy="-23000" kx="800400" algn="br" rotWithShape="0">
              <a:prstClr val="black">
                <a:alpha val="18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Льна</a:t>
            </a:r>
            <a:endParaRPr lang="ru-RU" sz="32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965817" y="5013086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st="12700" dir="2700000" sy="-23000" kx="-800400" algn="bl" rotWithShape="0">
              <a:prstClr val="black">
                <a:alpha val="19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лопка</a:t>
            </a:r>
            <a:endParaRPr lang="ru-RU" sz="32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972713" y="3458882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елка</a:t>
            </a:r>
            <a:endParaRPr lang="ru-RU" sz="32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19" y="440253"/>
            <a:ext cx="3683471" cy="270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3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622743" y="3458883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25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заставляли охранять сон сородичей всю жизнь</a:t>
            </a:r>
          </a:p>
        </p:txBody>
      </p:sp>
      <p:sp>
        <p:nvSpPr>
          <p:cNvPr id="10" name="Овал 9"/>
          <p:cNvSpPr/>
          <p:nvPr/>
        </p:nvSpPr>
        <p:spPr>
          <a:xfrm>
            <a:off x="467544" y="5041273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76200" dist="12700" dir="8100000" sy="-23000" kx="800400" algn="br" rotWithShape="0">
              <a:prstClr val="black">
                <a:alpha val="18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изгоняли из коллектива</a:t>
            </a:r>
          </a:p>
        </p:txBody>
      </p:sp>
      <p:sp>
        <p:nvSpPr>
          <p:cNvPr id="11" name="Овал 10"/>
          <p:cNvSpPr/>
          <p:nvPr/>
        </p:nvSpPr>
        <p:spPr>
          <a:xfrm>
            <a:off x="4972713" y="5054771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st="12700" dir="2700000" sy="-23000" kx="-800400" algn="bl" rotWithShape="0">
              <a:prstClr val="black">
                <a:alpha val="19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заставляли разжигать огонь снова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4972713" y="3458882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требовали в одиночку добывать огонь снова</a:t>
            </a:r>
          </a:p>
        </p:txBody>
      </p:sp>
      <p:sp>
        <p:nvSpPr>
          <p:cNvPr id="9" name="Овал 8"/>
          <p:cNvSpPr/>
          <p:nvPr/>
        </p:nvSpPr>
        <p:spPr>
          <a:xfrm>
            <a:off x="0" y="357166"/>
            <a:ext cx="5616624" cy="2667085"/>
          </a:xfrm>
          <a:prstGeom prst="ellipse">
            <a:avLst/>
          </a:prstGeom>
          <a:gradFill>
            <a:gsLst>
              <a:gs pos="0">
                <a:srgbClr val="FFEFD1"/>
              </a:gs>
              <a:gs pos="1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660066"/>
                </a:solidFill>
              </a:rPr>
              <a:t>В случае потери первобытным </a:t>
            </a:r>
            <a:r>
              <a:rPr lang="ru-RU" sz="3600" b="1" dirty="0">
                <a:solidFill>
                  <a:srgbClr val="660066"/>
                </a:solidFill>
              </a:rPr>
              <a:t>человеком огня </a:t>
            </a:r>
            <a:r>
              <a:rPr lang="ru-RU" sz="3600" b="1" dirty="0" smtClean="0">
                <a:solidFill>
                  <a:srgbClr val="660066"/>
                </a:solidFill>
              </a:rPr>
              <a:t>его</a:t>
            </a:r>
            <a:endParaRPr lang="ru-RU" sz="3200" b="1" dirty="0">
              <a:solidFill>
                <a:srgbClr val="660066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728" r="898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0"/>
            <a:ext cx="4893199" cy="319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6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51520" y="404726"/>
            <a:ext cx="5616624" cy="2975161"/>
          </a:xfrm>
          <a:prstGeom prst="ellipse">
            <a:avLst/>
          </a:prstGeom>
          <a:gradFill>
            <a:gsLst>
              <a:gs pos="0">
                <a:srgbClr val="FFEFD1"/>
              </a:gs>
              <a:gs pos="1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660066"/>
                </a:solidFill>
              </a:rPr>
              <a:t>Около 40 тысяч лет назад человек стал похожим на современного и назван учеными </a:t>
            </a:r>
          </a:p>
        </p:txBody>
      </p:sp>
      <p:sp>
        <p:nvSpPr>
          <p:cNvPr id="8" name="Овал 7"/>
          <p:cNvSpPr/>
          <p:nvPr/>
        </p:nvSpPr>
        <p:spPr>
          <a:xfrm>
            <a:off x="251520" y="3458883"/>
            <a:ext cx="4259655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25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"человек прямоходящий"</a:t>
            </a:r>
          </a:p>
        </p:txBody>
      </p:sp>
      <p:sp>
        <p:nvSpPr>
          <p:cNvPr id="10" name="Овал 9"/>
          <p:cNvSpPr/>
          <p:nvPr/>
        </p:nvSpPr>
        <p:spPr>
          <a:xfrm>
            <a:off x="467544" y="5041273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76200" dist="12700" dir="8100000" sy="-23000" kx="800400" algn="br" rotWithShape="0">
              <a:prstClr val="black">
                <a:alpha val="18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умелый" </a:t>
            </a:r>
          </a:p>
        </p:txBody>
      </p:sp>
      <p:sp>
        <p:nvSpPr>
          <p:cNvPr id="11" name="Овал 10"/>
          <p:cNvSpPr/>
          <p:nvPr/>
        </p:nvSpPr>
        <p:spPr>
          <a:xfrm>
            <a:off x="4823521" y="5073668"/>
            <a:ext cx="4320479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st="12700" dir="2700000" sy="-23000" kx="-800400" algn="bl" rotWithShape="0">
              <a:prstClr val="black">
                <a:alpha val="19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"человек малограмотны"</a:t>
            </a:r>
            <a:endParaRPr lang="ru-RU" sz="2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4972713" y="3458882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разумный </a:t>
            </a:r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endParaRPr lang="ru-RU" sz="2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92" y="0"/>
            <a:ext cx="36724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5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622743" y="3458883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25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человеческое стадо</a:t>
            </a:r>
          </a:p>
        </p:txBody>
      </p:sp>
      <p:sp>
        <p:nvSpPr>
          <p:cNvPr id="10" name="Овал 9"/>
          <p:cNvSpPr/>
          <p:nvPr/>
        </p:nvSpPr>
        <p:spPr>
          <a:xfrm>
            <a:off x="467544" y="5041273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76200" dist="12700" dir="8100000" sy="-23000" kx="800400" algn="br" rotWithShape="0">
              <a:prstClr val="black">
                <a:alpha val="18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родовая община</a:t>
            </a:r>
          </a:p>
        </p:txBody>
      </p:sp>
      <p:sp>
        <p:nvSpPr>
          <p:cNvPr id="11" name="Овал 10"/>
          <p:cNvSpPr/>
          <p:nvPr/>
        </p:nvSpPr>
        <p:spPr>
          <a:xfrm>
            <a:off x="4972713" y="5054771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st="12700" dir="2700000" sy="-23000" kx="-800400" algn="bl" rotWithShape="0">
              <a:prstClr val="black">
                <a:alpha val="19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племя</a:t>
            </a:r>
          </a:p>
        </p:txBody>
      </p:sp>
      <p:sp>
        <p:nvSpPr>
          <p:cNvPr id="12" name="Овал 11"/>
          <p:cNvSpPr/>
          <p:nvPr/>
        </p:nvSpPr>
        <p:spPr>
          <a:xfrm>
            <a:off x="4972713" y="3458882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соседская община</a:t>
            </a:r>
          </a:p>
        </p:txBody>
      </p:sp>
      <p:sp>
        <p:nvSpPr>
          <p:cNvPr id="9" name="Овал 8"/>
          <p:cNvSpPr/>
          <p:nvPr/>
        </p:nvSpPr>
        <p:spPr>
          <a:xfrm>
            <a:off x="249319" y="515801"/>
            <a:ext cx="5616624" cy="2975161"/>
          </a:xfrm>
          <a:prstGeom prst="ellipse">
            <a:avLst/>
          </a:prstGeom>
          <a:gradFill>
            <a:gsLst>
              <a:gs pos="0">
                <a:srgbClr val="FFEFD1"/>
              </a:gs>
              <a:gs pos="1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660066"/>
                </a:solidFill>
              </a:rPr>
              <a:t>Первобытный коллектив людей, где действовал обычай "один за всех и все за одного", </a:t>
            </a:r>
            <a:r>
              <a:rPr lang="ru-RU" sz="2800" b="1" dirty="0" smtClean="0">
                <a:solidFill>
                  <a:srgbClr val="660066"/>
                </a:solidFill>
              </a:rPr>
              <a:t>назывался </a:t>
            </a:r>
            <a:endParaRPr lang="ru-RU" sz="2800" b="1" dirty="0">
              <a:solidFill>
                <a:srgbClr val="66006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713" y="181787"/>
            <a:ext cx="4689871" cy="364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9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1а\4068819-ff608daabfb9f6a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1" y="339552"/>
            <a:ext cx="8343733" cy="6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59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51520" y="404726"/>
            <a:ext cx="5616624" cy="2975161"/>
          </a:xfrm>
          <a:prstGeom prst="ellipse">
            <a:avLst/>
          </a:prstGeom>
          <a:gradFill>
            <a:gsLst>
              <a:gs pos="0">
                <a:srgbClr val="FFEFD1"/>
              </a:gs>
              <a:gs pos="1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CC0000"/>
                </a:solidFill>
              </a:rPr>
              <a:t>Древнейшие люди жили не в одиночку, а группами, названными учеными:</a:t>
            </a:r>
          </a:p>
        </p:txBody>
      </p:sp>
      <p:sp>
        <p:nvSpPr>
          <p:cNvPr id="8" name="Овал 7"/>
          <p:cNvSpPr/>
          <p:nvPr/>
        </p:nvSpPr>
        <p:spPr>
          <a:xfrm>
            <a:off x="622743" y="3458883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25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племенами</a:t>
            </a:r>
          </a:p>
        </p:txBody>
      </p:sp>
      <p:sp>
        <p:nvSpPr>
          <p:cNvPr id="10" name="Овал 9"/>
          <p:cNvSpPr/>
          <p:nvPr/>
        </p:nvSpPr>
        <p:spPr>
          <a:xfrm>
            <a:off x="467544" y="5041273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76200" dist="12700" dir="8100000" sy="-23000" kx="800400" algn="br" rotWithShape="0">
              <a:prstClr val="black">
                <a:alpha val="18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соседскими общинами</a:t>
            </a:r>
          </a:p>
        </p:txBody>
      </p:sp>
      <p:sp>
        <p:nvSpPr>
          <p:cNvPr id="11" name="Овал 10"/>
          <p:cNvSpPr/>
          <p:nvPr/>
        </p:nvSpPr>
        <p:spPr>
          <a:xfrm>
            <a:off x="4972713" y="5054771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st="12700" dir="2700000" sy="-23000" kx="-800400" algn="bl" rotWithShape="0">
              <a:prstClr val="black">
                <a:alpha val="19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человеческими стадами </a:t>
            </a:r>
          </a:p>
        </p:txBody>
      </p:sp>
      <p:sp>
        <p:nvSpPr>
          <p:cNvPr id="12" name="Овал 11"/>
          <p:cNvSpPr/>
          <p:nvPr/>
        </p:nvSpPr>
        <p:spPr>
          <a:xfrm>
            <a:off x="4972713" y="3458882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родовыми общинами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7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713" y="317340"/>
            <a:ext cx="4550677" cy="2696120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285591" y="404724"/>
            <a:ext cx="5616624" cy="2975161"/>
          </a:xfrm>
          <a:prstGeom prst="ellipse">
            <a:avLst/>
          </a:prstGeom>
          <a:gradFill>
            <a:gsLst>
              <a:gs pos="0">
                <a:srgbClr val="FFEFD1"/>
              </a:gs>
              <a:gs pos="1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660066"/>
                </a:solidFill>
              </a:rPr>
              <a:t>Древнейшие люди жили не в одиночку, а группами, названными </a:t>
            </a:r>
            <a:r>
              <a:rPr lang="ru-RU" sz="2800" b="1" dirty="0" smtClean="0">
                <a:solidFill>
                  <a:srgbClr val="660066"/>
                </a:solidFill>
              </a:rPr>
              <a:t>учеными</a:t>
            </a:r>
            <a:endParaRPr lang="ru-RU" sz="28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5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51520" y="404726"/>
            <a:ext cx="5616624" cy="2975161"/>
          </a:xfrm>
          <a:prstGeom prst="ellipse">
            <a:avLst/>
          </a:prstGeom>
          <a:gradFill>
            <a:gsLst>
              <a:gs pos="0">
                <a:srgbClr val="FFEFD1"/>
              </a:gs>
              <a:gs pos="1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C0000"/>
                </a:solidFill>
              </a:rPr>
              <a:t>2 миллиона лет назад древнейшие люди охотились на:</a:t>
            </a:r>
          </a:p>
        </p:txBody>
      </p:sp>
      <p:sp>
        <p:nvSpPr>
          <p:cNvPr id="8" name="Овал 7"/>
          <p:cNvSpPr/>
          <p:nvPr/>
        </p:nvSpPr>
        <p:spPr>
          <a:xfrm>
            <a:off x="622743" y="3458883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25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быстроногих антилоп и зебр</a:t>
            </a:r>
          </a:p>
        </p:txBody>
      </p:sp>
      <p:sp>
        <p:nvSpPr>
          <p:cNvPr id="10" name="Овал 9"/>
          <p:cNvSpPr/>
          <p:nvPr/>
        </p:nvSpPr>
        <p:spPr>
          <a:xfrm>
            <a:off x="467544" y="5041273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76200" dist="12700" dir="8100000" sy="-23000" kx="800400" algn="br" rotWithShape="0">
              <a:prstClr val="black">
                <a:alpha val="18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лошадей и оленей </a:t>
            </a:r>
          </a:p>
        </p:txBody>
      </p:sp>
      <p:sp>
        <p:nvSpPr>
          <p:cNvPr id="11" name="Овал 10"/>
          <p:cNvSpPr/>
          <p:nvPr/>
        </p:nvSpPr>
        <p:spPr>
          <a:xfrm>
            <a:off x="4644008" y="5054771"/>
            <a:ext cx="4392488" cy="1686597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st="12700" dir="2700000" sy="-23000" kx="-800400" algn="bl" rotWithShape="0">
              <a:prstClr val="black">
                <a:alpha val="19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саблезубых тигров и пещерных медведей</a:t>
            </a:r>
          </a:p>
        </p:txBody>
      </p:sp>
      <p:sp>
        <p:nvSpPr>
          <p:cNvPr id="12" name="Овал 11"/>
          <p:cNvSpPr/>
          <p:nvPr/>
        </p:nvSpPr>
        <p:spPr>
          <a:xfrm>
            <a:off x="4972713" y="3458882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зайцев и куниц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-113242"/>
            <a:ext cx="3707904" cy="3405366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258416" y="438685"/>
            <a:ext cx="5616624" cy="2975161"/>
          </a:xfrm>
          <a:prstGeom prst="ellipse">
            <a:avLst/>
          </a:prstGeom>
          <a:gradFill>
            <a:gsLst>
              <a:gs pos="0">
                <a:srgbClr val="FFEFD1"/>
              </a:gs>
              <a:gs pos="1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660066"/>
                </a:solidFill>
              </a:rPr>
              <a:t>2 миллиона лет назад древнейшие люди охотились </a:t>
            </a:r>
            <a:r>
              <a:rPr lang="ru-RU" sz="3200" b="1" dirty="0" smtClean="0">
                <a:solidFill>
                  <a:srgbClr val="660066"/>
                </a:solidFill>
              </a:rPr>
              <a:t>на</a:t>
            </a:r>
            <a:endParaRPr lang="ru-RU" sz="32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2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2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66" y="0"/>
            <a:ext cx="2725017" cy="3458883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643174" y="285728"/>
            <a:ext cx="6286544" cy="2571768"/>
          </a:xfrm>
          <a:prstGeom prst="ellipse">
            <a:avLst/>
          </a:prstGeom>
          <a:gradFill>
            <a:gsLst>
              <a:gs pos="0">
                <a:srgbClr val="FFEFD1"/>
              </a:gs>
              <a:gs pos="1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Зарождение религиозных верований у первобытных людей связано:</a:t>
            </a:r>
          </a:p>
        </p:txBody>
      </p:sp>
      <p:sp>
        <p:nvSpPr>
          <p:cNvPr id="8" name="Овал 7"/>
          <p:cNvSpPr/>
          <p:nvPr/>
        </p:nvSpPr>
        <p:spPr>
          <a:xfrm>
            <a:off x="428596" y="3143248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25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боязнью лесных пожаров и хищных зверей</a:t>
            </a:r>
          </a:p>
        </p:txBody>
      </p:sp>
      <p:sp>
        <p:nvSpPr>
          <p:cNvPr id="10" name="Овал 9"/>
          <p:cNvSpPr/>
          <p:nvPr/>
        </p:nvSpPr>
        <p:spPr>
          <a:xfrm>
            <a:off x="467544" y="5041273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76200" dist="12700" dir="8100000" sy="-23000" kx="800400" algn="br" rotWithShape="0">
              <a:prstClr val="black">
                <a:alpha val="18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попытками понять явления природы</a:t>
            </a:r>
          </a:p>
        </p:txBody>
      </p:sp>
      <p:sp>
        <p:nvSpPr>
          <p:cNvPr id="11" name="Овал 10"/>
          <p:cNvSpPr/>
          <p:nvPr/>
        </p:nvSpPr>
        <p:spPr>
          <a:xfrm>
            <a:off x="4929190" y="5143512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st="12700" dir="2700000" sy="-23000" kx="-800400" algn="bl" rotWithShape="0">
              <a:prstClr val="black">
                <a:alpha val="19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умением изготавливать орудия труда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4572000" y="3143248"/>
            <a:ext cx="4357718" cy="1714512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умением изображать при помощи рисунков явления природы</a:t>
            </a:r>
          </a:p>
        </p:txBody>
      </p:sp>
    </p:spTree>
    <p:extLst>
      <p:ext uri="{BB962C8B-B14F-4D97-AF65-F5344CB8AC3E}">
        <p14:creationId xmlns:p14="http://schemas.microsoft.com/office/powerpoint/2010/main" val="82875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92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Segoe Print" pitchFamily="2" charset="0"/>
                <a:cs typeface="Times New Roman" pitchFamily="18" charset="0"/>
              </a:rPr>
              <a:t>Источники и ссылки</a:t>
            </a:r>
            <a:endParaRPr lang="ru-RU" b="1" dirty="0">
              <a:solidFill>
                <a:srgbClr val="7030A0"/>
              </a:solidFill>
              <a:latin typeface="Segoe Print" pitchFamily="2" charset="0"/>
              <a:cs typeface="Times New Roman" pitchFamily="18" charset="0"/>
            </a:endParaRPr>
          </a:p>
        </p:txBody>
      </p:sp>
      <p:pic>
        <p:nvPicPr>
          <p:cNvPr id="2050" name="Picture 2" descr="F:\1а\20673fd1b1e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000">
                        <a14:foregroundMark x1="53000" y1="33217" x2="53000" y2="33217"/>
                        <a14:foregroundMark x1="57667" y1="33916" x2="57667" y2="33916"/>
                        <a14:foregroundMark x1="57667" y1="30769" x2="57667" y2="30769"/>
                        <a14:foregroundMark x1="53000" y1="33217" x2="53000" y2="33217"/>
                        <a14:foregroundMark x1="48667" y1="34615" x2="48667" y2="34615"/>
                        <a14:foregroundMark x1="51000" y1="34615" x2="51000" y2="34615"/>
                        <a14:foregroundMark x1="51667" y1="35315" x2="51667" y2="35315"/>
                        <a14:foregroundMark x1="50000" y1="34615" x2="50000" y2="34615"/>
                        <a14:foregroundMark x1="49333" y1="34266" x2="49333" y2="34266"/>
                        <a14:foregroundMark x1="47667" y1="34266" x2="47667" y2="34266"/>
                        <a14:foregroundMark x1="58667" y1="32168" x2="58667" y2="32168"/>
                        <a14:foregroundMark x1="59333" y1="31818" x2="59333" y2="31818"/>
                        <a14:foregroundMark x1="61667" y1="30769" x2="61667" y2="30769"/>
                        <a14:foregroundMark x1="53000" y1="34615" x2="53000" y2="34615"/>
                        <a14:foregroundMark x1="50667" y1="35315" x2="50667" y2="35315"/>
                        <a14:foregroundMark x1="46000" y1="33217" x2="46000" y2="332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30" y="285728"/>
            <a:ext cx="1643074" cy="156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572000"/>
          </a:xfrm>
        </p:spPr>
        <p:txBody>
          <a:bodyPr>
            <a:normAutofit fontScale="77500" lnSpcReduction="20000"/>
          </a:bodyPr>
          <a:lstStyle/>
          <a:p>
            <a:r>
              <a:rPr lang="ru-RU" b="1" u="sng" dirty="0" smtClean="0">
                <a:hlinkClick r:id="rId4"/>
              </a:rPr>
              <a:t>http://ivan-off.com/vektornyj-klipart/2384-vektornye-risunki-pervobytnyh-lyudey.html</a:t>
            </a:r>
            <a:r>
              <a:rPr lang="ru-RU" b="1" dirty="0" smtClean="0"/>
              <a:t> </a:t>
            </a:r>
            <a:r>
              <a:rPr lang="ru-RU" b="1" u="sng" dirty="0" smtClean="0">
                <a:hlinkClick r:id="rId5"/>
              </a:rPr>
              <a:t>http://zaberaj.ru/antropologiya-drevnij-chelovek/drevnij-chelovek-proxodil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 </a:t>
            </a:r>
            <a:r>
              <a:rPr lang="en-US" b="1" u="sng" dirty="0" smtClean="0">
                <a:hlinkClick r:id="rId6"/>
              </a:rPr>
              <a:t>http</a:t>
            </a:r>
            <a:r>
              <a:rPr lang="ru-RU" b="1" u="sng" dirty="0" smtClean="0">
                <a:hlinkClick r:id="rId6"/>
              </a:rPr>
              <a:t>://</a:t>
            </a:r>
            <a:r>
              <a:rPr lang="en-US" b="1" u="sng" dirty="0" smtClean="0">
                <a:hlinkClick r:id="rId6"/>
              </a:rPr>
              <a:t>www</a:t>
            </a:r>
            <a:r>
              <a:rPr lang="ru-RU" b="1" u="sng" dirty="0" smtClean="0">
                <a:hlinkClick r:id="rId6"/>
              </a:rPr>
              <a:t>.</a:t>
            </a:r>
            <a:r>
              <a:rPr lang="en-US" b="1" u="sng" dirty="0" err="1" smtClean="0">
                <a:hlinkClick r:id="rId6"/>
              </a:rPr>
              <a:t>chitalnya</a:t>
            </a:r>
            <a:r>
              <a:rPr lang="ru-RU" b="1" u="sng" dirty="0" smtClean="0">
                <a:hlinkClick r:id="rId6"/>
              </a:rPr>
              <a:t>.</a:t>
            </a:r>
            <a:r>
              <a:rPr lang="en-US" b="1" u="sng" dirty="0" err="1" smtClean="0">
                <a:hlinkClick r:id="rId6"/>
              </a:rPr>
              <a:t>ru</a:t>
            </a:r>
            <a:r>
              <a:rPr lang="ru-RU" b="1" u="sng" dirty="0" smtClean="0">
                <a:hlinkClick r:id="rId6"/>
              </a:rPr>
              <a:t>/</a:t>
            </a:r>
            <a:r>
              <a:rPr lang="en-US" b="1" u="sng" dirty="0" smtClean="0">
                <a:hlinkClick r:id="rId6"/>
              </a:rPr>
              <a:t>work</a:t>
            </a:r>
            <a:r>
              <a:rPr lang="ru-RU" b="1" u="sng" dirty="0" smtClean="0">
                <a:hlinkClick r:id="rId6"/>
              </a:rPr>
              <a:t>/79258/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 </a:t>
            </a:r>
            <a:r>
              <a:rPr lang="ru-RU" b="1" u="sng" dirty="0" smtClean="0">
                <a:hlinkClick r:id="rId7"/>
              </a:rPr>
              <a:t>http://900igr.net/kartinki/obschestvoznanie/Problemy-sovremennogo-obschestva/</a:t>
            </a:r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b="1" u="sng" dirty="0" smtClean="0">
                <a:hlinkClick r:id="rId8"/>
              </a:rPr>
              <a:t>http://900igr.net/fotografii/istorija/Istorija-chelovechestva/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 </a:t>
            </a:r>
            <a:r>
              <a:rPr lang="ru-RU" b="1" u="sng" dirty="0" smtClean="0">
                <a:hlinkClick r:id="rId9"/>
              </a:rPr>
              <a:t>http://900igr.net/fotografii/istorija/Iskusstvo-pervobytnogo-cheloveka/</a:t>
            </a:r>
            <a:endParaRPr lang="ru-RU" b="1" dirty="0" smtClean="0"/>
          </a:p>
          <a:p>
            <a:r>
              <a:rPr lang="ru-RU" b="1" u="sng" dirty="0" smtClean="0">
                <a:hlinkClick r:id="rId10"/>
              </a:rPr>
              <a:t>http://zhitiemoe.com/novosti/efirnyie-masla-na-zare-istorii</a:t>
            </a:r>
            <a:r>
              <a:rPr lang="ru-RU" b="1" dirty="0" smtClean="0"/>
              <a:t> </a:t>
            </a:r>
          </a:p>
          <a:p>
            <a:r>
              <a:rPr lang="ru-RU" b="1" u="sng" dirty="0" smtClean="0">
                <a:hlinkClick r:id="rId11"/>
              </a:rPr>
              <a:t>http://bacillos.narod.ru/osobaya.html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 </a:t>
            </a:r>
            <a:r>
              <a:rPr lang="ru-RU" b="1" u="sng" dirty="0" smtClean="0">
                <a:hlinkClick r:id="rId12"/>
              </a:rPr>
              <a:t>http://histravel.chat.ru/bestia.htm</a:t>
            </a:r>
            <a:r>
              <a:rPr lang="ru-RU" b="1" dirty="0" smtClean="0"/>
              <a:t> </a:t>
            </a:r>
          </a:p>
          <a:p>
            <a:r>
              <a:rPr lang="ru-RU" b="1" u="sng" dirty="0" smtClean="0">
                <a:hlinkClick r:id="rId13"/>
              </a:rPr>
              <a:t>http://www.kostyor.ru/archives/5-12/history.html</a:t>
            </a:r>
            <a:r>
              <a:rPr lang="ru-RU" b="1" dirty="0" smtClean="0"/>
              <a:t> </a:t>
            </a:r>
          </a:p>
          <a:p>
            <a:r>
              <a:rPr lang="ru-RU" b="1" u="sng" dirty="0" smtClean="0">
                <a:hlinkClick r:id="rId14"/>
              </a:rPr>
              <a:t>http://agro-polis.ru/article/7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500174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660066"/>
                </a:solidFill>
              </a:rPr>
              <a:t> </a:t>
            </a:r>
            <a:endParaRPr lang="ru-RU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4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51520" y="404726"/>
            <a:ext cx="5616624" cy="2975161"/>
          </a:xfrm>
          <a:prstGeom prst="ellipse">
            <a:avLst/>
          </a:prstGeom>
          <a:gradFill>
            <a:gsLst>
              <a:gs pos="0">
                <a:srgbClr val="FFEFD1"/>
              </a:gs>
              <a:gs pos="1000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0066"/>
                </a:solidFill>
              </a:rPr>
              <a:t> </a:t>
            </a:r>
            <a:r>
              <a:rPr lang="ru-RU" sz="3200" b="1" dirty="0" smtClean="0">
                <a:solidFill>
                  <a:srgbClr val="660066"/>
                </a:solidFill>
              </a:rPr>
              <a:t>Первое </a:t>
            </a:r>
            <a:r>
              <a:rPr lang="ru-RU" sz="3200" b="1" dirty="0">
                <a:solidFill>
                  <a:srgbClr val="660066"/>
                </a:solidFill>
              </a:rPr>
              <a:t>орудие труда первобытного человека</a:t>
            </a:r>
          </a:p>
        </p:txBody>
      </p:sp>
      <p:sp>
        <p:nvSpPr>
          <p:cNvPr id="8" name="Овал 7"/>
          <p:cNvSpPr/>
          <p:nvPr/>
        </p:nvSpPr>
        <p:spPr>
          <a:xfrm>
            <a:off x="622743" y="3458883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25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C0000"/>
                </a:solidFill>
              </a:rPr>
              <a:t> </a:t>
            </a:r>
            <a:r>
              <a:rPr lang="ru-RU" sz="2800" b="1" dirty="0" smtClean="0">
                <a:solidFill>
                  <a:srgbClr val="CC0000"/>
                </a:solidFill>
              </a:rPr>
              <a:t>з</a:t>
            </a:r>
            <a:r>
              <a:rPr lang="ru-RU" sz="2800" b="1" i="1" dirty="0" smtClean="0">
                <a:solidFill>
                  <a:srgbClr val="CC0000"/>
                </a:solidFill>
              </a:rPr>
              <a:t>аостренный </a:t>
            </a:r>
            <a:r>
              <a:rPr lang="ru-RU" sz="2800" b="1" i="1" dirty="0">
                <a:solidFill>
                  <a:srgbClr val="CC0000"/>
                </a:solidFill>
              </a:rPr>
              <a:t>камень</a:t>
            </a:r>
            <a:r>
              <a:rPr lang="ru-RU" sz="2800" b="1" dirty="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0" name="Овал 9"/>
          <p:cNvSpPr/>
          <p:nvPr/>
        </p:nvSpPr>
        <p:spPr>
          <a:xfrm>
            <a:off x="467544" y="5041273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76200" dist="12700" dir="8100000" sy="-23000" kx="800400" algn="br" rotWithShape="0">
              <a:prstClr val="black">
                <a:alpha val="18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CC0000"/>
                </a:solidFill>
              </a:rPr>
              <a:t>мотыга</a:t>
            </a:r>
            <a:endParaRPr lang="ru-RU" sz="2800" b="1" i="1" dirty="0">
              <a:solidFill>
                <a:srgbClr val="CC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972713" y="5054771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st="12700" dir="2700000" sy="-23000" kx="-800400" algn="bl" rotWithShape="0">
              <a:prstClr val="black">
                <a:alpha val="19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CC0000"/>
                </a:solidFill>
              </a:rPr>
              <a:t>топор</a:t>
            </a:r>
            <a:endParaRPr lang="ru-RU" sz="2800" b="1" i="1" dirty="0">
              <a:solidFill>
                <a:srgbClr val="CC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972713" y="3458882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CC0000"/>
                </a:solidFill>
              </a:rPr>
              <a:t>плуг</a:t>
            </a:r>
            <a:endParaRPr lang="ru-RU" sz="2800" b="1" i="1" dirty="0">
              <a:solidFill>
                <a:srgbClr val="CC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65038" l="5573" r="96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703" y="188640"/>
            <a:ext cx="3288463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9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58416" y="384479"/>
            <a:ext cx="5616624" cy="2975161"/>
          </a:xfrm>
          <a:prstGeom prst="ellipse">
            <a:avLst/>
          </a:prstGeom>
          <a:gradFill>
            <a:gsLst>
              <a:gs pos="0">
                <a:srgbClr val="FFEFD1"/>
              </a:gs>
              <a:gs pos="1000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0066"/>
                </a:solidFill>
              </a:rPr>
              <a:t>Какое </a:t>
            </a:r>
            <a:r>
              <a:rPr lang="ru-RU" sz="2800" b="1" dirty="0">
                <a:solidFill>
                  <a:srgbClr val="660066"/>
                </a:solidFill>
              </a:rPr>
              <a:t>занятие первобытных людей привело к возникновению земледелия?</a:t>
            </a:r>
          </a:p>
        </p:txBody>
      </p:sp>
      <p:sp>
        <p:nvSpPr>
          <p:cNvPr id="8" name="Овал 7"/>
          <p:cNvSpPr/>
          <p:nvPr/>
        </p:nvSpPr>
        <p:spPr>
          <a:xfrm>
            <a:off x="395536" y="3458883"/>
            <a:ext cx="4115639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25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8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котоводство</a:t>
            </a:r>
            <a:endParaRPr lang="ru-RU" sz="2800" b="1" i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07504" y="5128734"/>
            <a:ext cx="460851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76200" dist="12700" dir="8100000" sy="-23000" kx="800400" algn="br" rotWithShape="0">
              <a:prstClr val="black">
                <a:alpha val="18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8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обирательство</a:t>
            </a:r>
            <a:endParaRPr lang="ru-RU" sz="2800" b="1" i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945542" y="5067677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st="12700" dir="2700000" sy="-23000" kx="-800400" algn="bl" rotWithShape="0">
              <a:prstClr val="black">
                <a:alpha val="19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8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хота</a:t>
            </a:r>
            <a:endParaRPr lang="ru-RU" sz="2800" b="1" i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972713" y="3458882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8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ыболовство</a:t>
            </a:r>
            <a:endParaRPr lang="ru-RU" sz="2800" b="1" i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9" b="70678" l="9910" r="95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46" y="190479"/>
            <a:ext cx="3466753" cy="475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3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47605" y="409525"/>
            <a:ext cx="5616624" cy="2975161"/>
          </a:xfrm>
          <a:prstGeom prst="ellipse">
            <a:avLst/>
          </a:prstGeom>
          <a:gradFill>
            <a:gsLst>
              <a:gs pos="0">
                <a:srgbClr val="FFEFD1"/>
              </a:gs>
              <a:gs pos="1000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660066"/>
                </a:solidFill>
              </a:rPr>
              <a:t>Что </a:t>
            </a:r>
            <a:r>
              <a:rPr lang="ru-RU" sz="3600" b="1" dirty="0">
                <a:solidFill>
                  <a:srgbClr val="660066"/>
                </a:solidFill>
              </a:rPr>
              <a:t>называется искусством?</a:t>
            </a:r>
          </a:p>
        </p:txBody>
      </p:sp>
      <p:sp>
        <p:nvSpPr>
          <p:cNvPr id="8" name="Овал 7"/>
          <p:cNvSpPr/>
          <p:nvPr/>
        </p:nvSpPr>
        <p:spPr>
          <a:xfrm>
            <a:off x="622743" y="3458883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25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Желание </a:t>
            </a:r>
            <a:r>
              <a:rPr lang="ru-RU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людей лучше охотиться</a:t>
            </a:r>
          </a:p>
        </p:txBody>
      </p:sp>
      <p:sp>
        <p:nvSpPr>
          <p:cNvPr id="10" name="Овал 9"/>
          <p:cNvSpPr/>
          <p:nvPr/>
        </p:nvSpPr>
        <p:spPr>
          <a:xfrm>
            <a:off x="622743" y="5002403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76200" dist="12700" dir="8100000" sy="-23000" kx="800400" algn="br" rotWithShape="0">
              <a:prstClr val="black">
                <a:alpha val="18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Чувство </a:t>
            </a:r>
            <a:r>
              <a:rPr lang="ru-RU" sz="32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прекрасного</a:t>
            </a:r>
          </a:p>
        </p:txBody>
      </p:sp>
      <p:sp>
        <p:nvSpPr>
          <p:cNvPr id="11" name="Овал 10"/>
          <p:cNvSpPr/>
          <p:nvPr/>
        </p:nvSpPr>
        <p:spPr>
          <a:xfrm>
            <a:off x="4972713" y="5054771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st="12700" dir="2700000" sy="-23000" kx="-800400" algn="bl" rotWithShape="0">
              <a:prstClr val="black">
                <a:alpha val="19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Творческое  </a:t>
            </a:r>
            <a:r>
              <a:rPr lang="ru-RU" sz="24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воспроизведение окружающего </a:t>
            </a:r>
            <a:r>
              <a:rPr lang="ru-RU" sz="24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мира</a:t>
            </a:r>
            <a:endParaRPr lang="ru-RU" sz="2400" b="1" i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844364" y="3478529"/>
            <a:ext cx="4145129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Стремление</a:t>
            </a:r>
          </a:p>
          <a:p>
            <a:pPr algn="ctr"/>
            <a:r>
              <a:rPr lang="ru-RU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объяснить загадки </a:t>
            </a:r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природы</a:t>
            </a:r>
          </a:p>
        </p:txBody>
      </p:sp>
      <p:pic>
        <p:nvPicPr>
          <p:cNvPr id="1026" name="Picture 2" descr="F:\1а\первобытнаякартин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64676"/>
            <a:ext cx="2848985" cy="206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54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51520" y="404726"/>
            <a:ext cx="5616624" cy="2975161"/>
          </a:xfrm>
          <a:prstGeom prst="ellipse">
            <a:avLst/>
          </a:prstGeom>
          <a:gradFill>
            <a:gsLst>
              <a:gs pos="0">
                <a:srgbClr val="FFEFD1"/>
              </a:gs>
              <a:gs pos="1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0066"/>
                </a:solidFill>
              </a:rPr>
              <a:t>Что </a:t>
            </a:r>
            <a:r>
              <a:rPr lang="ru-RU" sz="2800" b="1" dirty="0">
                <a:solidFill>
                  <a:srgbClr val="660066"/>
                </a:solidFill>
              </a:rPr>
              <a:t>позволило первобытному человеку пережить ледниковый период?</a:t>
            </a:r>
          </a:p>
        </p:txBody>
      </p:sp>
      <p:sp>
        <p:nvSpPr>
          <p:cNvPr id="8" name="Овал 7"/>
          <p:cNvSpPr/>
          <p:nvPr/>
        </p:nvSpPr>
        <p:spPr>
          <a:xfrm>
            <a:off x="395536" y="3458883"/>
            <a:ext cx="4032448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25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Собирательство </a:t>
            </a:r>
            <a:endParaRPr lang="ru-RU" sz="2400" b="1" i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95196" y="5054770"/>
            <a:ext cx="4060779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76200" dist="12700" dir="8100000" sy="-23000" kx="800400" algn="br" rotWithShape="0">
              <a:prstClr val="black">
                <a:alpha val="18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Возникновение </a:t>
            </a:r>
            <a:r>
              <a:rPr lang="ru-RU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земледелия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4972713" y="5054771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st="12700" dir="2700000" sy="-23000" kx="-800400" algn="bl" rotWithShape="0">
              <a:prstClr val="black">
                <a:alpha val="19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Изобретение </a:t>
            </a:r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металлических орудий труда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4972713" y="3458882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Овладение огнем</a:t>
            </a:r>
            <a:endParaRPr lang="ru-RU" sz="2800" b="1" i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347" l="43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281" y="44776"/>
            <a:ext cx="2995233" cy="348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8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51520" y="404726"/>
            <a:ext cx="5616624" cy="2975161"/>
          </a:xfrm>
          <a:prstGeom prst="ellipse">
            <a:avLst/>
          </a:prstGeom>
          <a:gradFill>
            <a:gsLst>
              <a:gs pos="0">
                <a:srgbClr val="FFEFD1"/>
              </a:gs>
              <a:gs pos="1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60066"/>
                </a:solidFill>
              </a:rPr>
              <a:t>Первобытные </a:t>
            </a:r>
            <a:r>
              <a:rPr lang="ru-RU" sz="2400" b="1" dirty="0">
                <a:solidFill>
                  <a:srgbClr val="660066"/>
                </a:solidFill>
              </a:rPr>
              <a:t>люди думали, что звери окажутся заколдованными и не уйдут из окружающей местности, если:</a:t>
            </a:r>
          </a:p>
        </p:txBody>
      </p:sp>
      <p:sp>
        <p:nvSpPr>
          <p:cNvPr id="8" name="Овал 7"/>
          <p:cNvSpPr/>
          <p:nvPr/>
        </p:nvSpPr>
        <p:spPr>
          <a:xfrm>
            <a:off x="622743" y="3458883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25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Поразить </a:t>
            </a: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изображение копьем </a:t>
            </a:r>
          </a:p>
        </p:txBody>
      </p:sp>
      <p:sp>
        <p:nvSpPr>
          <p:cNvPr id="10" name="Овал 9"/>
          <p:cNvSpPr/>
          <p:nvPr/>
        </p:nvSpPr>
        <p:spPr>
          <a:xfrm>
            <a:off x="467544" y="5041273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76200" dist="12700" dir="8100000" sy="-23000" kx="800400" algn="br" rotWithShape="0">
              <a:prstClr val="black">
                <a:alpha val="18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Нарисовать </a:t>
            </a: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в глубине пещеры</a:t>
            </a:r>
          </a:p>
        </p:txBody>
      </p:sp>
      <p:sp>
        <p:nvSpPr>
          <p:cNvPr id="11" name="Овал 10"/>
          <p:cNvSpPr/>
          <p:nvPr/>
        </p:nvSpPr>
        <p:spPr>
          <a:xfrm>
            <a:off x="4972713" y="5054771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st="12700" dir="2700000" sy="-23000" kx="-800400" algn="bl" rotWithShape="0">
              <a:prstClr val="black">
                <a:alpha val="19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Класть </a:t>
            </a: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 еду у входа в пещеру</a:t>
            </a:r>
          </a:p>
        </p:txBody>
      </p:sp>
      <p:sp>
        <p:nvSpPr>
          <p:cNvPr id="12" name="Овал 11"/>
          <p:cNvSpPr/>
          <p:nvPr/>
        </p:nvSpPr>
        <p:spPr>
          <a:xfrm>
            <a:off x="4972713" y="3458882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Нарисовать </a:t>
            </a: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ранеными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4168" y="0"/>
            <a:ext cx="2958270" cy="340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6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67544" y="332656"/>
            <a:ext cx="5616624" cy="2975161"/>
          </a:xfrm>
          <a:prstGeom prst="ellipse">
            <a:avLst/>
          </a:prstGeom>
          <a:gradFill>
            <a:gsLst>
              <a:gs pos="0">
                <a:srgbClr val="FFEFD1"/>
              </a:gs>
              <a:gs pos="1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660066"/>
                </a:solidFill>
              </a:rPr>
              <a:t>Когда </a:t>
            </a:r>
            <a:r>
              <a:rPr lang="ru-RU" sz="3200" b="1" dirty="0">
                <a:solidFill>
                  <a:srgbClr val="660066"/>
                </a:solidFill>
              </a:rPr>
              <a:t>человек начал заниматься земледелием?</a:t>
            </a:r>
          </a:p>
        </p:txBody>
      </p:sp>
      <p:sp>
        <p:nvSpPr>
          <p:cNvPr id="8" name="Овал 7"/>
          <p:cNvSpPr/>
          <p:nvPr/>
        </p:nvSpPr>
        <p:spPr>
          <a:xfrm>
            <a:off x="632018" y="3458883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25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</a:t>
            </a: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лет </a:t>
            </a:r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</a:t>
            </a:r>
            <a:endParaRPr lang="ru-RU" sz="2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67544" y="5041273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76200" dist="12700" dir="8100000" sy="-23000" kx="800400" algn="br" rotWithShape="0">
              <a:prstClr val="black">
                <a:alpha val="18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лет </a:t>
            </a:r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</a:t>
            </a:r>
            <a:endParaRPr lang="ru-RU" sz="2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972713" y="5054771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st="12700" dir="2700000" sy="-23000" kx="-800400" algn="bl" rotWithShape="0">
              <a:prstClr val="black">
                <a:alpha val="19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лет назад</a:t>
            </a:r>
          </a:p>
        </p:txBody>
      </p:sp>
      <p:sp>
        <p:nvSpPr>
          <p:cNvPr id="12" name="Овал 11"/>
          <p:cNvSpPr/>
          <p:nvPr/>
        </p:nvSpPr>
        <p:spPr>
          <a:xfrm>
            <a:off x="4972713" y="3458882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лет назад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705" l="0" r="8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8144" y="-387424"/>
            <a:ext cx="3209025" cy="422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51520" y="332655"/>
            <a:ext cx="5616624" cy="2975161"/>
          </a:xfrm>
          <a:prstGeom prst="ellipse">
            <a:avLst/>
          </a:prstGeom>
          <a:gradFill>
            <a:gsLst>
              <a:gs pos="0">
                <a:srgbClr val="FFEFD1"/>
              </a:gs>
              <a:gs pos="1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Умение изготавливать орудия труда помогло </a:t>
            </a:r>
            <a:r>
              <a:rPr lang="ru-RU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древнейшему человеку:</a:t>
            </a:r>
          </a:p>
        </p:txBody>
      </p:sp>
      <p:sp>
        <p:nvSpPr>
          <p:cNvPr id="8" name="Овал 7"/>
          <p:cNvSpPr/>
          <p:nvPr/>
        </p:nvSpPr>
        <p:spPr>
          <a:xfrm>
            <a:off x="622743" y="3458883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25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Удачнее </a:t>
            </a: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охотиться</a:t>
            </a:r>
          </a:p>
        </p:txBody>
      </p:sp>
      <p:sp>
        <p:nvSpPr>
          <p:cNvPr id="10" name="Овал 9"/>
          <p:cNvSpPr/>
          <p:nvPr/>
        </p:nvSpPr>
        <p:spPr>
          <a:xfrm>
            <a:off x="467544" y="5041273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76200" dist="12700" dir="8100000" sy="-23000" kx="800400" algn="br" rotWithShape="0">
              <a:prstClr val="black">
                <a:alpha val="18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Лучше </a:t>
            </a: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общаться друг с другом</a:t>
            </a:r>
          </a:p>
        </p:txBody>
      </p:sp>
      <p:sp>
        <p:nvSpPr>
          <p:cNvPr id="11" name="Овал 10"/>
          <p:cNvSpPr/>
          <p:nvPr/>
        </p:nvSpPr>
        <p:spPr>
          <a:xfrm>
            <a:off x="4511175" y="5054771"/>
            <a:ext cx="4632825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st="12700" dir="2700000" sy="-23000" kx="-800400" algn="bl" rotWithShape="0">
              <a:prstClr val="black">
                <a:alpha val="19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Заниматься </a:t>
            </a: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собирательством</a:t>
            </a:r>
          </a:p>
        </p:txBody>
      </p:sp>
      <p:sp>
        <p:nvSpPr>
          <p:cNvPr id="12" name="Овал 11"/>
          <p:cNvSpPr/>
          <p:nvPr/>
        </p:nvSpPr>
        <p:spPr>
          <a:xfrm>
            <a:off x="4972713" y="3458882"/>
            <a:ext cx="3888432" cy="1489273"/>
          </a:xfrm>
          <a:prstGeom prst="ellipse">
            <a:avLst/>
          </a:prstGeom>
          <a:gradFill>
            <a:gsLst>
              <a:gs pos="0">
                <a:srgbClr val="FFEFD1"/>
              </a:gs>
              <a:gs pos="11000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Жить </a:t>
            </a: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одиночку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92080" y="99149"/>
            <a:ext cx="3878204" cy="359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6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2">
      <a:dk1>
        <a:sysClr val="windowText" lastClr="000000"/>
      </a:dk1>
      <a:lt1>
        <a:sysClr val="window" lastClr="FFFFFF"/>
      </a:lt1>
      <a:dk2>
        <a:srgbClr val="72D64A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380</TotalTime>
  <Words>516</Words>
  <Application>Microsoft Office PowerPoint</Application>
  <PresentationFormat>Экран (4:3)</PresentationFormat>
  <Paragraphs>125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На заре человечества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Где  были обнаружены  впервые следы  первобытного человека?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и ссылки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Ала</cp:lastModifiedBy>
  <cp:revision>73</cp:revision>
  <dcterms:created xsi:type="dcterms:W3CDTF">2014-05-12T23:57:20Z</dcterms:created>
  <dcterms:modified xsi:type="dcterms:W3CDTF">2020-09-28T18:40:12Z</dcterms:modified>
</cp:coreProperties>
</file>