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69" r:id="rId3"/>
    <p:sldId id="275" r:id="rId4"/>
    <p:sldId id="259" r:id="rId5"/>
    <p:sldId id="258" r:id="rId6"/>
    <p:sldId id="266" r:id="rId7"/>
    <p:sldId id="260" r:id="rId8"/>
    <p:sldId id="278" r:id="rId9"/>
    <p:sldId id="285" r:id="rId10"/>
    <p:sldId id="262" r:id="rId11"/>
    <p:sldId id="286" r:id="rId12"/>
    <p:sldId id="261" r:id="rId13"/>
    <p:sldId id="263" r:id="rId14"/>
    <p:sldId id="287" r:id="rId15"/>
    <p:sldId id="264" r:id="rId16"/>
  </p:sldIdLst>
  <p:sldSz cx="18288000" cy="10287000"/>
  <p:notesSz cx="6858000" cy="9144000"/>
  <p:embeddedFontLst>
    <p:embeddedFont>
      <p:font typeface="Bookman Old Style" panose="02050604050505020204" pitchFamily="18" charset="0"/>
      <p:regular r:id="rId17"/>
      <p:bold r:id="rId18"/>
      <p:italic r:id="rId19"/>
      <p:boldItalic r:id="rId20"/>
    </p:embeddedFont>
    <p:embeddedFont>
      <p:font typeface="Aileron Regular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9" d="100"/>
          <a:sy n="59" d="100"/>
        </p:scale>
        <p:origin x="-216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6860" cy="10286357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1143" y="571500"/>
            <a:ext cx="5104257" cy="3962400"/>
          </a:xfrm>
          <a:prstGeom prst="wedgeEllipseCallout">
            <a:avLst>
              <a:gd name="adj1" fmla="val 71851"/>
              <a:gd name="adj2" fmla="val -9818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Вспомните!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Каким образом </a:t>
            </a:r>
            <a:r>
              <a:rPr lang="ru-RU" sz="2800" b="1" i="1" dirty="0" err="1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Витовт</a:t>
            </a:r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смог восстановить независимость  ВКЛ и возвысить его?  </a:t>
            </a:r>
          </a:p>
        </p:txBody>
      </p:sp>
    </p:spTree>
    <p:extLst>
      <p:ext uri="{BB962C8B-B14F-4D97-AF65-F5344CB8AC3E}">
        <p14:creationId xmlns:p14="http://schemas.microsoft.com/office/powerpoint/2010/main" val="8237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231926" y="6122621"/>
            <a:ext cx="11221161" cy="205175"/>
          </a:xfrm>
          <a:prstGeom prst="rect">
            <a:avLst/>
          </a:prstGeom>
          <a:solidFill>
            <a:srgbClr val="191919">
              <a:alpha val="9803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2262153" y="5270643"/>
            <a:ext cx="1001948" cy="1849691"/>
            <a:chOff x="0" y="0"/>
            <a:chExt cx="1786097" cy="3230880"/>
          </a:xfrm>
        </p:grpSpPr>
        <p:sp>
          <p:nvSpPr>
            <p:cNvPr id="4" name="Freeform 4"/>
            <p:cNvSpPr/>
            <p:nvPr/>
          </p:nvSpPr>
          <p:spPr>
            <a:xfrm>
              <a:off x="5080" y="12700"/>
              <a:ext cx="1770857" cy="3205480"/>
            </a:xfrm>
            <a:custGeom>
              <a:avLst/>
              <a:gdLst/>
              <a:ahLst/>
              <a:cxnLst/>
              <a:rect l="l" t="t" r="r" b="b"/>
              <a:pathLst>
                <a:path w="1770857" h="3205480">
                  <a:moveTo>
                    <a:pt x="980917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980917" y="0"/>
                  </a:lnTo>
                  <a:lnTo>
                    <a:pt x="1770857" y="1602740"/>
                  </a:lnTo>
                  <a:lnTo>
                    <a:pt x="980917" y="3205480"/>
                  </a:lnTo>
                  <a:close/>
                </a:path>
              </a:pathLst>
            </a:custGeom>
            <a:solidFill>
              <a:srgbClr val="191919">
                <a:alpha val="9803"/>
              </a:srgbClr>
            </a:solidFill>
          </p:spPr>
        </p:sp>
      </p:grpSp>
      <p:sp>
        <p:nvSpPr>
          <p:cNvPr id="5" name="AutoShape 5"/>
          <p:cNvSpPr/>
          <p:nvPr/>
        </p:nvSpPr>
        <p:spPr>
          <a:xfrm rot="3571698">
            <a:off x="10378915" y="5401897"/>
            <a:ext cx="1512634" cy="152193"/>
          </a:xfrm>
          <a:prstGeom prst="rect">
            <a:avLst/>
          </a:prstGeom>
          <a:solidFill>
            <a:srgbClr val="191919">
              <a:alpha val="9803"/>
            </a:srgbClr>
          </a:solidFill>
        </p:spPr>
      </p:sp>
      <p:sp>
        <p:nvSpPr>
          <p:cNvPr id="6" name="AutoShape 6"/>
          <p:cNvSpPr/>
          <p:nvPr/>
        </p:nvSpPr>
        <p:spPr>
          <a:xfrm rot="-3479658">
            <a:off x="10364256" y="6873122"/>
            <a:ext cx="1519012" cy="148357"/>
          </a:xfrm>
          <a:prstGeom prst="rect">
            <a:avLst/>
          </a:prstGeom>
          <a:solidFill>
            <a:srgbClr val="191919">
              <a:alpha val="9803"/>
            </a:srgbClr>
          </a:solidFill>
        </p:spPr>
      </p:sp>
      <p:grpSp>
        <p:nvGrpSpPr>
          <p:cNvPr id="7" name="Group 7"/>
          <p:cNvGrpSpPr/>
          <p:nvPr/>
        </p:nvGrpSpPr>
        <p:grpSpPr>
          <a:xfrm>
            <a:off x="11019111" y="5807201"/>
            <a:ext cx="817177" cy="817177"/>
            <a:chOff x="0" y="0"/>
            <a:chExt cx="1089570" cy="108957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570" cy="1089570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228105" y="233057"/>
              <a:ext cx="633360" cy="594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8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78209" y="2303299"/>
            <a:ext cx="2806146" cy="28061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78209" y="7281531"/>
            <a:ext cx="2806146" cy="280614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 rot="-3479658">
            <a:off x="5870722" y="6688274"/>
            <a:ext cx="1123517" cy="148357"/>
          </a:xfrm>
          <a:prstGeom prst="rect">
            <a:avLst/>
          </a:prstGeom>
          <a:solidFill>
            <a:srgbClr val="191919">
              <a:alpha val="9803"/>
            </a:srgbClr>
          </a:solidFill>
        </p:spPr>
      </p:sp>
      <p:sp>
        <p:nvSpPr>
          <p:cNvPr id="13" name="AutoShape 13"/>
          <p:cNvSpPr/>
          <p:nvPr/>
        </p:nvSpPr>
        <p:spPr>
          <a:xfrm rot="3571698">
            <a:off x="5856692" y="5545687"/>
            <a:ext cx="1139153" cy="152193"/>
          </a:xfrm>
          <a:prstGeom prst="rect">
            <a:avLst/>
          </a:prstGeom>
          <a:solidFill>
            <a:srgbClr val="191919">
              <a:alpha val="9803"/>
            </a:srgbClr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40899" y="3008617"/>
            <a:ext cx="2452218" cy="24522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23022" y="5776748"/>
            <a:ext cx="817177" cy="817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22538" y="6813066"/>
            <a:ext cx="2452218" cy="2452218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 rot="-5400000">
            <a:off x="14069900" y="5409109"/>
            <a:ext cx="2339134" cy="1572760"/>
            <a:chOff x="0" y="0"/>
            <a:chExt cx="1930400" cy="12979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191919">
                <a:alpha val="9803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85990" y="5666833"/>
            <a:ext cx="280737" cy="28073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440014" y="3381780"/>
            <a:ext cx="2253990" cy="166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2575" spc="90">
                <a:solidFill>
                  <a:srgbClr val="FFFFFF"/>
                </a:solidFill>
                <a:latin typeface="Aileron Regular Bold"/>
              </a:rPr>
              <a:t>ПРАВО ФЕОДАЛОВ СУДИТЬ КРЕСТЬЯН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08896" y="3246879"/>
            <a:ext cx="2944772" cy="861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7"/>
              </a:lnSpc>
            </a:pPr>
            <a:r>
              <a:rPr lang="en-US" sz="5359" spc="187">
                <a:solidFill>
                  <a:srgbClr val="FFFFFF"/>
                </a:solidFill>
                <a:latin typeface="Aileron Heavy Bold"/>
              </a:rPr>
              <a:t>1468 Г.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50960" y="7771980"/>
            <a:ext cx="3260643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5"/>
              </a:lnSpc>
            </a:pPr>
            <a:r>
              <a:rPr lang="en-US" sz="3788" spc="132" dirty="0">
                <a:solidFill>
                  <a:srgbClr val="FFFFFF"/>
                </a:solidFill>
                <a:latin typeface="Aileron Heavy Bold"/>
              </a:rPr>
              <a:t>СВОД ЗАКОНОВ</a:t>
            </a:r>
          </a:p>
          <a:p>
            <a:pPr algn="ctr">
              <a:lnSpc>
                <a:spcPts val="4925"/>
              </a:lnSpc>
            </a:pPr>
            <a:r>
              <a:rPr lang="en-US" sz="3788" spc="132" dirty="0">
                <a:solidFill>
                  <a:srgbClr val="FFFFFF"/>
                </a:solidFill>
                <a:latin typeface="Aileron Heavy Bold"/>
              </a:rPr>
              <a:t> ВКЛ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398466" y="7630673"/>
            <a:ext cx="2290711" cy="126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2"/>
              </a:lnSpc>
            </a:pPr>
            <a:r>
              <a:rPr lang="en-US" sz="2617" spc="91" dirty="0">
                <a:solidFill>
                  <a:srgbClr val="FFFFFF"/>
                </a:solidFill>
                <a:latin typeface="Aileron Regular Bold"/>
              </a:rPr>
              <a:t>ЕДИНЫЙ ВИД НАКАЗАНИЙ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767318"/>
            <a:ext cx="16827319" cy="83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08"/>
              </a:lnSpc>
              <a:spcBef>
                <a:spcPct val="0"/>
              </a:spcBef>
            </a:pPr>
            <a:r>
              <a:rPr lang="en-US" sz="5121" spc="153">
                <a:solidFill>
                  <a:srgbClr val="8D1500"/>
                </a:solidFill>
                <a:latin typeface="Aileron Heavy Bold"/>
              </a:rPr>
              <a:t>СУДЕБНИК КАЗИМИРА</a:t>
            </a:r>
          </a:p>
        </p:txBody>
      </p:sp>
      <p:sp>
        <p:nvSpPr>
          <p:cNvPr id="25" name="AutoShape 25"/>
          <p:cNvSpPr/>
          <p:nvPr/>
        </p:nvSpPr>
        <p:spPr>
          <a:xfrm>
            <a:off x="1028700" y="1988436"/>
            <a:ext cx="16230600" cy="39608"/>
          </a:xfrm>
          <a:prstGeom prst="rect">
            <a:avLst/>
          </a:prstGeom>
          <a:solidFill>
            <a:srgbClr val="8D1500"/>
          </a:solidFill>
        </p:spPr>
      </p:sp>
      <p:pic>
        <p:nvPicPr>
          <p:cNvPr id="26" name="Рисунок 25" descr="C:\Users\Пользователь\Desktop\эмоции\orig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>
            <a:off x="16025847" y="2176453"/>
            <a:ext cx="2122210" cy="28494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Овальная выноска 26"/>
          <p:cNvSpPr/>
          <p:nvPr/>
        </p:nvSpPr>
        <p:spPr>
          <a:xfrm>
            <a:off x="11836288" y="212915"/>
            <a:ext cx="3381408" cy="2492185"/>
          </a:xfrm>
          <a:prstGeom prst="wedgeEllipseCallout">
            <a:avLst>
              <a:gd name="adj1" fmla="val 76849"/>
              <a:gd name="adj2" fmla="val 94154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Так что такое Судебник Казимира? 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45493"/>
            <a:ext cx="18288000" cy="1796015"/>
            <a:chOff x="0" y="0"/>
            <a:chExt cx="4370959" cy="429260"/>
          </a:xfrm>
        </p:grpSpPr>
        <p:sp>
          <p:nvSpPr>
            <p:cNvPr id="3" name="Freeform 3"/>
            <p:cNvSpPr/>
            <p:nvPr/>
          </p:nvSpPr>
          <p:spPr>
            <a:xfrm>
              <a:off x="0" y="-5080"/>
              <a:ext cx="4370959" cy="434340"/>
            </a:xfrm>
            <a:custGeom>
              <a:avLst/>
              <a:gdLst/>
              <a:ahLst/>
              <a:cxnLst/>
              <a:rect l="l" t="t" r="r" b="b"/>
              <a:pathLst>
                <a:path w="4370959" h="434340">
                  <a:moveTo>
                    <a:pt x="4353179" y="187960"/>
                  </a:moveTo>
                  <a:lnTo>
                    <a:pt x="4091559" y="11430"/>
                  </a:lnTo>
                  <a:cubicBezTo>
                    <a:pt x="4073779" y="0"/>
                    <a:pt x="4050919" y="3810"/>
                    <a:pt x="4038219" y="21590"/>
                  </a:cubicBezTo>
                  <a:cubicBezTo>
                    <a:pt x="4026789" y="39370"/>
                    <a:pt x="4030599" y="62230"/>
                    <a:pt x="4048379" y="74930"/>
                  </a:cubicBezTo>
                  <a:lnTo>
                    <a:pt x="420712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4207129" y="257810"/>
                  </a:lnTo>
                  <a:lnTo>
                    <a:pt x="4048379" y="364490"/>
                  </a:lnTo>
                  <a:cubicBezTo>
                    <a:pt x="4030599" y="375920"/>
                    <a:pt x="4026789" y="400050"/>
                    <a:pt x="4038219" y="417830"/>
                  </a:cubicBezTo>
                  <a:cubicBezTo>
                    <a:pt x="4045839" y="429260"/>
                    <a:pt x="4057269" y="434340"/>
                    <a:pt x="4069969" y="434340"/>
                  </a:cubicBezTo>
                  <a:cubicBezTo>
                    <a:pt x="4077589" y="434340"/>
                    <a:pt x="4085209" y="431800"/>
                    <a:pt x="4091559" y="427990"/>
                  </a:cubicBezTo>
                  <a:lnTo>
                    <a:pt x="4354449" y="251460"/>
                  </a:lnTo>
                  <a:cubicBezTo>
                    <a:pt x="4364609" y="243840"/>
                    <a:pt x="4370959" y="232410"/>
                    <a:pt x="4370959" y="219710"/>
                  </a:cubicBezTo>
                  <a:cubicBezTo>
                    <a:pt x="4370959" y="207010"/>
                    <a:pt x="4364609" y="195580"/>
                    <a:pt x="4353179" y="18796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87482" y="4939895"/>
            <a:ext cx="1696710" cy="407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939895"/>
            <a:ext cx="1696710" cy="4072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60337" y="4939895"/>
            <a:ext cx="1696710" cy="4072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02091" y="4939895"/>
            <a:ext cx="1696710" cy="40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90690" y="4939895"/>
            <a:ext cx="1696710" cy="4072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70894" y="4939895"/>
            <a:ext cx="1696710" cy="4072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1808" y="3071807"/>
            <a:ext cx="2290494" cy="16967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28962" y="3071807"/>
            <a:ext cx="1696798" cy="16967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790690" y="2923177"/>
            <a:ext cx="1705703" cy="1845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180522" y="5630836"/>
            <a:ext cx="2335882" cy="23616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80940" y="5702955"/>
            <a:ext cx="1109794" cy="233205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38328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1430 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97110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69965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 dirty="0">
                <a:solidFill>
                  <a:srgbClr val="8D1500"/>
                </a:solidFill>
                <a:latin typeface="Aileron Heavy Bold"/>
              </a:rPr>
              <a:t>1435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511720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 dirty="0">
                <a:solidFill>
                  <a:srgbClr val="8D1500"/>
                </a:solidFill>
                <a:latin typeface="Aileron Heavy Bold"/>
              </a:rPr>
              <a:t>1439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00318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1447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80522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 dirty="0">
                <a:solidFill>
                  <a:srgbClr val="8D1500"/>
                </a:solidFill>
                <a:latin typeface="Aileron Heavy Bold"/>
              </a:rPr>
              <a:t>1468 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800000">
            <a:off x="9195549" y="5702955"/>
            <a:ext cx="1109794" cy="233205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05525" y="6102638"/>
            <a:ext cx="1889843" cy="1889843"/>
          </a:xfrm>
          <a:prstGeom prst="rect">
            <a:avLst/>
          </a:prstGeom>
        </p:spPr>
      </p:pic>
      <p:pic>
        <p:nvPicPr>
          <p:cNvPr id="23" name="Рисунок 22" descr="C:\Users\Пользователь\Desktop\эмоции\orig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457200" y="129311"/>
            <a:ext cx="2057400" cy="2771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Овальная выноска 23"/>
          <p:cNvSpPr/>
          <p:nvPr/>
        </p:nvSpPr>
        <p:spPr>
          <a:xfrm>
            <a:off x="6146055" y="129311"/>
            <a:ext cx="3531345" cy="2248094"/>
          </a:xfrm>
          <a:prstGeom prst="wedgeEllipseCallout">
            <a:avLst>
              <a:gd name="adj1" fmla="val -155842"/>
              <a:gd name="adj2" fmla="val 21683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Ч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то означают эти даты? 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553" t="19094" r="37641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35620" y="4038161"/>
            <a:ext cx="10159615" cy="343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2"/>
              </a:lnSpc>
            </a:pP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высший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орган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государственной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власти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в ВКЛ в XV —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первой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половине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XVI в.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26009" y="2248236"/>
            <a:ext cx="10159615" cy="150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10386" dirty="0">
                <a:solidFill>
                  <a:srgbClr val="8D1500"/>
                </a:solidFill>
                <a:latin typeface="Aileron Heavy"/>
              </a:rPr>
              <a:t>РАДА</a:t>
            </a:r>
          </a:p>
        </p:txBody>
      </p:sp>
      <p:pic>
        <p:nvPicPr>
          <p:cNvPr id="8" name="Рисунок 7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4168" y="3518472"/>
            <a:ext cx="3882032" cy="2996628"/>
          </a:xfrm>
          <a:prstGeom prst="wedgeEllipseCallout">
            <a:avLst>
              <a:gd name="adj1" fmla="val 10207"/>
              <a:gd name="adj2" fmla="val 105625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Знакомимся с новыми понятиями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597" r="8597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85776" y="2523613"/>
            <a:ext cx="10159615" cy="2577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2"/>
              </a:lnSpc>
            </a:pP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наместник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великого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князя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литовского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в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воеводстве</a:t>
            </a:r>
            <a:endParaRPr lang="en-US" sz="5600" spc="672" dirty="0">
              <a:solidFill>
                <a:srgbClr val="8D1500"/>
              </a:solidFill>
              <a:latin typeface="Aileron Heavy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77332" y="1104900"/>
            <a:ext cx="10159615" cy="150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10386" dirty="0">
                <a:solidFill>
                  <a:srgbClr val="8D1500"/>
                </a:solidFill>
                <a:latin typeface="Aileron Heavy"/>
              </a:rPr>
              <a:t>ВОЕВОДА </a:t>
            </a:r>
          </a:p>
        </p:txBody>
      </p:sp>
      <p:pic>
        <p:nvPicPr>
          <p:cNvPr id="8" name="Рисунок 7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4168" y="3518472"/>
            <a:ext cx="3882032" cy="2996628"/>
          </a:xfrm>
          <a:prstGeom prst="wedgeEllipseCallout">
            <a:avLst>
              <a:gd name="adj1" fmla="val 10207"/>
              <a:gd name="adj2" fmla="val 105625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Знакомимся с новыми понятиями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563" t="492" r="27343" b="2929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335" r="10076"/>
          <a:stretch>
            <a:fillRect/>
          </a:stretch>
        </p:blipFill>
        <p:spPr>
          <a:xfrm>
            <a:off x="13107972" y="0"/>
            <a:ext cx="5180028" cy="104475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12748" y="1434474"/>
            <a:ext cx="10895224" cy="741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7000" spc="889" dirty="0">
                <a:solidFill>
                  <a:srgbClr val="8D1500"/>
                </a:solidFill>
                <a:latin typeface="Aileron Regular Bold"/>
              </a:rPr>
              <a:t>ИЗМЕНИЛА ЛИ ГОСУДАРСТВЕННЫЙ СТРОЙ ВКЛ ГРАЖДАНСКАЯ ВОЙНА?</a:t>
            </a:r>
          </a:p>
          <a:p>
            <a:pPr algn="r">
              <a:lnSpc>
                <a:spcPts val="9800"/>
              </a:lnSpc>
            </a:pPr>
            <a:endParaRPr lang="en-US" sz="7000" spc="889" dirty="0">
              <a:solidFill>
                <a:srgbClr val="8D1500"/>
              </a:solidFill>
              <a:latin typeface="Aileron Regular Bold"/>
            </a:endParaRPr>
          </a:p>
        </p:txBody>
      </p:sp>
      <p:pic>
        <p:nvPicPr>
          <p:cNvPr id="8" name="Рисунок 7" descr="C:\Users\Пользователь\Desktop\эмоции\orig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8077200" y="7032495"/>
            <a:ext cx="3882032" cy="2996628"/>
          </a:xfrm>
          <a:prstGeom prst="wedgeEllipseCallout">
            <a:avLst>
              <a:gd name="adj1" fmla="val -196737"/>
              <a:gd name="adj2" fmla="val 24254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Отвечаем на ключевой вопрос!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45493"/>
            <a:ext cx="18288000" cy="1796015"/>
            <a:chOff x="0" y="0"/>
            <a:chExt cx="4370959" cy="429260"/>
          </a:xfrm>
        </p:grpSpPr>
        <p:sp>
          <p:nvSpPr>
            <p:cNvPr id="3" name="Freeform 3"/>
            <p:cNvSpPr/>
            <p:nvPr/>
          </p:nvSpPr>
          <p:spPr>
            <a:xfrm>
              <a:off x="0" y="-5080"/>
              <a:ext cx="4370959" cy="434340"/>
            </a:xfrm>
            <a:custGeom>
              <a:avLst/>
              <a:gdLst/>
              <a:ahLst/>
              <a:cxnLst/>
              <a:rect l="l" t="t" r="r" b="b"/>
              <a:pathLst>
                <a:path w="4370959" h="434340">
                  <a:moveTo>
                    <a:pt x="4353179" y="187960"/>
                  </a:moveTo>
                  <a:lnTo>
                    <a:pt x="4091559" y="11430"/>
                  </a:lnTo>
                  <a:cubicBezTo>
                    <a:pt x="4073779" y="0"/>
                    <a:pt x="4050919" y="3810"/>
                    <a:pt x="4038219" y="21590"/>
                  </a:cubicBezTo>
                  <a:cubicBezTo>
                    <a:pt x="4026789" y="39370"/>
                    <a:pt x="4030599" y="62230"/>
                    <a:pt x="4048379" y="74930"/>
                  </a:cubicBezTo>
                  <a:lnTo>
                    <a:pt x="420712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4207129" y="257810"/>
                  </a:lnTo>
                  <a:lnTo>
                    <a:pt x="4048379" y="364490"/>
                  </a:lnTo>
                  <a:cubicBezTo>
                    <a:pt x="4030599" y="375920"/>
                    <a:pt x="4026789" y="400050"/>
                    <a:pt x="4038219" y="417830"/>
                  </a:cubicBezTo>
                  <a:cubicBezTo>
                    <a:pt x="4045839" y="429260"/>
                    <a:pt x="4057269" y="434340"/>
                    <a:pt x="4069969" y="434340"/>
                  </a:cubicBezTo>
                  <a:cubicBezTo>
                    <a:pt x="4077589" y="434340"/>
                    <a:pt x="4085209" y="431800"/>
                    <a:pt x="4091559" y="427990"/>
                  </a:cubicBezTo>
                  <a:lnTo>
                    <a:pt x="4354449" y="251460"/>
                  </a:lnTo>
                  <a:cubicBezTo>
                    <a:pt x="4364609" y="243840"/>
                    <a:pt x="4370959" y="232410"/>
                    <a:pt x="4370959" y="219710"/>
                  </a:cubicBezTo>
                  <a:cubicBezTo>
                    <a:pt x="4370959" y="207010"/>
                    <a:pt x="4364609" y="195580"/>
                    <a:pt x="4353179" y="18796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87482" y="4939895"/>
            <a:ext cx="1696710" cy="407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939895"/>
            <a:ext cx="1696710" cy="4072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60337" y="4939895"/>
            <a:ext cx="1696710" cy="4072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02091" y="4939895"/>
            <a:ext cx="1696710" cy="40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90690" y="4939895"/>
            <a:ext cx="1696710" cy="4072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70894" y="4939895"/>
            <a:ext cx="1696710" cy="4072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38328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1430 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97110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69965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11720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1439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00318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1447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80522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1468 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9657" y="2945636"/>
            <a:ext cx="2477453" cy="11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СМЕРТЬ ВИТОВТА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42711" y="6003407"/>
            <a:ext cx="3786251" cy="1721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НАЧАЛО ГРАЖДАНСКОЙ ВОЙНЫ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58510" y="2945636"/>
            <a:ext cx="4100363" cy="11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БИТВА ПОД ВИЛЬКОМИРОМ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00265" y="6003407"/>
            <a:ext cx="4100363" cy="1721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ОКОНЧАНИЕ ГРАЖДАНСКОЙ ВОЙНЫ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70531" y="2945636"/>
            <a:ext cx="4100363" cy="11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ПРИВИЛЕЙ КАЗИМИРА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69068" y="6003407"/>
            <a:ext cx="4100363" cy="11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СУДЕБНИК КАЗИМИРА</a:t>
            </a:r>
          </a:p>
        </p:txBody>
      </p:sp>
      <p:pic>
        <p:nvPicPr>
          <p:cNvPr id="22" name="Рисунок 21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381000" y="250432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Овальная выноска 22"/>
          <p:cNvSpPr/>
          <p:nvPr/>
        </p:nvSpPr>
        <p:spPr>
          <a:xfrm>
            <a:off x="6122782" y="404391"/>
            <a:ext cx="3668530" cy="1917661"/>
          </a:xfrm>
          <a:prstGeom prst="wedgeEllipseCallout">
            <a:avLst>
              <a:gd name="adj1" fmla="val -158164"/>
              <a:gd name="adj2" fmla="val 11989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Проверяем!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79601" y="272661"/>
            <a:ext cx="4472763" cy="3896672"/>
            <a:chOff x="0" y="0"/>
            <a:chExt cx="6350000" cy="55321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8D15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20454" y="2175276"/>
            <a:ext cx="4472763" cy="3896672"/>
            <a:chOff x="0" y="0"/>
            <a:chExt cx="6350000" cy="55321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8D15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79601" y="4070907"/>
            <a:ext cx="4472763" cy="3896672"/>
            <a:chOff x="0" y="0"/>
            <a:chExt cx="6350000" cy="55321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8D15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844068" y="2175276"/>
            <a:ext cx="4472763" cy="3896672"/>
            <a:chOff x="0" y="0"/>
            <a:chExt cx="6350000" cy="55321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8D15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844068" y="6019243"/>
            <a:ext cx="4472763" cy="3896672"/>
            <a:chOff x="0" y="0"/>
            <a:chExt cx="6350000" cy="55321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8D1500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41561" y="800166"/>
            <a:ext cx="1548844" cy="10402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41561" y="4504174"/>
            <a:ext cx="1548844" cy="10402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63227" y="2508604"/>
            <a:ext cx="1234446" cy="12344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63227" y="6352570"/>
            <a:ext cx="1234446" cy="12344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82794">
            <a:off x="4905107" y="933715"/>
            <a:ext cx="2727075" cy="66937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765801" y="5581531"/>
            <a:ext cx="4100363" cy="81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75">
                <a:solidFill>
                  <a:srgbClr val="8D1500"/>
                </a:solidFill>
                <a:latin typeface="Aileron Heavy Bold"/>
              </a:rPr>
              <a:t>ВИТОВТ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65801" y="1783284"/>
            <a:ext cx="4100363" cy="81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75">
                <a:solidFill>
                  <a:srgbClr val="8D1500"/>
                </a:solidFill>
                <a:latin typeface="Aileron Heavy Bold"/>
              </a:rPr>
              <a:t>ВКЛ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30268" y="3685900"/>
            <a:ext cx="4100363" cy="81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75">
                <a:solidFill>
                  <a:srgbClr val="8D1500"/>
                </a:solidFill>
                <a:latin typeface="Aileron Heavy Bold"/>
              </a:rPr>
              <a:t>ТЕВТОНЦЫ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30268" y="7529867"/>
            <a:ext cx="4100363" cy="81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75">
                <a:solidFill>
                  <a:srgbClr val="8D1500"/>
                </a:solidFill>
                <a:latin typeface="Aileron Heavy Bold"/>
              </a:rPr>
              <a:t>1410 Г.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06654" y="3220883"/>
            <a:ext cx="4100363" cy="164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-285">
                <a:solidFill>
                  <a:srgbClr val="8D1500"/>
                </a:solidFill>
                <a:latin typeface="Aileron Heavy Bold"/>
              </a:rPr>
              <a:t>РУССКИЕ КНЯЖЕСТВА</a:t>
            </a:r>
          </a:p>
        </p:txBody>
      </p:sp>
      <p:sp>
        <p:nvSpPr>
          <p:cNvPr id="22" name="TextBox 22"/>
          <p:cNvSpPr txBox="1"/>
          <p:nvPr/>
        </p:nvSpPr>
        <p:spPr>
          <a:xfrm rot="-2289447">
            <a:off x="3494926" y="728809"/>
            <a:ext cx="4100363" cy="56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 Italics"/>
              </a:rPr>
              <a:t>ВЛИЯНИЕ</a:t>
            </a:r>
          </a:p>
        </p:txBody>
      </p:sp>
      <p:pic>
        <p:nvPicPr>
          <p:cNvPr id="23" name="Рисунок 22" descr="C:\Users\Пользователь\Desktop\эмоции\orig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457200" y="74660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Овальная выноска 23"/>
          <p:cNvSpPr/>
          <p:nvPr/>
        </p:nvSpPr>
        <p:spPr>
          <a:xfrm>
            <a:off x="2751528" y="6618104"/>
            <a:ext cx="4357487" cy="3460073"/>
          </a:xfrm>
          <a:prstGeom prst="wedgeEllipseCallout">
            <a:avLst>
              <a:gd name="adj1" fmla="val -68320"/>
              <a:gd name="adj2" fmla="val 22981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Охарактери-зуйте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политику </a:t>
            </a:r>
            <a:r>
              <a:rPr lang="ru-RU" sz="2800" b="1" i="1" dirty="0" err="1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Витовта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используя </a:t>
            </a:r>
            <a:r>
              <a:rPr lang="ru-RU" sz="2800" b="1" i="1" dirty="0" err="1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гексы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6225"/>
            <a:ext cx="17677260" cy="9943457"/>
          </a:xfrm>
          <a:prstGeom prst="rect">
            <a:avLst/>
          </a:prstGeom>
        </p:spPr>
      </p:pic>
      <p:pic>
        <p:nvPicPr>
          <p:cNvPr id="3" name="Рисунок 2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304800" y="3543300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2053534" y="495300"/>
            <a:ext cx="4419600" cy="3505200"/>
          </a:xfrm>
          <a:prstGeom prst="wedgeEllipseCallout">
            <a:avLst>
              <a:gd name="adj1" fmla="val -49981"/>
              <a:gd name="adj2" fmla="val 70879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Подбери слова-ассоциации к слову «война».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Запиши их в тетрадь!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2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563" t="492" r="27343" b="2929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8653" r="64759"/>
          <a:stretch>
            <a:fillRect/>
          </a:stretch>
        </p:blipFill>
        <p:spPr>
          <a:xfrm>
            <a:off x="13107972" y="0"/>
            <a:ext cx="5180028" cy="104475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82593" y="3954210"/>
            <a:ext cx="8709407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2"/>
              </a:lnSpc>
            </a:pPr>
            <a:r>
              <a:rPr lang="en-US" sz="5600" b="1" spc="672" dirty="0" err="1">
                <a:solidFill>
                  <a:srgbClr val="8D1500"/>
                </a:solidFill>
                <a:latin typeface="Aileron Heavy Italics"/>
              </a:rPr>
              <a:t>вооруженная</a:t>
            </a:r>
            <a:r>
              <a:rPr lang="en-US" sz="5600" b="1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b="1" spc="672" dirty="0" err="1">
                <a:solidFill>
                  <a:srgbClr val="8D1500"/>
                </a:solidFill>
                <a:latin typeface="Aileron Heavy Italics"/>
              </a:rPr>
              <a:t>борьба</a:t>
            </a:r>
            <a:r>
              <a:rPr lang="en-US" sz="5600" b="1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b="1" spc="672" dirty="0" err="1">
                <a:solidFill>
                  <a:srgbClr val="8D1500"/>
                </a:solidFill>
                <a:latin typeface="Aileron Heavy Italics"/>
              </a:rPr>
              <a:t>за</a:t>
            </a:r>
            <a:r>
              <a:rPr lang="en-US" sz="5600" b="1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b="1" spc="672" dirty="0" err="1">
                <a:solidFill>
                  <a:srgbClr val="8D1500"/>
                </a:solidFill>
                <a:latin typeface="Aileron Heavy Italics"/>
              </a:rPr>
              <a:t>власть</a:t>
            </a:r>
            <a:r>
              <a:rPr lang="en-US" sz="5600" b="1" spc="672" dirty="0">
                <a:solidFill>
                  <a:srgbClr val="8D1500"/>
                </a:solidFill>
                <a:latin typeface="Aileron Heavy Italics"/>
              </a:rPr>
              <a:t> в </a:t>
            </a:r>
            <a:r>
              <a:rPr lang="en-US" sz="5600" b="1" spc="672" dirty="0" err="1">
                <a:solidFill>
                  <a:srgbClr val="8D1500"/>
                </a:solidFill>
                <a:latin typeface="Aileron Heavy Italics"/>
              </a:rPr>
              <a:t>государстве</a:t>
            </a:r>
            <a:r>
              <a:rPr lang="en-US" sz="5600" b="1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b="1" spc="672" dirty="0" err="1">
                <a:solidFill>
                  <a:srgbClr val="8D1500"/>
                </a:solidFill>
                <a:latin typeface="Aileron Heavy Italics"/>
              </a:rPr>
              <a:t>между</a:t>
            </a:r>
            <a:r>
              <a:rPr lang="en-US" sz="5600" b="1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b="1" spc="672" dirty="0" err="1">
                <a:solidFill>
                  <a:srgbClr val="8D1500"/>
                </a:solidFill>
                <a:latin typeface="Aileron Heavy Italics"/>
              </a:rPr>
              <a:t>различными</a:t>
            </a:r>
            <a:r>
              <a:rPr lang="en-US" sz="5600" b="1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b="1" spc="672" dirty="0" err="1">
                <a:solidFill>
                  <a:srgbClr val="8D1500"/>
                </a:solidFill>
                <a:latin typeface="Aileron Heavy Italics"/>
              </a:rPr>
              <a:t>группами</a:t>
            </a:r>
            <a:r>
              <a:rPr lang="en-US" sz="5600" b="1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b="1" spc="672" dirty="0" err="1">
                <a:solidFill>
                  <a:srgbClr val="8D1500"/>
                </a:solidFill>
                <a:latin typeface="Aileron Heavy Italics"/>
              </a:rPr>
              <a:t>населения</a:t>
            </a:r>
            <a:endParaRPr lang="en-US" sz="5600" b="1" spc="672" dirty="0">
              <a:solidFill>
                <a:srgbClr val="8D1500"/>
              </a:solidFill>
              <a:latin typeface="Aileron Heavy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58334" y="896901"/>
            <a:ext cx="10159615" cy="297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10386" dirty="0">
                <a:solidFill>
                  <a:srgbClr val="FF0000"/>
                </a:solidFill>
                <a:latin typeface="Aileron Heavy"/>
              </a:rPr>
              <a:t>ГРАЖДАНСКАЯ ВОЙНА</a:t>
            </a:r>
          </a:p>
        </p:txBody>
      </p:sp>
      <p:pic>
        <p:nvPicPr>
          <p:cNvPr id="9" name="Рисунок 8" descr="C:\Users\Пользователь\Desktop\эмоции\orig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Овальная выноска 9"/>
          <p:cNvSpPr/>
          <p:nvPr/>
        </p:nvSpPr>
        <p:spPr>
          <a:xfrm>
            <a:off x="0" y="3543300"/>
            <a:ext cx="3657600" cy="2415032"/>
          </a:xfrm>
          <a:prstGeom prst="wedgeEllipseCallout">
            <a:avLst>
              <a:gd name="adj1" fmla="val 15815"/>
              <a:gd name="adj2" fmla="val 105625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Вспомни, что такое гражданская война?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563" t="492" r="27343" b="2929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335" r="10076"/>
          <a:stretch>
            <a:fillRect/>
          </a:stretch>
        </p:blipFill>
        <p:spPr>
          <a:xfrm>
            <a:off x="13107972" y="0"/>
            <a:ext cx="5180028" cy="104475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12748" y="1434474"/>
            <a:ext cx="10895224" cy="741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7000" spc="889" dirty="0">
                <a:solidFill>
                  <a:srgbClr val="8D1500"/>
                </a:solidFill>
                <a:latin typeface="Aileron Regular Bold"/>
              </a:rPr>
              <a:t>ИЗМЕНИЛА ЛИ ГОСУДАРСТВЕННЫЙ СТРОЙ ВКЛ ГРАЖДАНСКАЯ ВОЙНА?</a:t>
            </a:r>
          </a:p>
          <a:p>
            <a:pPr algn="r">
              <a:lnSpc>
                <a:spcPts val="9800"/>
              </a:lnSpc>
            </a:pPr>
            <a:endParaRPr lang="en-US" sz="7000" spc="889" dirty="0">
              <a:solidFill>
                <a:srgbClr val="8D1500"/>
              </a:solidFill>
              <a:latin typeface="Aileron Regular Bold"/>
            </a:endParaRPr>
          </a:p>
        </p:txBody>
      </p:sp>
      <p:pic>
        <p:nvPicPr>
          <p:cNvPr id="8" name="Рисунок 7" descr="C:\Users\Пользователь\Desktop\эмоции\orig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6864690" y="6523923"/>
            <a:ext cx="4419600" cy="3505200"/>
          </a:xfrm>
          <a:prstGeom prst="wedgeEllipseCallout">
            <a:avLst>
              <a:gd name="adj1" fmla="val -152936"/>
              <a:gd name="adj2" fmla="val 20569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Постарайся к концу урока ответить на ключевой вопрос!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0" y="114943"/>
            <a:ext cx="18083660" cy="10172057"/>
          </a:xfrm>
          <a:prstGeom prst="rect">
            <a:avLst/>
          </a:prstGeom>
        </p:spPr>
      </p:pic>
      <p:pic>
        <p:nvPicPr>
          <p:cNvPr id="3" name="Рисунок 2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0" y="0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2053534" y="326225"/>
            <a:ext cx="3432866" cy="2759875"/>
          </a:xfrm>
          <a:prstGeom prst="wedgeEllipseCallout">
            <a:avLst>
              <a:gd name="adj1" fmla="val -69959"/>
              <a:gd name="adj2" fmla="val 3851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Рассмотри генеалоги-</a:t>
            </a:r>
            <a:r>
              <a:rPr lang="ru-RU" sz="2800" b="1" i="1" dirty="0" err="1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ческую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схему!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204340" y="7168243"/>
            <a:ext cx="3834260" cy="3091543"/>
          </a:xfrm>
          <a:prstGeom prst="wedgeEllipseCallout">
            <a:avLst>
              <a:gd name="adj1" fmla="val -51295"/>
              <a:gd name="adj2" fmla="val -81339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Кем 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приходился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Свидригайло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Сигизмунду?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563" t="492" r="27343" b="2929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32855" r="32855"/>
          <a:stretch>
            <a:fillRect/>
          </a:stretch>
        </p:blipFill>
        <p:spPr>
          <a:xfrm>
            <a:off x="13107972" y="0"/>
            <a:ext cx="5180028" cy="104475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200847" y="2290823"/>
            <a:ext cx="10159615" cy="5149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2"/>
              </a:lnSpc>
            </a:pP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законодательный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акт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ВКЛ,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которым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великие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князья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давали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либо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подтверждали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особые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права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феодалов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или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других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групп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населения</a:t>
            </a:r>
            <a:endParaRPr lang="en-US" sz="5600" spc="672" dirty="0">
              <a:solidFill>
                <a:srgbClr val="8D1500"/>
              </a:solidFill>
              <a:latin typeface="Aileron Heavy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02599" y="479132"/>
            <a:ext cx="10159615" cy="150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10386" dirty="0">
                <a:solidFill>
                  <a:srgbClr val="8D1500"/>
                </a:solidFill>
                <a:latin typeface="Aileron Heavy"/>
              </a:rPr>
              <a:t>ПРИВИЛЕЙ</a:t>
            </a:r>
          </a:p>
        </p:txBody>
      </p:sp>
      <p:pic>
        <p:nvPicPr>
          <p:cNvPr id="9" name="Рисунок 8" descr="C:\Users\Пользователь\Desktop\эмоции\orig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Овальная выноска 10"/>
          <p:cNvSpPr/>
          <p:nvPr/>
        </p:nvSpPr>
        <p:spPr>
          <a:xfrm>
            <a:off x="4168" y="3518472"/>
            <a:ext cx="3882032" cy="2996628"/>
          </a:xfrm>
          <a:prstGeom prst="wedgeEllipseCallout">
            <a:avLst>
              <a:gd name="adj1" fmla="val 10207"/>
              <a:gd name="adj2" fmla="val 105625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Знакомимся с новыми понятиями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6860" cy="10286357"/>
          </a:xfrm>
          <a:prstGeom prst="rect">
            <a:avLst/>
          </a:prstGeom>
        </p:spPr>
      </p:pic>
      <p:pic>
        <p:nvPicPr>
          <p:cNvPr id="3" name="Рисунок 2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228600" y="266700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7543800" y="643"/>
            <a:ext cx="6477000" cy="2996628"/>
          </a:xfrm>
          <a:prstGeom prst="wedgeEllipseCallout">
            <a:avLst>
              <a:gd name="adj1" fmla="val -136625"/>
              <a:gd name="adj2" fmla="val 9722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Что означает эта схема?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Как это событие изменило ход гражданской войны?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4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82200" y="287653"/>
            <a:ext cx="8305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Найдите ошибку в генеалогической схеме на с. 85 учебного пособия!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176" t="23959" r="24117" b="17708"/>
          <a:stretch/>
        </p:blipFill>
        <p:spPr>
          <a:xfrm>
            <a:off x="228600" y="1028700"/>
            <a:ext cx="14560518" cy="8767624"/>
          </a:xfrm>
          <a:prstGeom prst="rect">
            <a:avLst/>
          </a:prstGeom>
        </p:spPr>
      </p:pic>
      <p:pic>
        <p:nvPicPr>
          <p:cNvPr id="3" name="Picture 2" descr="Картинки по запросу &quot;казимир князь вкл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6477"/>
            <a:ext cx="5057334" cy="622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Пользователь\Desktop\эмоции\orig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>
            <a:off x="15738458" y="3695700"/>
            <a:ext cx="1939941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Овальная выноска 6"/>
          <p:cNvSpPr/>
          <p:nvPr/>
        </p:nvSpPr>
        <p:spPr>
          <a:xfrm>
            <a:off x="14789118" y="1409700"/>
            <a:ext cx="2889282" cy="1795324"/>
          </a:xfrm>
          <a:prstGeom prst="wedgeEllipseCallout">
            <a:avLst>
              <a:gd name="adj1" fmla="val -21767"/>
              <a:gd name="adj2" fmla="val 120178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Выполни задания!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245</Words>
  <Application>Microsoft Office PowerPoint</Application>
  <PresentationFormat>Произвольный</PresentationFormat>
  <Paragraphs>60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Bookman Old Style</vt:lpstr>
      <vt:lpstr>Aileron Heavy Bold</vt:lpstr>
      <vt:lpstr>Times New Roman</vt:lpstr>
      <vt:lpstr>Aileron Heavy Bold Italics</vt:lpstr>
      <vt:lpstr>Aileron Heavy Italics</vt:lpstr>
      <vt:lpstr>Aileron Regular Bold</vt:lpstr>
      <vt:lpstr>Aileron Heavy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Гражданская война  1432-1439 гг.</dc:title>
  <dc:creator>Илья</dc:creator>
  <cp:lastModifiedBy>Ала</cp:lastModifiedBy>
  <cp:revision>26</cp:revision>
  <dcterms:created xsi:type="dcterms:W3CDTF">2006-08-16T00:00:00Z</dcterms:created>
  <dcterms:modified xsi:type="dcterms:W3CDTF">2020-05-05T19:57:49Z</dcterms:modified>
  <dc:identifier>DAD2y--5D50</dc:identifier>
</cp:coreProperties>
</file>