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9"/>
  </p:notesMasterIdLst>
  <p:sldIdLst>
    <p:sldId id="256" r:id="rId2"/>
    <p:sldId id="257" r:id="rId3"/>
    <p:sldId id="275" r:id="rId4"/>
    <p:sldId id="260" r:id="rId5"/>
    <p:sldId id="258" r:id="rId6"/>
    <p:sldId id="259" r:id="rId7"/>
    <p:sldId id="276" r:id="rId8"/>
    <p:sldId id="278" r:id="rId9"/>
    <p:sldId id="279" r:id="rId10"/>
    <p:sldId id="280" r:id="rId11"/>
    <p:sldId id="277" r:id="rId12"/>
    <p:sldId id="262" r:id="rId13"/>
    <p:sldId id="281" r:id="rId14"/>
    <p:sldId id="264" r:id="rId15"/>
    <p:sldId id="263" r:id="rId16"/>
    <p:sldId id="282" r:id="rId17"/>
    <p:sldId id="265" r:id="rId18"/>
    <p:sldId id="266" r:id="rId19"/>
    <p:sldId id="267" r:id="rId20"/>
    <p:sldId id="268" r:id="rId21"/>
    <p:sldId id="269" r:id="rId22"/>
    <p:sldId id="270" r:id="rId23"/>
    <p:sldId id="271" r:id="rId24"/>
    <p:sldId id="272" r:id="rId25"/>
    <p:sldId id="273" r:id="rId26"/>
    <p:sldId id="274" r:id="rId27"/>
    <p:sldId id="283" r:id="rId2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3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 showGuides="1">
      <p:cViewPr varScale="1">
        <p:scale>
          <a:sx n="73" d="100"/>
          <a:sy n="73" d="100"/>
        </p:scale>
        <p:origin x="-941" y="-58"/>
      </p:cViewPr>
      <p:guideLst>
        <p:guide orient="horz" pos="213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C073E4D-B699-4F27-BB79-BABF4EFEE1C3}" type="doc">
      <dgm:prSet loTypeId="urn:microsoft.com/office/officeart/2005/8/layout/target3" loCatId="relationship" qsTypeId="urn:microsoft.com/office/officeart/2005/8/quickstyle/3d3" qsCatId="3D" csTypeId="urn:microsoft.com/office/officeart/2005/8/colors/accent2_3" csCatId="accent2" phldr="1"/>
      <dgm:spPr/>
      <dgm:t>
        <a:bodyPr/>
        <a:lstStyle/>
        <a:p>
          <a:endParaRPr lang="ru-RU"/>
        </a:p>
      </dgm:t>
    </dgm:pt>
    <dgm:pt modelId="{A76407C0-B029-4898-9329-FA6F5955D1B5}">
      <dgm:prSet phldrT="[Текст]"/>
      <dgm:spPr/>
      <dgm:t>
        <a:bodyPr/>
        <a:lstStyle/>
        <a:p>
          <a:r>
            <a:rPr lang="ru-RU" b="1" dirty="0" smtClean="0">
              <a:effectLst/>
              <a:latin typeface="Calibri" panose="020F0502020204030204" pitchFamily="34" charset="0"/>
            </a:rPr>
            <a:t>участие в выборах и работе Советов народных депутатов, партийных, профсоюзных, комсомольских и других общественных организаций</a:t>
          </a:r>
          <a:endParaRPr lang="ru-RU" b="1" dirty="0">
            <a:effectLst/>
            <a:latin typeface="Calibri" panose="020F0502020204030204" pitchFamily="34" charset="0"/>
          </a:endParaRPr>
        </a:p>
      </dgm:t>
    </dgm:pt>
    <dgm:pt modelId="{4063C884-37AE-4165-A4C3-2AF830DD1FEA}" type="parTrans" cxnId="{0F4B97B1-13A1-4814-AC5A-25906F575A9F}">
      <dgm:prSet/>
      <dgm:spPr/>
      <dgm:t>
        <a:bodyPr/>
        <a:lstStyle/>
        <a:p>
          <a:endParaRPr lang="ru-RU" b="1">
            <a:effectLst/>
            <a:latin typeface="Calibri" panose="020F0502020204030204" pitchFamily="34" charset="0"/>
          </a:endParaRPr>
        </a:p>
      </dgm:t>
    </dgm:pt>
    <dgm:pt modelId="{4F7ABE2B-10B3-4BBA-BD5F-7D87907C7514}" type="sibTrans" cxnId="{0F4B97B1-13A1-4814-AC5A-25906F575A9F}">
      <dgm:prSet/>
      <dgm:spPr/>
      <dgm:t>
        <a:bodyPr/>
        <a:lstStyle/>
        <a:p>
          <a:endParaRPr lang="ru-RU" b="1">
            <a:effectLst/>
            <a:latin typeface="Calibri" panose="020F0502020204030204" pitchFamily="34" charset="0"/>
          </a:endParaRPr>
        </a:p>
      </dgm:t>
    </dgm:pt>
    <dgm:pt modelId="{EA3913BA-082D-4054-9C8B-797E475CB745}">
      <dgm:prSet phldrT="[Текст]"/>
      <dgm:spPr/>
      <dgm:t>
        <a:bodyPr/>
        <a:lstStyle/>
        <a:p>
          <a:r>
            <a:rPr lang="ru-RU" b="1" dirty="0" smtClean="0">
              <a:effectLst/>
              <a:latin typeface="Calibri" panose="020F0502020204030204" pitchFamily="34" charset="0"/>
            </a:rPr>
            <a:t>участие в массовых собраниях, митингах, грандиозных уличных шествиях, посвящённых празднованию дней Октябрьской революции и Первого мая, Победы </a:t>
          </a:r>
          <a:endParaRPr lang="ru-RU" b="1" dirty="0">
            <a:effectLst/>
            <a:latin typeface="Calibri" panose="020F0502020204030204" pitchFamily="34" charset="0"/>
          </a:endParaRPr>
        </a:p>
      </dgm:t>
    </dgm:pt>
    <dgm:pt modelId="{3E5A08C7-24F5-4AAE-9A4A-8D5135FC4783}" type="parTrans" cxnId="{8A2A130D-E4EF-4FFD-9C24-8B7AEDBFFA73}">
      <dgm:prSet/>
      <dgm:spPr/>
      <dgm:t>
        <a:bodyPr/>
        <a:lstStyle/>
        <a:p>
          <a:endParaRPr lang="ru-RU" b="1">
            <a:effectLst/>
            <a:latin typeface="Calibri" panose="020F0502020204030204" pitchFamily="34" charset="0"/>
          </a:endParaRPr>
        </a:p>
      </dgm:t>
    </dgm:pt>
    <dgm:pt modelId="{F35B7592-3BEC-46FB-B353-7969B52FBF38}" type="sibTrans" cxnId="{8A2A130D-E4EF-4FFD-9C24-8B7AEDBFFA73}">
      <dgm:prSet/>
      <dgm:spPr/>
      <dgm:t>
        <a:bodyPr/>
        <a:lstStyle/>
        <a:p>
          <a:endParaRPr lang="ru-RU" b="1">
            <a:effectLst/>
            <a:latin typeface="Calibri" panose="020F0502020204030204" pitchFamily="34" charset="0"/>
          </a:endParaRPr>
        </a:p>
      </dgm:t>
    </dgm:pt>
    <dgm:pt modelId="{4FAE133C-CBBB-40AF-B9F0-48E115D89A57}">
      <dgm:prSet phldrT="[Текст]"/>
      <dgm:spPr/>
      <dgm:t>
        <a:bodyPr/>
        <a:lstStyle/>
        <a:p>
          <a:r>
            <a:rPr lang="ru-RU" b="1" dirty="0" smtClean="0">
              <a:effectLst/>
              <a:latin typeface="Calibri" panose="020F0502020204030204" pitchFamily="34" charset="0"/>
            </a:rPr>
            <a:t>отмечались ленинские дни, знаменательные даты в истории КПСС, выборы Советов народных депутатов, принятие новой Конституции СССР 1977 г. и Конституции БССР 1978 г.</a:t>
          </a:r>
          <a:endParaRPr lang="ru-RU" b="1" dirty="0">
            <a:effectLst/>
            <a:latin typeface="Calibri" panose="020F0502020204030204" pitchFamily="34" charset="0"/>
          </a:endParaRPr>
        </a:p>
      </dgm:t>
    </dgm:pt>
    <dgm:pt modelId="{AB18EE20-2756-4D0C-9C06-758D33890ACF}" type="parTrans" cxnId="{03B5A255-6FFB-4E3D-AB37-9202485C3A75}">
      <dgm:prSet/>
      <dgm:spPr/>
      <dgm:t>
        <a:bodyPr/>
        <a:lstStyle/>
        <a:p>
          <a:endParaRPr lang="ru-RU" b="1">
            <a:effectLst/>
            <a:latin typeface="Calibri" panose="020F0502020204030204" pitchFamily="34" charset="0"/>
          </a:endParaRPr>
        </a:p>
      </dgm:t>
    </dgm:pt>
    <dgm:pt modelId="{1B2D9358-25D5-4286-A9B4-EA26DAFB5A0A}" type="sibTrans" cxnId="{03B5A255-6FFB-4E3D-AB37-9202485C3A75}">
      <dgm:prSet/>
      <dgm:spPr/>
      <dgm:t>
        <a:bodyPr/>
        <a:lstStyle/>
        <a:p>
          <a:endParaRPr lang="ru-RU" b="1">
            <a:effectLst/>
            <a:latin typeface="Calibri" panose="020F0502020204030204" pitchFamily="34" charset="0"/>
          </a:endParaRPr>
        </a:p>
      </dgm:t>
    </dgm:pt>
    <dgm:pt modelId="{0138FC31-1687-4CB8-A6C4-1241ECC99F3C}" type="pres">
      <dgm:prSet presAssocID="{FC073E4D-B699-4F27-BB79-BABF4EFEE1C3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AD040C5-8D40-44B0-B049-204F4C89EF64}" type="pres">
      <dgm:prSet presAssocID="{A76407C0-B029-4898-9329-FA6F5955D1B5}" presName="circle1" presStyleLbl="node1" presStyleIdx="0" presStyleCnt="3"/>
      <dgm:spPr/>
    </dgm:pt>
    <dgm:pt modelId="{2655FAF3-632F-4125-ACF6-516AC3D97CB5}" type="pres">
      <dgm:prSet presAssocID="{A76407C0-B029-4898-9329-FA6F5955D1B5}" presName="space" presStyleCnt="0"/>
      <dgm:spPr/>
    </dgm:pt>
    <dgm:pt modelId="{3E0EB7B2-CD93-46DD-91E3-FF66CE86A88B}" type="pres">
      <dgm:prSet presAssocID="{A76407C0-B029-4898-9329-FA6F5955D1B5}" presName="rect1" presStyleLbl="alignAcc1" presStyleIdx="0" presStyleCnt="3"/>
      <dgm:spPr/>
      <dgm:t>
        <a:bodyPr/>
        <a:lstStyle/>
        <a:p>
          <a:endParaRPr lang="ru-RU"/>
        </a:p>
      </dgm:t>
    </dgm:pt>
    <dgm:pt modelId="{AA3D283F-C11D-4F13-A8AF-1DA605A11950}" type="pres">
      <dgm:prSet presAssocID="{EA3913BA-082D-4054-9C8B-797E475CB745}" presName="vertSpace2" presStyleLbl="node1" presStyleIdx="0" presStyleCnt="3"/>
      <dgm:spPr/>
    </dgm:pt>
    <dgm:pt modelId="{518592BC-F0C0-4B49-804B-6F2ED24A6DBD}" type="pres">
      <dgm:prSet presAssocID="{EA3913BA-082D-4054-9C8B-797E475CB745}" presName="circle2" presStyleLbl="node1" presStyleIdx="1" presStyleCnt="3"/>
      <dgm:spPr/>
    </dgm:pt>
    <dgm:pt modelId="{A0A521E8-4BAA-4513-8A8B-0FDA93DAC954}" type="pres">
      <dgm:prSet presAssocID="{EA3913BA-082D-4054-9C8B-797E475CB745}" presName="rect2" presStyleLbl="alignAcc1" presStyleIdx="1" presStyleCnt="3"/>
      <dgm:spPr/>
      <dgm:t>
        <a:bodyPr/>
        <a:lstStyle/>
        <a:p>
          <a:endParaRPr lang="ru-RU"/>
        </a:p>
      </dgm:t>
    </dgm:pt>
    <dgm:pt modelId="{F02714C9-06A5-4DE9-81FC-6F344570A388}" type="pres">
      <dgm:prSet presAssocID="{4FAE133C-CBBB-40AF-B9F0-48E115D89A57}" presName="vertSpace3" presStyleLbl="node1" presStyleIdx="1" presStyleCnt="3"/>
      <dgm:spPr/>
    </dgm:pt>
    <dgm:pt modelId="{C23A1815-CDE7-4A99-A7F7-15A2917E9249}" type="pres">
      <dgm:prSet presAssocID="{4FAE133C-CBBB-40AF-B9F0-48E115D89A57}" presName="circle3" presStyleLbl="node1" presStyleIdx="2" presStyleCnt="3"/>
      <dgm:spPr/>
    </dgm:pt>
    <dgm:pt modelId="{90F98C17-9BAF-4DFC-BE9C-98C2E55844A9}" type="pres">
      <dgm:prSet presAssocID="{4FAE133C-CBBB-40AF-B9F0-48E115D89A57}" presName="rect3" presStyleLbl="alignAcc1" presStyleIdx="2" presStyleCnt="3"/>
      <dgm:spPr/>
      <dgm:t>
        <a:bodyPr/>
        <a:lstStyle/>
        <a:p>
          <a:endParaRPr lang="ru-RU"/>
        </a:p>
      </dgm:t>
    </dgm:pt>
    <dgm:pt modelId="{6D7BAE13-4B6C-4746-904B-938ACB2E7020}" type="pres">
      <dgm:prSet presAssocID="{A76407C0-B029-4898-9329-FA6F5955D1B5}" presName="rect1ParTxNoCh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35AEB2C-DA48-4DE3-8465-8C24B4E71183}" type="pres">
      <dgm:prSet presAssocID="{EA3913BA-082D-4054-9C8B-797E475CB745}" presName="rect2ParTxNoCh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887141F-E36A-45D7-B4A0-1E5AA62A9A10}" type="pres">
      <dgm:prSet presAssocID="{4FAE133C-CBBB-40AF-B9F0-48E115D89A57}" presName="rect3ParTxNoCh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9431A19-8C75-448D-8FE0-93CE163ED33C}" type="presOf" srcId="{4FAE133C-CBBB-40AF-B9F0-48E115D89A57}" destId="{90F98C17-9BAF-4DFC-BE9C-98C2E55844A9}" srcOrd="0" destOrd="0" presId="urn:microsoft.com/office/officeart/2005/8/layout/target3"/>
    <dgm:cxn modelId="{94EF1FA8-27C3-4D79-A03F-06BACDC64174}" type="presOf" srcId="{EA3913BA-082D-4054-9C8B-797E475CB745}" destId="{F35AEB2C-DA48-4DE3-8465-8C24B4E71183}" srcOrd="1" destOrd="0" presId="urn:microsoft.com/office/officeart/2005/8/layout/target3"/>
    <dgm:cxn modelId="{0F4B97B1-13A1-4814-AC5A-25906F575A9F}" srcId="{FC073E4D-B699-4F27-BB79-BABF4EFEE1C3}" destId="{A76407C0-B029-4898-9329-FA6F5955D1B5}" srcOrd="0" destOrd="0" parTransId="{4063C884-37AE-4165-A4C3-2AF830DD1FEA}" sibTransId="{4F7ABE2B-10B3-4BBA-BD5F-7D87907C7514}"/>
    <dgm:cxn modelId="{0ABF309C-E040-487B-93C0-8829F1950216}" type="presOf" srcId="{FC073E4D-B699-4F27-BB79-BABF4EFEE1C3}" destId="{0138FC31-1687-4CB8-A6C4-1241ECC99F3C}" srcOrd="0" destOrd="0" presId="urn:microsoft.com/office/officeart/2005/8/layout/target3"/>
    <dgm:cxn modelId="{5A647AF0-ED79-4024-8B96-9E4E1C9E8DB9}" type="presOf" srcId="{A76407C0-B029-4898-9329-FA6F5955D1B5}" destId="{3E0EB7B2-CD93-46DD-91E3-FF66CE86A88B}" srcOrd="0" destOrd="0" presId="urn:microsoft.com/office/officeart/2005/8/layout/target3"/>
    <dgm:cxn modelId="{1DD7EE55-BDC0-4A9A-A92D-402C1D3D5FC8}" type="presOf" srcId="{A76407C0-B029-4898-9329-FA6F5955D1B5}" destId="{6D7BAE13-4B6C-4746-904B-938ACB2E7020}" srcOrd="1" destOrd="0" presId="urn:microsoft.com/office/officeart/2005/8/layout/target3"/>
    <dgm:cxn modelId="{8A2A130D-E4EF-4FFD-9C24-8B7AEDBFFA73}" srcId="{FC073E4D-B699-4F27-BB79-BABF4EFEE1C3}" destId="{EA3913BA-082D-4054-9C8B-797E475CB745}" srcOrd="1" destOrd="0" parTransId="{3E5A08C7-24F5-4AAE-9A4A-8D5135FC4783}" sibTransId="{F35B7592-3BEC-46FB-B353-7969B52FBF38}"/>
    <dgm:cxn modelId="{C93DF9AB-629F-4281-AF57-FCE894CF0C18}" type="presOf" srcId="{4FAE133C-CBBB-40AF-B9F0-48E115D89A57}" destId="{8887141F-E36A-45D7-B4A0-1E5AA62A9A10}" srcOrd="1" destOrd="0" presId="urn:microsoft.com/office/officeart/2005/8/layout/target3"/>
    <dgm:cxn modelId="{03B5A255-6FFB-4E3D-AB37-9202485C3A75}" srcId="{FC073E4D-B699-4F27-BB79-BABF4EFEE1C3}" destId="{4FAE133C-CBBB-40AF-B9F0-48E115D89A57}" srcOrd="2" destOrd="0" parTransId="{AB18EE20-2756-4D0C-9C06-758D33890ACF}" sibTransId="{1B2D9358-25D5-4286-A9B4-EA26DAFB5A0A}"/>
    <dgm:cxn modelId="{C4D39847-3821-4ED1-A622-D5E27555AD77}" type="presOf" srcId="{EA3913BA-082D-4054-9C8B-797E475CB745}" destId="{A0A521E8-4BAA-4513-8A8B-0FDA93DAC954}" srcOrd="0" destOrd="0" presId="urn:microsoft.com/office/officeart/2005/8/layout/target3"/>
    <dgm:cxn modelId="{E5BA6424-1B84-4EAE-AA94-CFD7316B073F}" type="presParOf" srcId="{0138FC31-1687-4CB8-A6C4-1241ECC99F3C}" destId="{5AD040C5-8D40-44B0-B049-204F4C89EF64}" srcOrd="0" destOrd="0" presId="urn:microsoft.com/office/officeart/2005/8/layout/target3"/>
    <dgm:cxn modelId="{99CB02BD-9EEC-404E-995B-180C0FB0F1E2}" type="presParOf" srcId="{0138FC31-1687-4CB8-A6C4-1241ECC99F3C}" destId="{2655FAF3-632F-4125-ACF6-516AC3D97CB5}" srcOrd="1" destOrd="0" presId="urn:microsoft.com/office/officeart/2005/8/layout/target3"/>
    <dgm:cxn modelId="{928B6514-3C1A-4816-8D55-C133946ABD83}" type="presParOf" srcId="{0138FC31-1687-4CB8-A6C4-1241ECC99F3C}" destId="{3E0EB7B2-CD93-46DD-91E3-FF66CE86A88B}" srcOrd="2" destOrd="0" presId="urn:microsoft.com/office/officeart/2005/8/layout/target3"/>
    <dgm:cxn modelId="{8678D1A1-3990-4D7C-B8C1-0836CC5B1CEE}" type="presParOf" srcId="{0138FC31-1687-4CB8-A6C4-1241ECC99F3C}" destId="{AA3D283F-C11D-4F13-A8AF-1DA605A11950}" srcOrd="3" destOrd="0" presId="urn:microsoft.com/office/officeart/2005/8/layout/target3"/>
    <dgm:cxn modelId="{F4233483-DA4F-46A6-8799-2EEBDFD2E0E1}" type="presParOf" srcId="{0138FC31-1687-4CB8-A6C4-1241ECC99F3C}" destId="{518592BC-F0C0-4B49-804B-6F2ED24A6DBD}" srcOrd="4" destOrd="0" presId="urn:microsoft.com/office/officeart/2005/8/layout/target3"/>
    <dgm:cxn modelId="{48AF46D7-13BD-49EA-8D39-920546C8CFDB}" type="presParOf" srcId="{0138FC31-1687-4CB8-A6C4-1241ECC99F3C}" destId="{A0A521E8-4BAA-4513-8A8B-0FDA93DAC954}" srcOrd="5" destOrd="0" presId="urn:microsoft.com/office/officeart/2005/8/layout/target3"/>
    <dgm:cxn modelId="{95D18D92-3E82-44D8-AC74-16C2D0F272F3}" type="presParOf" srcId="{0138FC31-1687-4CB8-A6C4-1241ECC99F3C}" destId="{F02714C9-06A5-4DE9-81FC-6F344570A388}" srcOrd="6" destOrd="0" presId="urn:microsoft.com/office/officeart/2005/8/layout/target3"/>
    <dgm:cxn modelId="{909D4588-D023-41BF-8218-2E08443A2270}" type="presParOf" srcId="{0138FC31-1687-4CB8-A6C4-1241ECC99F3C}" destId="{C23A1815-CDE7-4A99-A7F7-15A2917E9249}" srcOrd="7" destOrd="0" presId="urn:microsoft.com/office/officeart/2005/8/layout/target3"/>
    <dgm:cxn modelId="{8ED55BA9-248F-4E03-9298-E8F0F886D124}" type="presParOf" srcId="{0138FC31-1687-4CB8-A6C4-1241ECC99F3C}" destId="{90F98C17-9BAF-4DFC-BE9C-98C2E55844A9}" srcOrd="8" destOrd="0" presId="urn:microsoft.com/office/officeart/2005/8/layout/target3"/>
    <dgm:cxn modelId="{C43DC82F-1498-4B57-B45B-C9421C60B9BC}" type="presParOf" srcId="{0138FC31-1687-4CB8-A6C4-1241ECC99F3C}" destId="{6D7BAE13-4B6C-4746-904B-938ACB2E7020}" srcOrd="9" destOrd="0" presId="urn:microsoft.com/office/officeart/2005/8/layout/target3"/>
    <dgm:cxn modelId="{31FFE434-5E42-4158-BB8B-3D709F8F8EB2}" type="presParOf" srcId="{0138FC31-1687-4CB8-A6C4-1241ECC99F3C}" destId="{F35AEB2C-DA48-4DE3-8465-8C24B4E71183}" srcOrd="10" destOrd="0" presId="urn:microsoft.com/office/officeart/2005/8/layout/target3"/>
    <dgm:cxn modelId="{303F5771-8B79-4224-8E06-1E0AF85EE14C}" type="presParOf" srcId="{0138FC31-1687-4CB8-A6C4-1241ECC99F3C}" destId="{8887141F-E36A-45D7-B4A0-1E5AA62A9A10}" srcOrd="11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AD040C5-8D40-44B0-B049-204F4C89EF64}">
      <dsp:nvSpPr>
        <dsp:cNvPr id="0" name=""/>
        <dsp:cNvSpPr/>
      </dsp:nvSpPr>
      <dsp:spPr>
        <a:xfrm>
          <a:off x="0" y="0"/>
          <a:ext cx="5983876" cy="5983876"/>
        </a:xfrm>
        <a:prstGeom prst="pie">
          <a:avLst>
            <a:gd name="adj1" fmla="val 5400000"/>
            <a:gd name="adj2" fmla="val 16200000"/>
          </a:avLst>
        </a:prstGeom>
        <a:solidFill>
          <a:schemeClr val="accent2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E0EB7B2-CD93-46DD-91E3-FF66CE86A88B}">
      <dsp:nvSpPr>
        <dsp:cNvPr id="0" name=""/>
        <dsp:cNvSpPr/>
      </dsp:nvSpPr>
      <dsp:spPr>
        <a:xfrm>
          <a:off x="2991938" y="0"/>
          <a:ext cx="9200062" cy="5983876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effectLst/>
              <a:latin typeface="Calibri" panose="020F0502020204030204" pitchFamily="34" charset="0"/>
            </a:rPr>
            <a:t>участие в выборах и работе Советов народных депутатов, партийных, профсоюзных, комсомольских и других общественных организаций</a:t>
          </a:r>
          <a:endParaRPr lang="ru-RU" sz="2800" b="1" kern="1200" dirty="0">
            <a:effectLst/>
            <a:latin typeface="Calibri" panose="020F0502020204030204" pitchFamily="34" charset="0"/>
          </a:endParaRPr>
        </a:p>
      </dsp:txBody>
      <dsp:txXfrm>
        <a:off x="2991938" y="0"/>
        <a:ext cx="9200062" cy="1795166"/>
      </dsp:txXfrm>
    </dsp:sp>
    <dsp:sp modelId="{518592BC-F0C0-4B49-804B-6F2ED24A6DBD}">
      <dsp:nvSpPr>
        <dsp:cNvPr id="0" name=""/>
        <dsp:cNvSpPr/>
      </dsp:nvSpPr>
      <dsp:spPr>
        <a:xfrm>
          <a:off x="1047180" y="1795166"/>
          <a:ext cx="3889515" cy="3889515"/>
        </a:xfrm>
        <a:prstGeom prst="pie">
          <a:avLst>
            <a:gd name="adj1" fmla="val 5400000"/>
            <a:gd name="adj2" fmla="val 16200000"/>
          </a:avLst>
        </a:prstGeom>
        <a:solidFill>
          <a:schemeClr val="accent2">
            <a:shade val="80000"/>
            <a:hueOff val="259796"/>
            <a:satOff val="-11129"/>
            <a:lumOff val="15349"/>
            <a:alphaOff val="0"/>
          </a:schemeClr>
        </a:soli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0A521E8-4BAA-4513-8A8B-0FDA93DAC954}">
      <dsp:nvSpPr>
        <dsp:cNvPr id="0" name=""/>
        <dsp:cNvSpPr/>
      </dsp:nvSpPr>
      <dsp:spPr>
        <a:xfrm>
          <a:off x="2991938" y="1795166"/>
          <a:ext cx="9200062" cy="388951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effectLst/>
              <a:latin typeface="Calibri" panose="020F0502020204030204" pitchFamily="34" charset="0"/>
            </a:rPr>
            <a:t>участие в массовых собраниях, митингах, грандиозных уличных шествиях, посвящённых празднованию дней Октябрьской революции и Первого мая, Победы </a:t>
          </a:r>
          <a:endParaRPr lang="ru-RU" sz="2800" b="1" kern="1200" dirty="0">
            <a:effectLst/>
            <a:latin typeface="Calibri" panose="020F0502020204030204" pitchFamily="34" charset="0"/>
          </a:endParaRPr>
        </a:p>
      </dsp:txBody>
      <dsp:txXfrm>
        <a:off x="2991938" y="1795166"/>
        <a:ext cx="9200062" cy="1795160"/>
      </dsp:txXfrm>
    </dsp:sp>
    <dsp:sp modelId="{C23A1815-CDE7-4A99-A7F7-15A2917E9249}">
      <dsp:nvSpPr>
        <dsp:cNvPr id="0" name=""/>
        <dsp:cNvSpPr/>
      </dsp:nvSpPr>
      <dsp:spPr>
        <a:xfrm>
          <a:off x="2094357" y="3590327"/>
          <a:ext cx="1795161" cy="1795161"/>
        </a:xfrm>
        <a:prstGeom prst="pie">
          <a:avLst>
            <a:gd name="adj1" fmla="val 5400000"/>
            <a:gd name="adj2" fmla="val 16200000"/>
          </a:avLst>
        </a:prstGeom>
        <a:solidFill>
          <a:schemeClr val="accent2">
            <a:shade val="80000"/>
            <a:hueOff val="519592"/>
            <a:satOff val="-22257"/>
            <a:lumOff val="30698"/>
            <a:alphaOff val="0"/>
          </a:schemeClr>
        </a:soli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0F98C17-9BAF-4DFC-BE9C-98C2E55844A9}">
      <dsp:nvSpPr>
        <dsp:cNvPr id="0" name=""/>
        <dsp:cNvSpPr/>
      </dsp:nvSpPr>
      <dsp:spPr>
        <a:xfrm>
          <a:off x="2991938" y="3590327"/>
          <a:ext cx="9200062" cy="1795161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effectLst/>
              <a:latin typeface="Calibri" panose="020F0502020204030204" pitchFamily="34" charset="0"/>
            </a:rPr>
            <a:t>отмечались ленинские дни, знаменательные даты в истории КПСС, выборы Советов народных депутатов, принятие новой Конституции СССР 1977 г. и Конституции БССР 1978 г.</a:t>
          </a:r>
          <a:endParaRPr lang="ru-RU" sz="2800" b="1" kern="1200" dirty="0">
            <a:effectLst/>
            <a:latin typeface="Calibri" panose="020F0502020204030204" pitchFamily="34" charset="0"/>
          </a:endParaRPr>
        </a:p>
      </dsp:txBody>
      <dsp:txXfrm>
        <a:off x="2991938" y="3590327"/>
        <a:ext cx="9200062" cy="179516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344500-7DE4-421E-8D07-D782D531FC2D}" type="datetimeFigureOut">
              <a:rPr lang="ru-RU" smtClean="0"/>
              <a:t>12.02.2023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BC50DE-E0A7-4E01-8F50-ADA9922334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18913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740335-D5BA-41C0-A0E9-720049998A76}" type="slidenum">
              <a:rPr lang="ru-RU" smtClean="0">
                <a:solidFill>
                  <a:prstClr val="black"/>
                </a:solidFill>
              </a:rPr>
              <a:pPr/>
              <a:t>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52433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65060" y="5052548"/>
            <a:ext cx="7516013" cy="882119"/>
          </a:xfrm>
        </p:spPr>
        <p:txBody>
          <a:bodyPr>
            <a:normAutofit/>
          </a:bodyPr>
          <a:lstStyle>
            <a:lvl1pPr marL="0" indent="0" algn="l">
              <a:buNone/>
              <a:defRPr sz="1650">
                <a:solidFill>
                  <a:schemeClr val="tx2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28D4D-C98B-4237-9B2E-2CCDCEE2EFF6}" type="datetime1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12.02.2023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23BD7-A8D1-407C-AB63-65E5F28B6206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0110" y="3132290"/>
            <a:ext cx="9567135" cy="1793167"/>
          </a:xfrm>
          <a:effectLst/>
        </p:spPr>
        <p:txBody>
          <a:bodyPr>
            <a:noAutofit/>
          </a:bodyPr>
          <a:lstStyle>
            <a:lvl1pPr marL="480060" indent="-342900" algn="l">
              <a:defRPr sz="405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15472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40000" y="731519"/>
            <a:ext cx="85344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7500E-E012-4B55-A1B8-2A6A2FFEDC84}" type="datetime1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12.02.2023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23BD7-A8D1-407C-AB63-65E5F28B6206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88518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38344" y="376520"/>
            <a:ext cx="27432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32153" y="731522"/>
            <a:ext cx="6439049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5AF33-065A-4211-94AD-A93D5F6A30E7}" type="datetime1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12.02.2023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23BD7-A8D1-407C-AB63-65E5F28B6206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61784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F4860-1100-4758-8FF0-7BCB33543D42}" type="datetime1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12.02.2023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23BD7-A8D1-407C-AB63-65E5F28B6206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0" y="731520"/>
            <a:ext cx="85344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59916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0928" y="2172648"/>
            <a:ext cx="7955555" cy="2423346"/>
          </a:xfrm>
          <a:effectLst/>
        </p:spPr>
        <p:txBody>
          <a:bodyPr anchor="b"/>
          <a:lstStyle>
            <a:lvl1pPr algn="r">
              <a:defRPr sz="345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6585" y="4607511"/>
            <a:ext cx="7960659" cy="835460"/>
          </a:xfrm>
        </p:spPr>
        <p:txBody>
          <a:bodyPr anchor="t"/>
          <a:lstStyle>
            <a:lvl1pPr marL="0" indent="0" algn="r">
              <a:buNone/>
              <a:defRPr sz="1500">
                <a:solidFill>
                  <a:schemeClr val="tx2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8AF53-72B7-48E4-9130-C1262BA0BA8B}" type="datetime1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12.02.2023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23BD7-A8D1-407C-AB63-65E5F28B6206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29547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6E906-55A3-4FCE-B567-5F2B652F8614}" type="datetime1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12.02.2023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23BD7-A8D1-407C-AB63-65E5F28B6206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523999" y="731519"/>
            <a:ext cx="4462272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731520"/>
            <a:ext cx="4462272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136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18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41929" y="1400327"/>
            <a:ext cx="4462272" cy="2743200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35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6403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18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marL="0" lvl="0" indent="0" algn="ctr" defTabSz="685800" rtl="0" eaLnBrk="1" latinLnBrk="0" hangingPunct="1">
              <a:spcBef>
                <a:spcPct val="20000"/>
              </a:spcBef>
              <a:spcAft>
                <a:spcPts val="225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1399032"/>
            <a:ext cx="4462272" cy="2743200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35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9E870-EDB1-4FEC-9EE2-3F75ACEA1AD2}" type="datetime1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12.02.2023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23BD7-A8D1-407C-AB63-65E5F28B6206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51958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2C275-8DE5-409B-BFAA-184D9EAECD78}" type="datetime1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12.02.2023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23BD7-A8D1-407C-AB63-65E5F28B6206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07755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47CCF-DB77-42F7-ADEA-B7B9370EA03A}" type="datetime1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12.02.2023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23BD7-A8D1-407C-AB63-65E5F28B6206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91944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8795" y="2209803"/>
            <a:ext cx="4848113" cy="1258493"/>
          </a:xfrm>
          <a:effectLst/>
        </p:spPr>
        <p:txBody>
          <a:bodyPr anchor="b">
            <a:noAutofit/>
          </a:bodyPr>
          <a:lstStyle>
            <a:lvl1pPr marL="171450" indent="-171450" algn="l">
              <a:defRPr sz="21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4689" y="731520"/>
            <a:ext cx="5356113" cy="4894730"/>
          </a:xfrm>
        </p:spPr>
        <p:txBody>
          <a:bodyPr anchor="ctr"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05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4355" y="3497802"/>
            <a:ext cx="4518213" cy="2139518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AF39E-286A-4C89-BBD9-5A23A9877AFF}" type="datetime1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12.02.2023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23BD7-A8D1-407C-AB63-65E5F28B6206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07658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966900" y="1143000"/>
            <a:ext cx="54864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15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0516" y="1010486"/>
            <a:ext cx="4925485" cy="2163020"/>
          </a:xfrm>
        </p:spPr>
        <p:txBody>
          <a:bodyPr anchor="b"/>
          <a:lstStyle>
            <a:lvl1pPr marL="137160" indent="-137160">
              <a:buFont typeface="Georgia" pitchFamily="18" charset="0"/>
              <a:buChar char="*"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5F388-CDB0-453A-B50C-8C58D5FD35ED}" type="datetime1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12.02.2023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23BD7-A8D1-407C-AB63-65E5F28B6206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9691" y="4464421"/>
            <a:ext cx="8511384" cy="1143000"/>
          </a:xfrm>
        </p:spPr>
        <p:txBody>
          <a:bodyPr anchor="b">
            <a:noAutofit/>
          </a:bodyPr>
          <a:lstStyle>
            <a:lvl1pPr algn="l">
              <a:defRPr sz="345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05222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Texturizer/>
                    </a14:imgEffect>
                  </a14:imgLayer>
                </a14:imgProps>
              </a:ext>
            </a:extLst>
          </a:blip>
          <a:srcRect/>
          <a:stretch>
            <a:fillRect t="-1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12192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91054" y="4372168"/>
            <a:ext cx="8683348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2260"/>
            <a:ext cx="85344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00" y="6172203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9FCC57D0-9D40-4469-AAF3-7E1DE85A9D24}" type="datetime1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12.02.2023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1" y="6172203"/>
            <a:ext cx="44704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080000" y="6172203"/>
            <a:ext cx="2438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A7B23BD7-A8D1-407C-AB63-65E5F28B6206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3351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marL="240030" indent="-240030" algn="r" defTabSz="6858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345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171450" indent="-137160" algn="l" defTabSz="685800" rtl="0" eaLnBrk="1" latinLnBrk="0" hangingPunct="1">
        <a:spcBef>
          <a:spcPct val="20000"/>
        </a:spcBef>
        <a:spcAft>
          <a:spcPts val="225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411480" indent="-137160" algn="l" defTabSz="685800" rtl="0" eaLnBrk="1" latinLnBrk="0" hangingPunct="1">
        <a:spcBef>
          <a:spcPct val="20000"/>
        </a:spcBef>
        <a:spcAft>
          <a:spcPts val="225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617220" indent="-137160" algn="l" defTabSz="685800" rtl="0" eaLnBrk="1" latinLnBrk="0" hangingPunct="1">
        <a:spcBef>
          <a:spcPct val="20000"/>
        </a:spcBef>
        <a:spcAft>
          <a:spcPts val="225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822960" indent="-137160" algn="l" defTabSz="685800" rtl="0" eaLnBrk="1" latinLnBrk="0" hangingPunct="1">
        <a:spcBef>
          <a:spcPct val="20000"/>
        </a:spcBef>
        <a:spcAft>
          <a:spcPts val="225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042416" indent="-137160" algn="l" defTabSz="685800" rtl="0" eaLnBrk="1" latinLnBrk="0" hangingPunct="1">
        <a:spcBef>
          <a:spcPct val="20000"/>
        </a:spcBef>
        <a:spcAft>
          <a:spcPts val="225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248156" indent="-137160" algn="l" defTabSz="685800" rtl="0" eaLnBrk="1" latinLnBrk="0" hangingPunct="1">
        <a:spcBef>
          <a:spcPct val="20000"/>
        </a:spcBef>
        <a:spcAft>
          <a:spcPts val="225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474470" indent="-137160" algn="l" defTabSz="685800" rtl="0" eaLnBrk="1" latinLnBrk="0" hangingPunct="1">
        <a:spcBef>
          <a:spcPct val="20000"/>
        </a:spcBef>
        <a:spcAft>
          <a:spcPts val="225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714500" indent="-137160" algn="l" defTabSz="685800" rtl="0" eaLnBrk="1" latinLnBrk="0" hangingPunct="1">
        <a:spcBef>
          <a:spcPct val="20000"/>
        </a:spcBef>
        <a:spcAft>
          <a:spcPts val="225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940814" indent="-137160" algn="l" defTabSz="685800" rtl="0" eaLnBrk="1" latinLnBrk="0" hangingPunct="1">
        <a:spcBef>
          <a:spcPct val="20000"/>
        </a:spcBef>
        <a:spcAft>
          <a:spcPts val="225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1.wdp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08929" y="1250576"/>
            <a:ext cx="7597589" cy="3168789"/>
          </a:xfrm>
        </p:spPr>
        <p:txBody>
          <a:bodyPr/>
          <a:lstStyle/>
          <a:p>
            <a:pPr algn="ctr"/>
            <a:r>
              <a:rPr lang="ru-RU" sz="4800" dirty="0" smtClean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/>
              </a:rPr>
              <a:t>Общественно-политическое положение </a:t>
            </a:r>
            <a:r>
              <a:rPr lang="ru-RU" sz="4800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/>
              </a:rPr>
              <a:t>во второй половине </a:t>
            </a:r>
            <a:r>
              <a:rPr lang="ru-RU" sz="4800" dirty="0" smtClean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/>
              </a:rPr>
              <a:t>1960-х </a:t>
            </a:r>
            <a:r>
              <a:rPr lang="ru-RU" sz="4800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/>
              </a:rPr>
              <a:t>– первой половине </a:t>
            </a:r>
            <a:r>
              <a:rPr lang="ru-RU" sz="4800" dirty="0" smtClean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/>
              </a:rPr>
              <a:t>1980-х </a:t>
            </a:r>
            <a:r>
              <a:rPr lang="ru-RU" sz="4800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/>
              </a:rPr>
              <a:t>гг.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735" y="228599"/>
            <a:ext cx="3851194" cy="63606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248188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4294967295"/>
          </p:nvPr>
        </p:nvSpPr>
        <p:spPr>
          <a:xfrm>
            <a:off x="0" y="627526"/>
            <a:ext cx="5809129" cy="6136345"/>
          </a:xfrm>
          <a:prstGeom prst="rect">
            <a:avLst/>
          </a:prstGeom>
          <a:solidFill>
            <a:schemeClr val="accent1">
              <a:alpha val="2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>
            <a:noAutofit/>
          </a:bodyPr>
          <a:lstStyle/>
          <a:p>
            <a:pPr marL="93663" indent="-93663">
              <a:spcBef>
                <a:spcPts val="0"/>
              </a:spcBef>
              <a:spcAft>
                <a:spcPts val="0"/>
              </a:spcAft>
            </a:pPr>
            <a:r>
              <a:rPr lang="ru-RU" sz="2400" b="1" dirty="0">
                <a:ln w="0"/>
                <a:solidFill>
                  <a:schemeClr val="tx1"/>
                </a:solidFill>
                <a:latin typeface="Calibri" panose="020F0502020204030204" pitchFamily="34" charset="0"/>
              </a:rPr>
              <a:t>Говорят, что </a:t>
            </a:r>
            <a:r>
              <a:rPr lang="ru-RU" sz="2400" b="1" dirty="0" err="1">
                <a:ln w="0"/>
                <a:solidFill>
                  <a:schemeClr val="tx1"/>
                </a:solidFill>
                <a:latin typeface="Calibri" panose="020F0502020204030204" pitchFamily="34" charset="0"/>
              </a:rPr>
              <a:t>Машерова</a:t>
            </a:r>
            <a:r>
              <a:rPr lang="ru-RU" sz="2400" b="1" dirty="0">
                <a:ln w="0"/>
                <a:solidFill>
                  <a:schemeClr val="tx1"/>
                </a:solidFill>
                <a:latin typeface="Calibri" panose="020F0502020204030204" pitchFamily="34" charset="0"/>
              </a:rPr>
              <a:t> сильно недолюбливал Брежнев. Известный факт, чтобы лично вручить Минску звезду героя, Брежнев ехал аж 4 года. </a:t>
            </a:r>
            <a:endParaRPr lang="ru-RU" sz="2400" b="1" dirty="0" smtClean="0">
              <a:ln w="0"/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93663" indent="-93663">
              <a:spcBef>
                <a:spcPts val="0"/>
              </a:spcBef>
              <a:spcAft>
                <a:spcPts val="0"/>
              </a:spcAft>
            </a:pPr>
            <a:r>
              <a:rPr lang="ru-RU" sz="2400" b="1" dirty="0" smtClean="0">
                <a:ln w="0"/>
                <a:solidFill>
                  <a:schemeClr val="tx1"/>
                </a:solidFill>
                <a:latin typeface="Calibri" panose="020F0502020204030204" pitchFamily="34" charset="0"/>
              </a:rPr>
              <a:t>На </a:t>
            </a:r>
            <a:r>
              <a:rPr lang="ru-RU" sz="2400" b="1" dirty="0">
                <a:ln w="0"/>
                <a:solidFill>
                  <a:schemeClr val="tx1"/>
                </a:solidFill>
                <a:latin typeface="Calibri" panose="020F0502020204030204" pitchFamily="34" charset="0"/>
              </a:rPr>
              <a:t>похороны </a:t>
            </a:r>
            <a:r>
              <a:rPr lang="ru-RU" sz="2400" b="1" dirty="0" err="1">
                <a:ln w="0"/>
                <a:solidFill>
                  <a:schemeClr val="tx1"/>
                </a:solidFill>
                <a:latin typeface="Calibri" panose="020F0502020204030204" pitchFamily="34" charset="0"/>
              </a:rPr>
              <a:t>Машерова</a:t>
            </a:r>
            <a:r>
              <a:rPr lang="ru-RU" sz="2400" b="1" dirty="0">
                <a:ln w="0"/>
                <a:solidFill>
                  <a:schemeClr val="tx1"/>
                </a:solidFill>
                <a:latin typeface="Calibri" panose="020F0502020204030204" pitchFamily="34" charset="0"/>
              </a:rPr>
              <a:t> в Минск по указанию Брежнева первым и вторым секретарям партий союзных республик запретили приезжать. Нарушил вето только первый секретарь компартии Литвы. </a:t>
            </a:r>
            <a:endParaRPr lang="ru-RU" sz="2400" b="1" dirty="0" smtClean="0">
              <a:ln w="0"/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93663" indent="-93663">
              <a:spcBef>
                <a:spcPts val="0"/>
              </a:spcBef>
              <a:spcAft>
                <a:spcPts val="0"/>
              </a:spcAft>
            </a:pPr>
            <a:r>
              <a:rPr lang="ru-RU" sz="2400" b="1" dirty="0" smtClean="0">
                <a:ln w="0"/>
                <a:solidFill>
                  <a:schemeClr val="tx1"/>
                </a:solidFill>
                <a:latin typeface="Calibri" panose="020F0502020204030204" pitchFamily="34" charset="0"/>
              </a:rPr>
              <a:t>Несмотря </a:t>
            </a:r>
            <a:r>
              <a:rPr lang="ru-RU" sz="2400" b="1" dirty="0">
                <a:ln w="0"/>
                <a:solidFill>
                  <a:schemeClr val="tx1"/>
                </a:solidFill>
                <a:latin typeface="Calibri" panose="020F0502020204030204" pitchFamily="34" charset="0"/>
              </a:rPr>
              <a:t>на сильный проливной дождь проститься с </a:t>
            </a:r>
            <a:r>
              <a:rPr lang="ru-RU" sz="2400" b="1" dirty="0" err="1">
                <a:ln w="0"/>
                <a:solidFill>
                  <a:schemeClr val="tx1"/>
                </a:solidFill>
                <a:latin typeface="Calibri" panose="020F0502020204030204" pitchFamily="34" charset="0"/>
              </a:rPr>
              <a:t>Машеровым</a:t>
            </a:r>
            <a:r>
              <a:rPr lang="ru-RU" sz="2400" b="1" dirty="0">
                <a:ln w="0"/>
                <a:solidFill>
                  <a:schemeClr val="tx1"/>
                </a:solidFill>
                <a:latin typeface="Calibri" panose="020F0502020204030204" pitchFamily="34" charset="0"/>
              </a:rPr>
              <a:t> пришли десятки тысяч жителей республики.</a:t>
            </a:r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605227" y="-52172"/>
            <a:ext cx="10596064" cy="679698"/>
          </a:xfrm>
          <a:noFill/>
          <a:ln>
            <a:noFill/>
          </a:ln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pPr algn="ctr"/>
            <a:r>
              <a:rPr lang="ru-RU" sz="2800" b="0" dirty="0" smtClean="0">
                <a:ln w="22225">
                  <a:solidFill>
                    <a:srgbClr val="002060"/>
                  </a:solidFill>
                  <a:prstDash val="solid"/>
                </a:ln>
                <a:solidFill>
                  <a:sysClr val="windowText" lastClr="000000"/>
                </a:solidFill>
                <a:effectLst/>
                <a:latin typeface="Calibri" panose="020F0502020204030204" pitchFamily="34" charset="0"/>
              </a:rPr>
              <a:t>1965-1980 гг. – Петр </a:t>
            </a:r>
            <a:r>
              <a:rPr lang="ru-RU" sz="2800" b="0" dirty="0" err="1" smtClean="0">
                <a:ln w="22225">
                  <a:solidFill>
                    <a:srgbClr val="002060"/>
                  </a:solidFill>
                  <a:prstDash val="solid"/>
                </a:ln>
                <a:solidFill>
                  <a:sysClr val="windowText" lastClr="000000"/>
                </a:solidFill>
                <a:effectLst/>
                <a:latin typeface="Calibri" panose="020F0502020204030204" pitchFamily="34" charset="0"/>
              </a:rPr>
              <a:t>Миронович</a:t>
            </a:r>
            <a:r>
              <a:rPr lang="ru-RU" sz="2800" b="0" dirty="0" smtClean="0">
                <a:ln w="22225">
                  <a:solidFill>
                    <a:srgbClr val="002060"/>
                  </a:solidFill>
                  <a:prstDash val="solid"/>
                </a:ln>
                <a:solidFill>
                  <a:sysClr val="windowText" lastClr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ru-RU" sz="2800" b="0" dirty="0" err="1" smtClean="0">
                <a:ln w="22225">
                  <a:solidFill>
                    <a:srgbClr val="002060"/>
                  </a:solidFill>
                  <a:prstDash val="solid"/>
                </a:ln>
                <a:solidFill>
                  <a:sysClr val="windowText" lastClr="000000"/>
                </a:solidFill>
                <a:effectLst/>
                <a:latin typeface="Calibri" panose="020F0502020204030204" pitchFamily="34" charset="0"/>
              </a:rPr>
              <a:t>Машеров</a:t>
            </a:r>
            <a:r>
              <a:rPr lang="ru-RU" sz="2800" b="0" dirty="0" smtClean="0">
                <a:ln w="22225">
                  <a:solidFill>
                    <a:srgbClr val="002060"/>
                  </a:solidFill>
                  <a:prstDash val="solid"/>
                </a:ln>
                <a:solidFill>
                  <a:sysClr val="windowText" lastClr="000000"/>
                </a:solidFill>
                <a:effectLst/>
                <a:latin typeface="Calibri" panose="020F0502020204030204" pitchFamily="34" charset="0"/>
              </a:rPr>
              <a:t> – 1-й секретарь ЦК КПБ</a:t>
            </a:r>
            <a:endParaRPr lang="ru-RU" sz="2800" b="0" dirty="0">
              <a:ln w="22225">
                <a:solidFill>
                  <a:srgbClr val="002060"/>
                </a:solidFill>
                <a:prstDash val="solid"/>
              </a:ln>
              <a:solidFill>
                <a:sysClr val="windowText" lastClr="000000"/>
              </a:solidFill>
              <a:effectLst/>
              <a:latin typeface="Calibri" panose="020F050202020403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151"/>
          <a:stretch/>
        </p:blipFill>
        <p:spPr>
          <a:xfrm>
            <a:off x="7574105" y="479608"/>
            <a:ext cx="4453119" cy="3598523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3259" y="3392488"/>
            <a:ext cx="3848100" cy="3200400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28334422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4294967295"/>
          </p:nvPr>
        </p:nvSpPr>
        <p:spPr>
          <a:xfrm>
            <a:off x="94130" y="1178204"/>
            <a:ext cx="5809129" cy="4428568"/>
          </a:xfrm>
          <a:prstGeom prst="rect">
            <a:avLst/>
          </a:prstGeom>
          <a:solidFill>
            <a:schemeClr val="accent1">
              <a:alpha val="2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>
            <a:noAutofit/>
          </a:bodyPr>
          <a:lstStyle/>
          <a:p>
            <a:pPr marL="93663" indent="-93663">
              <a:spcBef>
                <a:spcPts val="0"/>
              </a:spcBef>
              <a:spcAft>
                <a:spcPts val="0"/>
              </a:spcAft>
            </a:pPr>
            <a:r>
              <a:rPr lang="ru-RU" sz="2800" b="1" dirty="0">
                <a:ln w="0"/>
                <a:solidFill>
                  <a:schemeClr val="tx1"/>
                </a:solidFill>
                <a:latin typeface="Calibri" panose="020F0502020204030204" pitchFamily="34" charset="0"/>
              </a:rPr>
              <a:t>Одна из тех личностей, которая навсегда оставила память в истории белорусского народа. В Бресте его именем назван проспект, на здании администрации Ленинского района, где он работал, и на здании по ул. Карла Маркса, 18, где он жил, недавно установлены мемориальные доски.</a:t>
            </a:r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605227" y="-52172"/>
            <a:ext cx="10596064" cy="679698"/>
          </a:xfrm>
          <a:noFill/>
          <a:ln>
            <a:noFill/>
          </a:ln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pPr algn="ctr"/>
            <a:r>
              <a:rPr lang="ru-RU" sz="2800" b="0" dirty="0" smtClean="0">
                <a:ln w="22225">
                  <a:solidFill>
                    <a:srgbClr val="002060"/>
                  </a:solidFill>
                  <a:prstDash val="solid"/>
                </a:ln>
                <a:solidFill>
                  <a:sysClr val="windowText" lastClr="000000"/>
                </a:solidFill>
                <a:effectLst/>
                <a:latin typeface="Calibri" panose="020F0502020204030204" pitchFamily="34" charset="0"/>
              </a:rPr>
              <a:t>1965-1980 гг. – Петр </a:t>
            </a:r>
            <a:r>
              <a:rPr lang="ru-RU" sz="2800" b="0" dirty="0" err="1" smtClean="0">
                <a:ln w="22225">
                  <a:solidFill>
                    <a:srgbClr val="002060"/>
                  </a:solidFill>
                  <a:prstDash val="solid"/>
                </a:ln>
                <a:solidFill>
                  <a:sysClr val="windowText" lastClr="000000"/>
                </a:solidFill>
                <a:effectLst/>
                <a:latin typeface="Calibri" panose="020F0502020204030204" pitchFamily="34" charset="0"/>
              </a:rPr>
              <a:t>Миронович</a:t>
            </a:r>
            <a:r>
              <a:rPr lang="ru-RU" sz="2800" b="0" dirty="0" smtClean="0">
                <a:ln w="22225">
                  <a:solidFill>
                    <a:srgbClr val="002060"/>
                  </a:solidFill>
                  <a:prstDash val="solid"/>
                </a:ln>
                <a:solidFill>
                  <a:sysClr val="windowText" lastClr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ru-RU" sz="2800" b="0" dirty="0" err="1" smtClean="0">
                <a:ln w="22225">
                  <a:solidFill>
                    <a:srgbClr val="002060"/>
                  </a:solidFill>
                  <a:prstDash val="solid"/>
                </a:ln>
                <a:solidFill>
                  <a:sysClr val="windowText" lastClr="000000"/>
                </a:solidFill>
                <a:effectLst/>
                <a:latin typeface="Calibri" panose="020F0502020204030204" pitchFamily="34" charset="0"/>
              </a:rPr>
              <a:t>Машеров</a:t>
            </a:r>
            <a:r>
              <a:rPr lang="ru-RU" sz="2800" b="0" dirty="0" smtClean="0">
                <a:ln w="22225">
                  <a:solidFill>
                    <a:srgbClr val="002060"/>
                  </a:solidFill>
                  <a:prstDash val="solid"/>
                </a:ln>
                <a:solidFill>
                  <a:sysClr val="windowText" lastClr="000000"/>
                </a:solidFill>
                <a:effectLst/>
                <a:latin typeface="Calibri" panose="020F0502020204030204" pitchFamily="34" charset="0"/>
              </a:rPr>
              <a:t> – 1-й секретарь ЦК КПБ</a:t>
            </a:r>
            <a:endParaRPr lang="ru-RU" sz="2800" b="0" dirty="0">
              <a:ln w="22225">
                <a:solidFill>
                  <a:srgbClr val="002060"/>
                </a:solidFill>
                <a:prstDash val="solid"/>
              </a:ln>
              <a:solidFill>
                <a:sysClr val="windowText" lastClr="000000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476836" y="5862292"/>
            <a:ext cx="4980058" cy="92333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smtClean="0"/>
              <a:t>М.П. Машеров на открытии мемориального комплекса «Брестская крепость-герой»</a:t>
            </a:r>
            <a:endParaRPr lang="ru-RU" b="1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7286" y="922684"/>
            <a:ext cx="4939608" cy="49396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036513406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631504" y="12998"/>
            <a:ext cx="8856984" cy="679698"/>
          </a:xfrm>
          <a:noFill/>
          <a:ln>
            <a:noFill/>
          </a:ln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pPr algn="ctr"/>
            <a:r>
              <a:rPr lang="ru-RU" sz="2800" b="0" dirty="0">
                <a:ln w="22225">
                  <a:solidFill>
                    <a:srgbClr val="002060"/>
                  </a:solidFill>
                  <a:prstDash val="solid"/>
                </a:ln>
                <a:solidFill>
                  <a:sysClr val="windowText" lastClr="000000"/>
                </a:solidFill>
                <a:effectLst/>
                <a:latin typeface="Calibri" panose="020F0502020204030204" pitchFamily="34" charset="0"/>
              </a:rPr>
              <a:t>Общественно-политическая система и её характер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229890" y="6274600"/>
            <a:ext cx="2647596" cy="33855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Конституция СССР 1977 г.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2" t="4297" r="1950" b="4293"/>
          <a:stretch/>
        </p:blipFill>
        <p:spPr bwMode="auto">
          <a:xfrm>
            <a:off x="6551041" y="634293"/>
            <a:ext cx="3658741" cy="5516390"/>
          </a:xfrm>
          <a:prstGeom prst="rect">
            <a:avLst/>
          </a:prstGeom>
          <a:ln w="38100">
            <a:solidFill>
              <a:schemeClr val="accent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45967" y="692696"/>
            <a:ext cx="4735828" cy="3970318"/>
          </a:xfrm>
          <a:prstGeom prst="rect">
            <a:avLst/>
          </a:prstGeom>
          <a:solidFill>
            <a:schemeClr val="accent1">
              <a:alpha val="2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>
            <a:noAutofit/>
          </a:bodyPr>
          <a:lstStyle>
            <a:lvl1pPr marL="93663" indent="-93663" defTabSz="685800">
              <a:spcBef>
                <a:spcPts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800" b="1">
                <a:ln w="0"/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11480" indent="-137160" defTabSz="685800">
              <a:spcBef>
                <a:spcPct val="20000"/>
              </a:spcBef>
              <a:spcAft>
                <a:spcPts val="225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500">
                <a:solidFill>
                  <a:schemeClr val="lt1"/>
                </a:solidFill>
              </a:defRPr>
            </a:lvl2pPr>
            <a:lvl3pPr marL="617220" indent="-137160" defTabSz="685800">
              <a:spcBef>
                <a:spcPct val="20000"/>
              </a:spcBef>
              <a:spcAft>
                <a:spcPts val="225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350">
                <a:solidFill>
                  <a:schemeClr val="lt1"/>
                </a:solidFill>
              </a:defRPr>
            </a:lvl3pPr>
            <a:lvl4pPr marL="822960" indent="-137160" defTabSz="685800">
              <a:spcBef>
                <a:spcPct val="20000"/>
              </a:spcBef>
              <a:spcAft>
                <a:spcPts val="225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200">
                <a:solidFill>
                  <a:schemeClr val="lt1"/>
                </a:solidFill>
              </a:defRPr>
            </a:lvl4pPr>
            <a:lvl5pPr marL="1042416" indent="-137160" defTabSz="685800">
              <a:spcBef>
                <a:spcPct val="20000"/>
              </a:spcBef>
              <a:spcAft>
                <a:spcPts val="225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050">
                <a:solidFill>
                  <a:schemeClr val="lt1"/>
                </a:solidFill>
              </a:defRPr>
            </a:lvl5pPr>
            <a:lvl6pPr marL="1248156" indent="-137160" defTabSz="685800">
              <a:spcBef>
                <a:spcPct val="20000"/>
              </a:spcBef>
              <a:spcAft>
                <a:spcPts val="225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050">
                <a:solidFill>
                  <a:schemeClr val="lt1"/>
                </a:solidFill>
              </a:defRPr>
            </a:lvl6pPr>
            <a:lvl7pPr marL="1474470" indent="-137160" defTabSz="685800">
              <a:spcBef>
                <a:spcPct val="20000"/>
              </a:spcBef>
              <a:spcAft>
                <a:spcPts val="225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050">
                <a:solidFill>
                  <a:schemeClr val="lt1"/>
                </a:solidFill>
              </a:defRPr>
            </a:lvl7pPr>
            <a:lvl8pPr marL="1714500" indent="-137160" defTabSz="685800">
              <a:spcBef>
                <a:spcPct val="20000"/>
              </a:spcBef>
              <a:spcAft>
                <a:spcPts val="225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050">
                <a:solidFill>
                  <a:schemeClr val="lt1"/>
                </a:solidFill>
              </a:defRPr>
            </a:lvl8pPr>
            <a:lvl9pPr marL="1940814" indent="-137160" defTabSz="685800">
              <a:spcBef>
                <a:spcPct val="20000"/>
              </a:spcBef>
              <a:spcAft>
                <a:spcPts val="225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050">
                <a:solidFill>
                  <a:schemeClr val="lt1"/>
                </a:solidFill>
              </a:defRPr>
            </a:lvl9pPr>
          </a:lstStyle>
          <a:p>
            <a:r>
              <a:rPr lang="ru-RU" dirty="0"/>
              <a:t>«Развитой социализм» – определение руководством КПСС этапа на пути построения коммунизма в СССР, который рассматривался как наивысшее достижение социального прогресса в начале 1970-х гг</a:t>
            </a:r>
            <a:r>
              <a:rPr lang="ru-RU" dirty="0" smtClean="0"/>
              <a:t>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14768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4294967295"/>
          </p:nvPr>
        </p:nvSpPr>
        <p:spPr>
          <a:xfrm>
            <a:off x="0" y="692696"/>
            <a:ext cx="5943600" cy="5775302"/>
          </a:xfrm>
          <a:prstGeom prst="rect">
            <a:avLst/>
          </a:prstGeom>
          <a:solidFill>
            <a:schemeClr val="accent1">
              <a:alpha val="2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>
            <a:noAutofit/>
          </a:bodyPr>
          <a:lstStyle/>
          <a:p>
            <a:pPr marL="93663" indent="-93663">
              <a:spcBef>
                <a:spcPts val="0"/>
              </a:spcBef>
              <a:spcAft>
                <a:spcPts val="0"/>
              </a:spcAft>
            </a:pPr>
            <a:r>
              <a:rPr lang="ru-RU" sz="2800" b="1" dirty="0">
                <a:ln w="0"/>
                <a:solidFill>
                  <a:schemeClr val="tx1"/>
                </a:solidFill>
                <a:latin typeface="Calibri" panose="020F0502020204030204" pitchFamily="34" charset="0"/>
              </a:rPr>
              <a:t>В общественно-политической жизни такой курс означал прежде всего дальнейшее укрепление роли коммунистической партии во всех сферах жизни общества. </a:t>
            </a:r>
            <a:endParaRPr lang="ru-RU" sz="2800" b="1" dirty="0" smtClean="0">
              <a:ln w="0"/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93663" indent="-93663">
              <a:spcBef>
                <a:spcPts val="0"/>
              </a:spcBef>
              <a:spcAft>
                <a:spcPts val="0"/>
              </a:spcAft>
            </a:pPr>
            <a:r>
              <a:rPr lang="ru-RU" sz="2800" b="1" dirty="0" smtClean="0">
                <a:ln w="0"/>
                <a:solidFill>
                  <a:schemeClr val="tx1"/>
                </a:solidFill>
                <a:latin typeface="Calibri" panose="020F0502020204030204" pitchFamily="34" charset="0"/>
              </a:rPr>
              <a:t>Такое </a:t>
            </a:r>
            <a:r>
              <a:rPr lang="ru-RU" sz="2800" b="1" dirty="0">
                <a:ln w="0"/>
                <a:solidFill>
                  <a:schemeClr val="tx1"/>
                </a:solidFill>
                <a:latin typeface="Calibri" panose="020F0502020204030204" pitchFamily="34" charset="0"/>
              </a:rPr>
              <a:t>положение было официально закреплено в принятой в 1977 г. Конституции СССР, которая получила неофициальное название «Конституция развитого социализма».</a:t>
            </a:r>
          </a:p>
          <a:p>
            <a:pPr marL="93663" indent="-93663">
              <a:spcBef>
                <a:spcPts val="0"/>
              </a:spcBef>
              <a:spcAft>
                <a:spcPts val="0"/>
              </a:spcAft>
            </a:pPr>
            <a:r>
              <a:rPr lang="ru-RU" sz="2800" b="1" dirty="0">
                <a:ln w="0"/>
                <a:solidFill>
                  <a:schemeClr val="tx1"/>
                </a:solidFill>
                <a:latin typeface="Calibri" panose="020F0502020204030204" pitchFamily="34" charset="0"/>
              </a:rPr>
              <a:t>В 1978 г. Была принята Конституция БССР</a:t>
            </a:r>
          </a:p>
          <a:p>
            <a:pPr marL="93663" indent="-93663">
              <a:spcBef>
                <a:spcPts val="0"/>
              </a:spcBef>
              <a:spcAft>
                <a:spcPts val="0"/>
              </a:spcAft>
            </a:pPr>
            <a:endParaRPr lang="ru-RU" sz="2800" b="1" dirty="0">
              <a:ln w="0"/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631504" y="12998"/>
            <a:ext cx="8856984" cy="679698"/>
          </a:xfrm>
          <a:noFill/>
          <a:ln>
            <a:noFill/>
          </a:ln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pPr algn="ctr"/>
            <a:r>
              <a:rPr lang="ru-RU" sz="2800" b="0" dirty="0">
                <a:ln w="22225">
                  <a:solidFill>
                    <a:srgbClr val="002060"/>
                  </a:solidFill>
                  <a:prstDash val="solid"/>
                </a:ln>
                <a:solidFill>
                  <a:sysClr val="windowText" lastClr="000000"/>
                </a:solidFill>
                <a:effectLst/>
                <a:latin typeface="Calibri" panose="020F0502020204030204" pitchFamily="34" charset="0"/>
              </a:rPr>
              <a:t>Общественно-политическая система и её характер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987"/>
          <a:stretch/>
        </p:blipFill>
        <p:spPr>
          <a:xfrm>
            <a:off x="7176247" y="601084"/>
            <a:ext cx="3810000" cy="5582808"/>
          </a:xfrm>
          <a:prstGeom prst="rect">
            <a:avLst/>
          </a:prstGeom>
          <a:ln w="38100">
            <a:solidFill>
              <a:schemeClr val="accent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66447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4294967295"/>
          </p:nvPr>
        </p:nvSpPr>
        <p:spPr>
          <a:xfrm>
            <a:off x="0" y="766482"/>
            <a:ext cx="6911788" cy="5930153"/>
          </a:xfrm>
          <a:prstGeom prst="rect">
            <a:avLst/>
          </a:prstGeom>
          <a:solidFill>
            <a:schemeClr val="accent1">
              <a:alpha val="2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>
            <a:noAutofit/>
          </a:bodyPr>
          <a:lstStyle/>
          <a:p>
            <a:pPr marL="457200" indent="-457200"/>
            <a:r>
              <a:rPr lang="ru-RU" sz="2800" b="1" dirty="0">
                <a:ln w="0"/>
                <a:solidFill>
                  <a:schemeClr val="tx1"/>
                </a:solidFill>
                <a:latin typeface="Calibri" panose="020F0502020204030204" pitchFamily="34" charset="0"/>
              </a:rPr>
              <a:t>Коммунистическая партия Беларуси, в соответствии с шестой статьёй Конституции БССР 1978 г., провозглашалась руководящей и направляющей силой в обществе, ядром политической системы. </a:t>
            </a:r>
            <a:endParaRPr lang="ru-RU" sz="2800" b="1" dirty="0" smtClean="0">
              <a:ln w="0"/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457200" indent="-457200"/>
            <a:r>
              <a:rPr lang="ru-RU" sz="2800" b="1" dirty="0" smtClean="0">
                <a:ln w="0"/>
                <a:solidFill>
                  <a:schemeClr val="tx1"/>
                </a:solidFill>
                <a:latin typeface="Calibri" panose="020F0502020204030204" pitchFamily="34" charset="0"/>
              </a:rPr>
              <a:t>Огосударствление </a:t>
            </a:r>
            <a:r>
              <a:rPr lang="ru-RU" sz="2800" b="1" dirty="0">
                <a:ln w="0"/>
                <a:solidFill>
                  <a:schemeClr val="tx1"/>
                </a:solidFill>
                <a:latin typeface="Calibri" panose="020F0502020204030204" pitchFamily="34" charset="0"/>
              </a:rPr>
              <a:t>коммунистической партии сопровождалось её быстрым количественным ростом. В 1970-е гг. практически не оставалось предприятий, учреждений, колхозов и совхозов, в которых не было бы партийных организаций. </a:t>
            </a:r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847165" y="12998"/>
            <a:ext cx="10932459" cy="753484"/>
          </a:xfrm>
          <a:noFill/>
          <a:ln>
            <a:noFill/>
          </a:ln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pPr algn="ctr"/>
            <a:r>
              <a:rPr lang="ru-RU" sz="2800" b="0" dirty="0">
                <a:ln w="22225">
                  <a:solidFill>
                    <a:srgbClr val="002060"/>
                  </a:solidFill>
                  <a:prstDash val="solid"/>
                </a:ln>
                <a:solidFill>
                  <a:sysClr val="windowText" lastClr="000000"/>
                </a:solidFill>
                <a:effectLst/>
                <a:latin typeface="Calibri" panose="020F0502020204030204" pitchFamily="34" charset="0"/>
              </a:rPr>
              <a:t>Общественно-политическая система и её характер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8953" y="766482"/>
            <a:ext cx="3657600" cy="47916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Прямоугольник 7"/>
          <p:cNvSpPr/>
          <p:nvPr/>
        </p:nvSpPr>
        <p:spPr>
          <a:xfrm>
            <a:off x="7097724" y="5611886"/>
            <a:ext cx="4980058" cy="64633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smtClean="0"/>
              <a:t>Тихон Яковлевич Киселев – 1-й секретарь ЦК КПБ в 1980-1983 гг.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639463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4294967295"/>
          </p:nvPr>
        </p:nvSpPr>
        <p:spPr>
          <a:xfrm>
            <a:off x="0" y="676527"/>
            <a:ext cx="7135978" cy="6003939"/>
          </a:xfrm>
          <a:prstGeom prst="rect">
            <a:avLst/>
          </a:prstGeom>
          <a:solidFill>
            <a:schemeClr val="accent1">
              <a:alpha val="2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>
            <a:noAutofit/>
          </a:bodyPr>
          <a:lstStyle/>
          <a:p>
            <a:pPr marL="457200" indent="-457200">
              <a:spcBef>
                <a:spcPts val="0"/>
              </a:spcBef>
              <a:spcAft>
                <a:spcPts val="0"/>
              </a:spcAft>
            </a:pPr>
            <a:r>
              <a:rPr lang="ru-RU" sz="2600" b="1" dirty="0">
                <a:ln w="0"/>
                <a:solidFill>
                  <a:schemeClr val="tx1"/>
                </a:solidFill>
                <a:latin typeface="Calibri" panose="020F0502020204030204" pitchFamily="34" charset="0"/>
              </a:rPr>
              <a:t>В 1971 г. на XXIV съезде КПСС отмечалось, что в СССР построено развитое социалистическое общество. </a:t>
            </a:r>
            <a:endParaRPr lang="ru-RU" sz="2600" b="1" dirty="0" smtClean="0">
              <a:ln w="0"/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457200" indent="-457200">
              <a:spcBef>
                <a:spcPts val="0"/>
              </a:spcBef>
              <a:spcAft>
                <a:spcPts val="0"/>
              </a:spcAft>
            </a:pPr>
            <a:r>
              <a:rPr lang="ru-RU" sz="2600" b="1" dirty="0" smtClean="0">
                <a:ln w="0"/>
                <a:solidFill>
                  <a:schemeClr val="tx1"/>
                </a:solidFill>
                <a:latin typeface="Calibri" panose="020F0502020204030204" pitchFamily="34" charset="0"/>
              </a:rPr>
              <a:t>Был </a:t>
            </a:r>
            <a:r>
              <a:rPr lang="ru-RU" sz="2600" b="1" dirty="0">
                <a:ln w="0"/>
                <a:solidFill>
                  <a:schemeClr val="tx1"/>
                </a:solidFill>
                <a:latin typeface="Calibri" panose="020F0502020204030204" pitchFamily="34" charset="0"/>
              </a:rPr>
              <a:t>сделан вывод о том, что в СССР возникла новая историческая общность - </a:t>
            </a:r>
            <a:r>
              <a:rPr lang="ru-RU" sz="2600" b="1" i="1" u="sng" dirty="0">
                <a:ln w="0"/>
                <a:solidFill>
                  <a:schemeClr val="tx1"/>
                </a:solidFill>
                <a:latin typeface="Calibri" panose="020F0502020204030204" pitchFamily="34" charset="0"/>
              </a:rPr>
              <a:t>советский народ.</a:t>
            </a:r>
            <a:r>
              <a:rPr lang="ru-RU" sz="2600" b="1" dirty="0">
                <a:ln w="0"/>
                <a:solidFill>
                  <a:schemeClr val="tx1"/>
                </a:solidFill>
                <a:latin typeface="Calibri" panose="020F0502020204030204" pitchFamily="34" charset="0"/>
              </a:rPr>
              <a:t> Сюда включалось и всё население БССР. </a:t>
            </a:r>
            <a:endParaRPr lang="ru-RU" sz="2600" b="1" dirty="0" smtClean="0">
              <a:ln w="0"/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457200" indent="-457200">
              <a:spcBef>
                <a:spcPts val="0"/>
              </a:spcBef>
              <a:spcAft>
                <a:spcPts val="0"/>
              </a:spcAft>
            </a:pPr>
            <a:r>
              <a:rPr lang="ru-RU" sz="2600" b="1" dirty="0" smtClean="0">
                <a:ln w="0"/>
                <a:solidFill>
                  <a:schemeClr val="tx1"/>
                </a:solidFill>
                <a:latin typeface="Calibri" panose="020F0502020204030204" pitchFamily="34" charset="0"/>
              </a:rPr>
              <a:t>Возникновение </a:t>
            </a:r>
            <a:r>
              <a:rPr lang="ru-RU" sz="2600" b="1" dirty="0">
                <a:ln w="0"/>
                <a:solidFill>
                  <a:schemeClr val="tx1"/>
                </a:solidFill>
                <a:latin typeface="Calibri" panose="020F0502020204030204" pitchFamily="34" charset="0"/>
              </a:rPr>
              <a:t>общности стало результатом развития наций и национальных отношений в Советском Союзе. При этом формировались такие общие признаки советского народа, как советский патриотизм и общая коммунистическая идеология.</a:t>
            </a:r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631504" y="12998"/>
            <a:ext cx="8856984" cy="679698"/>
          </a:xfrm>
          <a:noFill/>
          <a:ln>
            <a:noFill/>
          </a:ln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pPr algn="ctr"/>
            <a:r>
              <a:rPr lang="ru-RU" sz="2800" b="0" dirty="0">
                <a:ln w="22225">
                  <a:solidFill>
                    <a:srgbClr val="002060"/>
                  </a:solidFill>
                  <a:prstDash val="solid"/>
                </a:ln>
                <a:solidFill>
                  <a:sysClr val="windowText" lastClr="000000"/>
                </a:solidFill>
                <a:effectLst/>
                <a:latin typeface="Calibri" panose="020F0502020204030204" pitchFamily="34" charset="0"/>
              </a:rPr>
              <a:t>Общественно-политическая система и её характер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767482" y="4123820"/>
            <a:ext cx="2871782" cy="83099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Х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IV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съезд КПСС. 1971 г.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0595" y="676527"/>
            <a:ext cx="4821405" cy="3168352"/>
          </a:xfrm>
          <a:prstGeom prst="rect">
            <a:avLst/>
          </a:prstGeom>
          <a:ln w="38100">
            <a:solidFill>
              <a:schemeClr val="accent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769060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856363" y="2749302"/>
            <a:ext cx="11752730" cy="67969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240030" indent="-240030" algn="r" defTabSz="6858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345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endParaRPr lang="ru-RU" sz="2800" b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1744" y="-37912"/>
            <a:ext cx="12140255" cy="3127063"/>
          </a:xfrm>
        </p:spPr>
        <p:txBody>
          <a:bodyPr/>
          <a:lstStyle/>
          <a:p>
            <a:pPr algn="ctr"/>
            <a:r>
              <a:rPr lang="ru-RU" sz="6000" b="0" dirty="0">
                <a:ln w="22225">
                  <a:solidFill>
                    <a:srgbClr val="002060"/>
                  </a:solidFill>
                  <a:prstDash val="solid"/>
                </a:ln>
                <a:solidFill>
                  <a:sysClr val="windowText" lastClr="000000"/>
                </a:solidFill>
                <a:effectLst/>
                <a:latin typeface="Calibri" panose="020F0502020204030204" pitchFamily="34" charset="0"/>
              </a:rPr>
              <a:t>Участие населения БССР в общественной жизни </a:t>
            </a:r>
            <a:r>
              <a:rPr lang="ru-RU" sz="6000" b="0" dirty="0" smtClean="0">
                <a:ln w="22225">
                  <a:solidFill>
                    <a:srgbClr val="002060"/>
                  </a:solidFill>
                  <a:prstDash val="solid"/>
                </a:ln>
                <a:solidFill>
                  <a:sysClr val="windowText" lastClr="000000"/>
                </a:solidFill>
                <a:effectLst/>
                <a:latin typeface="Calibri" panose="020F0502020204030204" pitchFamily="34" charset="0"/>
              </a:rPr>
              <a:t>страны</a:t>
            </a:r>
            <a:endParaRPr lang="ru-RU" sz="540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20435" y="6286554"/>
            <a:ext cx="9397220" cy="40011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Calibri" panose="020F0502020204030204" pitchFamily="34" charset="0"/>
              </a:rPr>
              <a:t>Митинг, посвящённый 100-летию со дня рождения </a:t>
            </a:r>
            <a:r>
              <a:rPr lang="ru-RU" sz="2000" b="1" dirty="0" err="1">
                <a:latin typeface="Calibri" panose="020F0502020204030204" pitchFamily="34" charset="0"/>
              </a:rPr>
              <a:t>В.И.Ленина</a:t>
            </a:r>
            <a:r>
              <a:rPr lang="ru-RU" sz="2000" b="1" dirty="0">
                <a:latin typeface="Calibri" panose="020F0502020204030204" pitchFamily="34" charset="0"/>
              </a:rPr>
              <a:t>. Минск. 1970 г.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4" b="2755"/>
          <a:stretch/>
        </p:blipFill>
        <p:spPr bwMode="auto">
          <a:xfrm>
            <a:off x="2138288" y="1877748"/>
            <a:ext cx="8561515" cy="4247305"/>
          </a:xfrm>
          <a:prstGeom prst="rect">
            <a:avLst/>
          </a:prstGeom>
          <a:ln w="38100">
            <a:solidFill>
              <a:schemeClr val="accent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26066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4294967295"/>
          </p:nvPr>
        </p:nvSpPr>
        <p:spPr>
          <a:xfrm>
            <a:off x="0" y="3903132"/>
            <a:ext cx="12192000" cy="2847291"/>
          </a:xfrm>
          <a:prstGeom prst="rect">
            <a:avLst/>
          </a:prstGeom>
          <a:solidFill>
            <a:schemeClr val="accent1">
              <a:alpha val="2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>
            <a:noAutofit/>
          </a:bodyPr>
          <a:lstStyle/>
          <a:p>
            <a:pPr marL="457200" indent="-457200">
              <a:spcBef>
                <a:spcPts val="0"/>
              </a:spcBef>
              <a:spcAft>
                <a:spcPts val="0"/>
              </a:spcAft>
            </a:pPr>
            <a:r>
              <a:rPr lang="ru-RU" sz="2600" b="1" dirty="0">
                <a:ln w="0"/>
                <a:solidFill>
                  <a:schemeClr val="tx1"/>
                </a:solidFill>
                <a:latin typeface="Calibri" panose="020F0502020204030204" pitchFamily="34" charset="0"/>
              </a:rPr>
              <a:t>Общественная активность населения БССР во второй половине 1960-х – первой половине 1980-х гг. была достаточно высокой. Объяснялось это тем, что в годы «оттепели» у людей появлялась вера в возможность установления истинного народовластия и восстановления справедливости. </a:t>
            </a:r>
            <a:endParaRPr lang="ru-RU" sz="2600" b="1" dirty="0" smtClean="0">
              <a:ln w="0"/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457200" indent="-457200">
              <a:spcBef>
                <a:spcPts val="0"/>
              </a:spcBef>
              <a:spcAft>
                <a:spcPts val="0"/>
              </a:spcAft>
            </a:pPr>
            <a:r>
              <a:rPr lang="ru-RU" sz="2600" b="1" dirty="0" smtClean="0">
                <a:ln w="0"/>
                <a:solidFill>
                  <a:schemeClr val="tx1"/>
                </a:solidFill>
                <a:latin typeface="Calibri" panose="020F0502020204030204" pitchFamily="34" charset="0"/>
              </a:rPr>
              <a:t>Немаловажное </a:t>
            </a:r>
            <a:r>
              <a:rPr lang="ru-RU" sz="2600" b="1" dirty="0">
                <a:ln w="0"/>
                <a:solidFill>
                  <a:schemeClr val="tx1"/>
                </a:solidFill>
                <a:latin typeface="Calibri" panose="020F0502020204030204" pitchFamily="34" charset="0"/>
              </a:rPr>
              <a:t>значение имела и деятельность партийных и правительственных руководителей</a:t>
            </a:r>
            <a:r>
              <a:rPr lang="ru-RU" sz="2600" b="1" dirty="0" smtClean="0">
                <a:ln w="0"/>
                <a:solidFill>
                  <a:schemeClr val="tx1"/>
                </a:solidFill>
                <a:latin typeface="Calibri" panose="020F0502020204030204" pitchFamily="34" charset="0"/>
              </a:rPr>
              <a:t>. </a:t>
            </a:r>
            <a:r>
              <a:rPr lang="ru-RU" sz="2600" b="1" dirty="0">
                <a:ln w="0"/>
                <a:solidFill>
                  <a:schemeClr val="tx1"/>
                </a:solidFill>
                <a:latin typeface="Calibri" panose="020F0502020204030204" pitchFamily="34" charset="0"/>
              </a:rPr>
              <a:t>Это также способствовало росту общественной активности.</a:t>
            </a:r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631504" y="12998"/>
            <a:ext cx="8856984" cy="679698"/>
          </a:xfrm>
          <a:noFill/>
          <a:ln>
            <a:noFill/>
          </a:ln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pPr algn="ctr"/>
            <a:r>
              <a:rPr lang="ru-RU" sz="2800" b="0" dirty="0">
                <a:ln w="22225">
                  <a:solidFill>
                    <a:srgbClr val="002060"/>
                  </a:solidFill>
                  <a:prstDash val="solid"/>
                </a:ln>
                <a:solidFill>
                  <a:sysClr val="windowText" lastClr="000000"/>
                </a:solidFill>
                <a:effectLst/>
                <a:latin typeface="Calibri" panose="020F0502020204030204" pitchFamily="34" charset="0"/>
              </a:rPr>
              <a:t>Участие населения БССР в общественной жизни страны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020672" y="2801299"/>
            <a:ext cx="3926540" cy="70788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Cambria" panose="02040503050406030204" pitchFamily="18" charset="0"/>
              </a:rPr>
              <a:t>Встречи </a:t>
            </a:r>
            <a:r>
              <a:rPr lang="ru-RU" sz="2000" b="1" dirty="0" err="1">
                <a:latin typeface="Cambria" panose="02040503050406030204" pitchFamily="18" charset="0"/>
              </a:rPr>
              <a:t>П.М.Машерова</a:t>
            </a:r>
            <a:r>
              <a:rPr lang="ru-RU" sz="2000" b="1" dirty="0">
                <a:latin typeface="Cambria" panose="02040503050406030204" pitchFamily="18" charset="0"/>
              </a:rPr>
              <a:t> с населением республики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261" y="590308"/>
            <a:ext cx="3361257" cy="3137173"/>
          </a:xfrm>
          <a:prstGeom prst="rect">
            <a:avLst/>
          </a:prstGeom>
          <a:ln w="38100">
            <a:solidFill>
              <a:schemeClr val="accent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4788" y="738012"/>
            <a:ext cx="3926296" cy="2929621"/>
          </a:xfrm>
          <a:prstGeom prst="rect">
            <a:avLst/>
          </a:prstGeom>
          <a:ln w="38100">
            <a:solidFill>
              <a:schemeClr val="accent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7669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667508" y="194426"/>
            <a:ext cx="8856984" cy="679698"/>
          </a:xfrm>
          <a:noFill/>
          <a:ln>
            <a:noFill/>
          </a:ln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pPr algn="ctr"/>
            <a:r>
              <a:rPr lang="ru-RU" sz="2800" b="0" dirty="0">
                <a:ln w="22225">
                  <a:solidFill>
                    <a:srgbClr val="002060"/>
                  </a:solidFill>
                  <a:prstDash val="solid"/>
                </a:ln>
                <a:solidFill>
                  <a:sysClr val="windowText" lastClr="000000"/>
                </a:solidFill>
                <a:effectLst/>
                <a:latin typeface="Calibri" panose="020F0502020204030204" pitchFamily="34" charset="0"/>
              </a:rPr>
              <a:t>Участие населения БССР в общественной жизни страны</a:t>
            </a: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1019041902"/>
              </p:ext>
            </p:extLst>
          </p:nvPr>
        </p:nvGraphicFramePr>
        <p:xfrm>
          <a:off x="0" y="874125"/>
          <a:ext cx="12192000" cy="59838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97627207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4294967295"/>
          </p:nvPr>
        </p:nvSpPr>
        <p:spPr>
          <a:xfrm>
            <a:off x="0" y="559873"/>
            <a:ext cx="7086600" cy="6136762"/>
          </a:xfrm>
          <a:prstGeom prst="rect">
            <a:avLst/>
          </a:prstGeom>
          <a:solidFill>
            <a:schemeClr val="accent1">
              <a:alpha val="2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>
            <a:noAutofit/>
          </a:bodyPr>
          <a:lstStyle/>
          <a:p>
            <a:pPr marL="457200" indent="-457200">
              <a:spcBef>
                <a:spcPts val="0"/>
              </a:spcBef>
              <a:spcAft>
                <a:spcPts val="0"/>
              </a:spcAft>
            </a:pPr>
            <a:r>
              <a:rPr lang="ru-RU" sz="2500" b="1" dirty="0">
                <a:ln w="0"/>
                <a:solidFill>
                  <a:schemeClr val="tx1"/>
                </a:solidFill>
                <a:latin typeface="Calibri" panose="020F0502020204030204" pitchFamily="34" charset="0"/>
              </a:rPr>
              <a:t>В соответствии с новой Конституцией возрастала роль общественных организаций. Количество участников в них значительно возросло. Например, комсомол Беларуси в 1972 г. объединял в своих рядах более 1 млн молодых людей. Это соответствовало идеологии «развитого социализма», означавшей отказ от нереальных планов строительства коммунизма до 1980-х гг. и тезиса об отмирании государства. </a:t>
            </a:r>
            <a:endParaRPr lang="ru-RU" sz="2500" b="1" dirty="0" smtClean="0">
              <a:ln w="0"/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457200" indent="-457200">
              <a:spcBef>
                <a:spcPts val="0"/>
              </a:spcBef>
              <a:spcAft>
                <a:spcPts val="0"/>
              </a:spcAft>
            </a:pPr>
            <a:r>
              <a:rPr lang="ru-RU" sz="2500" b="1" dirty="0" smtClean="0">
                <a:ln w="0"/>
                <a:solidFill>
                  <a:schemeClr val="tx1"/>
                </a:solidFill>
                <a:latin typeface="Calibri" panose="020F0502020204030204" pitchFamily="34" charset="0"/>
              </a:rPr>
              <a:t>В </a:t>
            </a:r>
            <a:r>
              <a:rPr lang="ru-RU" sz="2500" b="1" dirty="0">
                <a:ln w="0"/>
                <a:solidFill>
                  <a:schemeClr val="tx1"/>
                </a:solidFill>
                <a:latin typeface="Calibri" panose="020F0502020204030204" pitchFamily="34" charset="0"/>
              </a:rPr>
              <a:t>то же время направление движения к коммунизму сохранилось, а повышение роли общественных организаций должно было соответствовать расширению участия общества в руководстве БССР.</a:t>
            </a:r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631504" y="12998"/>
            <a:ext cx="8856984" cy="679698"/>
          </a:xfrm>
          <a:noFill/>
          <a:ln>
            <a:noFill/>
          </a:ln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pPr algn="ctr"/>
            <a:r>
              <a:rPr lang="ru-RU" sz="2800" b="0" dirty="0">
                <a:ln w="22225">
                  <a:solidFill>
                    <a:srgbClr val="002060"/>
                  </a:solidFill>
                  <a:prstDash val="solid"/>
                </a:ln>
                <a:solidFill>
                  <a:sysClr val="windowText" lastClr="000000"/>
                </a:solidFill>
                <a:effectLst/>
                <a:latin typeface="Calibri" panose="020F0502020204030204" pitchFamily="34" charset="0"/>
              </a:rPr>
              <a:t>Участие населения БССР в общественной жизни страны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233298" y="4136791"/>
            <a:ext cx="2592288" cy="58477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Вручение ордена Ленина ЛКСМБ. 1970 г.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1160" y="721238"/>
            <a:ext cx="4576564" cy="3051043"/>
          </a:xfrm>
          <a:prstGeom prst="rect">
            <a:avLst/>
          </a:prstGeom>
          <a:ln w="38100">
            <a:solidFill>
              <a:schemeClr val="accent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1269881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crush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45101" y="889843"/>
            <a:ext cx="9101797" cy="507831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</a:rPr>
              <a:t>Определите характерные черты общественно-политической жизни в БССР во 2-й половине 1960-х –первой половине 1980-х гг.</a:t>
            </a:r>
            <a:endParaRPr lang="ru-RU" sz="5400" b="1" dirty="0">
              <a:ln w="22225">
                <a:solidFill>
                  <a:srgbClr val="002060"/>
                </a:solidFill>
                <a:prstDash val="solid"/>
              </a:ln>
              <a:solidFill>
                <a:srgbClr val="00206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75" y="285750"/>
            <a:ext cx="1352550" cy="135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177824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4294967295"/>
          </p:nvPr>
        </p:nvSpPr>
        <p:spPr>
          <a:xfrm>
            <a:off x="201706" y="692695"/>
            <a:ext cx="6521824" cy="5923257"/>
          </a:xfrm>
          <a:prstGeom prst="rect">
            <a:avLst/>
          </a:prstGeom>
          <a:solidFill>
            <a:schemeClr val="accent1">
              <a:alpha val="2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>
            <a:noAutofit/>
          </a:bodyPr>
          <a:lstStyle/>
          <a:p>
            <a:pPr marL="457200" indent="-457200">
              <a:spcBef>
                <a:spcPts val="0"/>
              </a:spcBef>
              <a:spcAft>
                <a:spcPts val="0"/>
              </a:spcAft>
            </a:pPr>
            <a:r>
              <a:rPr lang="ru-RU" sz="2800" b="1" dirty="0" smtClean="0">
                <a:ln w="0"/>
                <a:solidFill>
                  <a:schemeClr val="tx1"/>
                </a:solidFill>
                <a:latin typeface="Calibri" panose="020F0502020204030204" pitchFamily="34" charset="0"/>
              </a:rPr>
              <a:t>Усиление </a:t>
            </a:r>
            <a:r>
              <a:rPr lang="ru-RU" sz="2800" b="1" dirty="0">
                <a:ln w="0"/>
                <a:solidFill>
                  <a:schemeClr val="tx1"/>
                </a:solidFill>
                <a:latin typeface="Calibri" panose="020F0502020204030204" pitchFamily="34" charset="0"/>
              </a:rPr>
              <a:t>роли Коммунистической партии Беларуси происходило в условиях достаточно стабильного экономического развития, когда ещё не проявились кризисные явления. </a:t>
            </a:r>
            <a:endParaRPr lang="ru-RU" sz="2800" b="1" dirty="0" smtClean="0">
              <a:ln w="0"/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457200" indent="-457200">
              <a:spcBef>
                <a:spcPts val="0"/>
              </a:spcBef>
              <a:spcAft>
                <a:spcPts val="0"/>
              </a:spcAft>
            </a:pPr>
            <a:r>
              <a:rPr lang="ru-RU" sz="2800" b="1" dirty="0" smtClean="0">
                <a:ln w="0"/>
                <a:solidFill>
                  <a:schemeClr val="tx1"/>
                </a:solidFill>
                <a:latin typeface="Calibri" panose="020F0502020204030204" pitchFamily="34" charset="0"/>
              </a:rPr>
              <a:t>На </a:t>
            </a:r>
            <a:r>
              <a:rPr lang="ru-RU" sz="2800" b="1" dirty="0">
                <a:ln w="0"/>
                <a:solidFill>
                  <a:schemeClr val="tx1"/>
                </a:solidFill>
                <a:latin typeface="Calibri" panose="020F0502020204030204" pitchFamily="34" charset="0"/>
              </a:rPr>
              <a:t>этой основе происходило повышение жизненного уровня населения, что служило благоприятной базой для формирования положительного отношения к политике партии, участию в общественно-политической жизни.</a:t>
            </a:r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631504" y="12998"/>
            <a:ext cx="8856984" cy="679698"/>
          </a:xfrm>
          <a:noFill/>
          <a:ln>
            <a:noFill/>
          </a:ln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pPr algn="ctr"/>
            <a:r>
              <a:rPr lang="ru-RU" sz="2800" b="0" dirty="0">
                <a:ln w="22225">
                  <a:solidFill>
                    <a:srgbClr val="002060"/>
                  </a:solidFill>
                  <a:prstDash val="solid"/>
                </a:ln>
                <a:solidFill>
                  <a:sysClr val="windowText" lastClr="000000"/>
                </a:solidFill>
                <a:effectLst/>
                <a:latin typeface="Calibri" panose="020F0502020204030204" pitchFamily="34" charset="0"/>
              </a:rPr>
              <a:t>Участие населения БССР в общественной жизни страны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821524" y="5571891"/>
            <a:ext cx="1296144" cy="1077218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60 лет БССР-КПБ. Плакат. 1979 г.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6702" y="692695"/>
            <a:ext cx="3685981" cy="5433518"/>
          </a:xfrm>
          <a:prstGeom prst="rect">
            <a:avLst/>
          </a:prstGeom>
          <a:ln w="38100">
            <a:solidFill>
              <a:schemeClr val="accent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7041130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prestig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4294967295"/>
          </p:nvPr>
        </p:nvSpPr>
        <p:spPr>
          <a:xfrm>
            <a:off x="0" y="511333"/>
            <a:ext cx="7005918" cy="6185302"/>
          </a:xfrm>
          <a:prstGeom prst="rect">
            <a:avLst/>
          </a:prstGeom>
          <a:solidFill>
            <a:schemeClr val="accent1">
              <a:alpha val="2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>
            <a:noAutofit/>
          </a:bodyPr>
          <a:lstStyle/>
          <a:p>
            <a:pPr marL="457200" indent="-457200">
              <a:spcBef>
                <a:spcPts val="0"/>
              </a:spcBef>
              <a:spcAft>
                <a:spcPts val="0"/>
              </a:spcAft>
            </a:pPr>
            <a:r>
              <a:rPr lang="ru-RU" sz="2800" b="1" dirty="0" smtClean="0">
                <a:ln w="0"/>
                <a:solidFill>
                  <a:schemeClr val="tx1"/>
                </a:solidFill>
                <a:latin typeface="Calibri" panose="020F0502020204030204" pitchFamily="34" charset="0"/>
              </a:rPr>
              <a:t>В 1979 г. советские войска были введены в Афганистан, что воспринималось </a:t>
            </a:r>
            <a:r>
              <a:rPr lang="ru-RU" sz="2800" b="1" dirty="0">
                <a:ln w="0"/>
                <a:solidFill>
                  <a:schemeClr val="tx1"/>
                </a:solidFill>
                <a:latin typeface="Calibri" panose="020F0502020204030204" pitchFamily="34" charset="0"/>
              </a:rPr>
              <a:t>как выполнение интернационального </a:t>
            </a:r>
            <a:r>
              <a:rPr lang="ru-RU" sz="2800" b="1" dirty="0" smtClean="0">
                <a:ln w="0"/>
                <a:solidFill>
                  <a:schemeClr val="tx1"/>
                </a:solidFill>
                <a:latin typeface="Calibri" panose="020F0502020204030204" pitchFamily="34" charset="0"/>
              </a:rPr>
              <a:t>долга и необходимость </a:t>
            </a:r>
            <a:r>
              <a:rPr lang="ru-RU" sz="2800" b="1" dirty="0">
                <a:ln w="0"/>
                <a:solidFill>
                  <a:schemeClr val="tx1"/>
                </a:solidFill>
                <a:latin typeface="Calibri" panose="020F0502020204030204" pitchFamily="34" charset="0"/>
              </a:rPr>
              <a:t>помощи южному соседу СССР в его борьбе за самостоятельное развитие. </a:t>
            </a:r>
            <a:endParaRPr lang="ru-RU" sz="2800" b="1" dirty="0" smtClean="0">
              <a:ln w="0"/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457200" indent="-457200">
              <a:spcBef>
                <a:spcPts val="0"/>
              </a:spcBef>
              <a:spcAft>
                <a:spcPts val="0"/>
              </a:spcAft>
            </a:pPr>
            <a:r>
              <a:rPr lang="ru-RU" sz="2800" b="1" dirty="0" smtClean="0">
                <a:ln w="0"/>
                <a:solidFill>
                  <a:schemeClr val="tx1"/>
                </a:solidFill>
                <a:latin typeface="Calibri" panose="020F0502020204030204" pitchFamily="34" charset="0"/>
              </a:rPr>
              <a:t>На </a:t>
            </a:r>
            <a:r>
              <a:rPr lang="ru-RU" sz="2800" b="1" dirty="0">
                <a:ln w="0"/>
                <a:solidFill>
                  <a:schemeClr val="tx1"/>
                </a:solidFill>
                <a:latin typeface="Calibri" panose="020F0502020204030204" pitchFamily="34" charset="0"/>
              </a:rPr>
              <a:t>самом деле это была поддержка советским руководством политического режима в Афганистане. В дальнейшем ввод войск в Афганистан был признан политической ошибкой, вмешательством во внутренние дела другого государства.</a:t>
            </a:r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618565" y="12997"/>
            <a:ext cx="11161059" cy="679699"/>
          </a:xfrm>
          <a:noFill/>
          <a:ln>
            <a:noFill/>
          </a:ln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pPr algn="ctr"/>
            <a:r>
              <a:rPr lang="ru-RU" sz="2800" b="0" dirty="0">
                <a:ln w="22225">
                  <a:solidFill>
                    <a:srgbClr val="002060"/>
                  </a:solidFill>
                  <a:prstDash val="solid"/>
                </a:ln>
                <a:solidFill>
                  <a:sysClr val="windowText" lastClr="000000"/>
                </a:solidFill>
                <a:effectLst/>
                <a:latin typeface="Calibri" panose="020F0502020204030204" pitchFamily="34" charset="0"/>
              </a:rPr>
              <a:t>Участие населения БССР в общественной жизни страны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4"/>
          <a:stretch/>
        </p:blipFill>
        <p:spPr bwMode="auto">
          <a:xfrm>
            <a:off x="7212940" y="813302"/>
            <a:ext cx="4922205" cy="4094874"/>
          </a:xfrm>
          <a:prstGeom prst="rect">
            <a:avLst/>
          </a:prstGeom>
          <a:ln w="38100">
            <a:solidFill>
              <a:schemeClr val="accent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6089985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4294967295"/>
          </p:nvPr>
        </p:nvSpPr>
        <p:spPr>
          <a:xfrm>
            <a:off x="107577" y="3825223"/>
            <a:ext cx="11982277" cy="3032777"/>
          </a:xfrm>
          <a:prstGeom prst="rect">
            <a:avLst/>
          </a:prstGeom>
          <a:solidFill>
            <a:schemeClr val="accent1">
              <a:alpha val="2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>
            <a:noAutofit/>
          </a:bodyPr>
          <a:lstStyle/>
          <a:p>
            <a:pPr marL="174625" indent="-174625">
              <a:spcBef>
                <a:spcPts val="0"/>
              </a:spcBef>
              <a:spcAft>
                <a:spcPts val="0"/>
              </a:spcAft>
            </a:pPr>
            <a:r>
              <a:rPr lang="ru-RU" sz="2400" b="1" dirty="0">
                <a:ln w="0"/>
                <a:solidFill>
                  <a:schemeClr val="tx1"/>
                </a:solidFill>
                <a:latin typeface="Calibri" panose="020F0502020204030204" pitchFamily="34" charset="0"/>
              </a:rPr>
              <a:t>Первым в Афганистан вошло подразделение, которое считалось одним из лучших в СССР – 103-я гвардейская отдельная воздушно-десантная дивизия, что с 1947 г. базировалась в Витебской области (сейчас мобильная бригада специального назначения). </a:t>
            </a:r>
            <a:endParaRPr lang="ru-RU" sz="2400" b="1" dirty="0" smtClean="0">
              <a:ln w="0"/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174625" indent="-174625">
              <a:spcBef>
                <a:spcPts val="0"/>
              </a:spcBef>
              <a:spcAft>
                <a:spcPts val="0"/>
              </a:spcAft>
            </a:pPr>
            <a:r>
              <a:rPr lang="ru-RU" sz="2400" b="1" dirty="0" smtClean="0">
                <a:ln w="0"/>
                <a:solidFill>
                  <a:schemeClr val="tx1"/>
                </a:solidFill>
                <a:latin typeface="Calibri" panose="020F0502020204030204" pitchFamily="34" charset="0"/>
              </a:rPr>
              <a:t>За </a:t>
            </a:r>
            <a:r>
              <a:rPr lang="ru-RU" sz="2400" b="1" dirty="0">
                <a:ln w="0"/>
                <a:solidFill>
                  <a:schemeClr val="tx1"/>
                </a:solidFill>
                <a:latin typeface="Calibri" panose="020F0502020204030204" pitchFamily="34" charset="0"/>
              </a:rPr>
              <a:t>выполнение интернационального долга дивизия была награждена орденом Ленина, а восемь её бойцов стали Героями Советского Союза. В составе Ограниченного контингента советских войск в Афганистане служили около 30 тыс. белорусов и уроженцев Беларуси.</a:t>
            </a:r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631504" y="12998"/>
            <a:ext cx="8856984" cy="679698"/>
          </a:xfrm>
          <a:noFill/>
          <a:ln>
            <a:noFill/>
          </a:ln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pPr algn="ctr"/>
            <a:r>
              <a:rPr lang="ru-RU" sz="2800" b="0" dirty="0">
                <a:ln w="22225">
                  <a:solidFill>
                    <a:srgbClr val="002060"/>
                  </a:solidFill>
                  <a:prstDash val="solid"/>
                </a:ln>
                <a:solidFill>
                  <a:sysClr val="windowText" lastClr="000000"/>
                </a:solidFill>
                <a:effectLst/>
                <a:latin typeface="Calibri" panose="020F0502020204030204" pitchFamily="34" charset="0"/>
              </a:rPr>
              <a:t>Участие населения БССР в общественной жизни страны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5806" y="668384"/>
            <a:ext cx="2274048" cy="2501453"/>
          </a:xfrm>
          <a:prstGeom prst="rect">
            <a:avLst/>
          </a:prstGeom>
          <a:ln w="38100"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77" y="503821"/>
            <a:ext cx="5085184" cy="2888667"/>
          </a:xfrm>
          <a:prstGeom prst="rect">
            <a:avLst/>
          </a:prstGeom>
          <a:ln w="38100">
            <a:solidFill>
              <a:schemeClr val="accent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223518" y="2377123"/>
            <a:ext cx="2592288" cy="83099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Нарукавный знак 103-й гвардейской воздушно-десантной дивизии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386036" y="3169837"/>
            <a:ext cx="4680520" cy="58477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Бойцы 103-й гвардейской воздушно-десантной дивизии на вершине одной из афганских гор</a:t>
            </a:r>
          </a:p>
        </p:txBody>
      </p:sp>
    </p:spTree>
    <p:extLst>
      <p:ext uri="{BB962C8B-B14F-4D97-AF65-F5344CB8AC3E}">
        <p14:creationId xmlns:p14="http://schemas.microsoft.com/office/powerpoint/2010/main" val="736912694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4294967295"/>
          </p:nvPr>
        </p:nvSpPr>
        <p:spPr>
          <a:xfrm>
            <a:off x="210453" y="3867302"/>
            <a:ext cx="11690193" cy="2990698"/>
          </a:xfrm>
          <a:prstGeom prst="rect">
            <a:avLst/>
          </a:prstGeom>
          <a:solidFill>
            <a:schemeClr val="accent1">
              <a:alpha val="2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>
            <a:noAutofit/>
          </a:bodyPr>
          <a:lstStyle/>
          <a:p>
            <a:pPr marL="174625" indent="-174625">
              <a:spcBef>
                <a:spcPts val="0"/>
              </a:spcBef>
              <a:spcAft>
                <a:spcPts val="0"/>
              </a:spcAft>
            </a:pPr>
            <a:r>
              <a:rPr lang="ru-RU" sz="2400" b="1" dirty="0">
                <a:ln w="0"/>
                <a:solidFill>
                  <a:schemeClr val="tx1"/>
                </a:solidFill>
                <a:latin typeface="Calibri" panose="020F0502020204030204" pitchFamily="34" charset="0"/>
              </a:rPr>
              <a:t>Горем и болью отозвалась в сердцах белорусских матерей, жён и сестёр гибель некоторых из их родных, выполнявших интернациональный долг в Афганистане. </a:t>
            </a:r>
            <a:endParaRPr lang="ru-RU" sz="2400" b="1" dirty="0" smtClean="0">
              <a:ln w="0"/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174625" indent="-174625">
              <a:spcBef>
                <a:spcPts val="0"/>
              </a:spcBef>
              <a:spcAft>
                <a:spcPts val="0"/>
              </a:spcAft>
            </a:pPr>
            <a:r>
              <a:rPr lang="ru-RU" sz="2400" b="1" dirty="0" smtClean="0">
                <a:ln w="0"/>
                <a:solidFill>
                  <a:schemeClr val="tx1"/>
                </a:solidFill>
                <a:latin typeface="Calibri" panose="020F0502020204030204" pitchFamily="34" charset="0"/>
              </a:rPr>
              <a:t>Самолёты</a:t>
            </a:r>
            <a:r>
              <a:rPr lang="ru-RU" sz="2400" b="1" dirty="0">
                <a:ln w="0"/>
                <a:solidFill>
                  <a:schemeClr val="tx1"/>
                </a:solidFill>
                <a:latin typeface="Calibri" panose="020F0502020204030204" pitchFamily="34" charset="0"/>
              </a:rPr>
              <a:t>, которые называли «чёрный тюльпан», привозили на родину «груз 200» - погибших солдат и офицеров в цинковых гробах. </a:t>
            </a:r>
            <a:endParaRPr lang="ru-RU" sz="2400" b="1" dirty="0" smtClean="0">
              <a:ln w="0"/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174625" indent="-174625">
              <a:spcBef>
                <a:spcPts val="0"/>
              </a:spcBef>
              <a:spcAft>
                <a:spcPts val="0"/>
              </a:spcAft>
            </a:pPr>
            <a:r>
              <a:rPr lang="ru-RU" sz="2400" b="1" dirty="0" smtClean="0">
                <a:ln w="0"/>
                <a:solidFill>
                  <a:schemeClr val="tx1"/>
                </a:solidFill>
                <a:latin typeface="Calibri" panose="020F0502020204030204" pitchFamily="34" charset="0"/>
              </a:rPr>
              <a:t>Среди </a:t>
            </a:r>
            <a:r>
              <a:rPr lang="ru-RU" sz="2400" b="1" dirty="0">
                <a:ln w="0"/>
                <a:solidFill>
                  <a:schemeClr val="tx1"/>
                </a:solidFill>
                <a:latin typeface="Calibri" panose="020F0502020204030204" pitchFamily="34" charset="0"/>
              </a:rPr>
              <a:t>них – уроженец </a:t>
            </a:r>
            <a:r>
              <a:rPr lang="ru-RU" sz="2400" b="1" dirty="0" err="1">
                <a:ln w="0"/>
                <a:solidFill>
                  <a:schemeClr val="tx1"/>
                </a:solidFill>
                <a:latin typeface="Calibri" panose="020F0502020204030204" pitchFamily="34" charset="0"/>
              </a:rPr>
              <a:t>Пуховщины</a:t>
            </a:r>
            <a:r>
              <a:rPr lang="ru-RU" sz="2400" b="1" dirty="0">
                <a:ln w="0"/>
                <a:solidFill>
                  <a:schemeClr val="tx1"/>
                </a:solidFill>
                <a:latin typeface="Calibri" panose="020F0502020204030204" pitchFamily="34" charset="0"/>
              </a:rPr>
              <a:t> старший сержант Николай </a:t>
            </a:r>
            <a:r>
              <a:rPr lang="ru-RU" sz="2400" b="1" dirty="0" err="1">
                <a:ln w="0"/>
                <a:solidFill>
                  <a:schemeClr val="tx1"/>
                </a:solidFill>
                <a:latin typeface="Calibri" panose="020F0502020204030204" pitchFamily="34" charset="0"/>
              </a:rPr>
              <a:t>Чепик</a:t>
            </a:r>
            <a:r>
              <a:rPr lang="ru-RU" sz="2400" b="1" dirty="0">
                <a:ln w="0"/>
                <a:solidFill>
                  <a:schemeClr val="tx1"/>
                </a:solidFill>
                <a:latin typeface="Calibri" panose="020F0502020204030204" pitchFamily="34" charset="0"/>
              </a:rPr>
              <a:t>. При выполнении боевого задания он попал в засаду и был ранен. Взорвал мину, уничтожил противника, но и сам погиб. Ему посмертно в 1980 г. присвоено звание Героя Советского Союза.</a:t>
            </a:r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631504" y="12998"/>
            <a:ext cx="8856984" cy="679698"/>
          </a:xfrm>
          <a:noFill/>
          <a:ln>
            <a:noFill/>
          </a:ln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pPr algn="ctr"/>
            <a:r>
              <a:rPr lang="ru-RU" sz="2800" b="0" dirty="0">
                <a:ln w="22225">
                  <a:solidFill>
                    <a:srgbClr val="002060"/>
                  </a:solidFill>
                  <a:prstDash val="solid"/>
                </a:ln>
                <a:solidFill>
                  <a:sysClr val="windowText" lastClr="000000"/>
                </a:solidFill>
                <a:effectLst/>
                <a:latin typeface="Calibri" panose="020F0502020204030204" pitchFamily="34" charset="0"/>
              </a:rPr>
              <a:t>Участие населения БССР в общественной жизни страны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416480" y="1728812"/>
            <a:ext cx="1775520" cy="46166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err="1">
                <a:latin typeface="Cambria" panose="02040503050406030204" pitchFamily="18" charset="0"/>
              </a:rPr>
              <a:t>Н.Чепик</a:t>
            </a:r>
            <a:endParaRPr lang="ru-RU" sz="2400" b="1" dirty="0">
              <a:latin typeface="Cambria" panose="02040503050406030204" pitchFamily="18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7297" y="692696"/>
            <a:ext cx="2488235" cy="2904675"/>
          </a:xfrm>
          <a:prstGeom prst="rect">
            <a:avLst/>
          </a:prstGeom>
          <a:ln w="38100">
            <a:solidFill>
              <a:schemeClr val="accent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17" y="487812"/>
            <a:ext cx="3872901" cy="2904676"/>
          </a:xfrm>
          <a:prstGeom prst="rect">
            <a:avLst/>
          </a:prstGeom>
          <a:ln w="38100">
            <a:solidFill>
              <a:schemeClr val="accent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135559" y="3365437"/>
            <a:ext cx="4016917" cy="33855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«Чёрный тюльпан» доставил «груз 200»</a:t>
            </a:r>
          </a:p>
        </p:txBody>
      </p:sp>
    </p:spTree>
    <p:extLst>
      <p:ext uri="{BB962C8B-B14F-4D97-AF65-F5344CB8AC3E}">
        <p14:creationId xmlns:p14="http://schemas.microsoft.com/office/powerpoint/2010/main" val="1638615389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crush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4294967295"/>
          </p:nvPr>
        </p:nvSpPr>
        <p:spPr>
          <a:xfrm>
            <a:off x="80672" y="4184309"/>
            <a:ext cx="12111328" cy="2673691"/>
          </a:xfrm>
          <a:prstGeom prst="rect">
            <a:avLst/>
          </a:prstGeom>
          <a:solidFill>
            <a:schemeClr val="accent1">
              <a:alpha val="2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>
            <a:noAutofit/>
          </a:bodyPr>
          <a:lstStyle/>
          <a:p>
            <a:pPr marL="174625" indent="-174625">
              <a:spcBef>
                <a:spcPts val="0"/>
              </a:spcBef>
              <a:spcAft>
                <a:spcPts val="0"/>
              </a:spcAft>
            </a:pPr>
            <a:r>
              <a:rPr lang="ru-RU" sz="2400" b="1" dirty="0">
                <a:ln w="0"/>
                <a:solidFill>
                  <a:schemeClr val="tx1"/>
                </a:solidFill>
                <a:latin typeface="Calibri" panose="020F0502020204030204" pitchFamily="34" charset="0"/>
              </a:rPr>
              <a:t>Напоминанием об этой войне стало открытие в 1996 г. в Минске памятника «Сынам Отечества, погибшим за его пределами». Он воздвигнут рядом с проспектом Победителей на реке Свислочь на «Острове мужества и скорби». </a:t>
            </a:r>
            <a:endParaRPr lang="ru-RU" sz="2400" b="1" dirty="0" smtClean="0">
              <a:ln w="0"/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174625" indent="-174625">
              <a:spcBef>
                <a:spcPts val="0"/>
              </a:spcBef>
              <a:spcAft>
                <a:spcPts val="0"/>
              </a:spcAft>
            </a:pPr>
            <a:r>
              <a:rPr lang="ru-RU" sz="2400" b="1" dirty="0" smtClean="0">
                <a:ln w="0"/>
                <a:solidFill>
                  <a:schemeClr val="tx1"/>
                </a:solidFill>
                <a:latin typeface="Calibri" panose="020F0502020204030204" pitchFamily="34" charset="0"/>
              </a:rPr>
              <a:t>В </a:t>
            </a:r>
            <a:r>
              <a:rPr lang="ru-RU" sz="2400" b="1" dirty="0">
                <a:ln w="0"/>
                <a:solidFill>
                  <a:schemeClr val="tx1"/>
                </a:solidFill>
                <a:latin typeface="Calibri" panose="020F0502020204030204" pitchFamily="34" charset="0"/>
              </a:rPr>
              <a:t>народе этот остров прозвали Островом Слёз. В центре – памятник-храм с именами 771 погибшего или похороненного в Беларуси воина-интернационалиста и ангел – памятник воинам-афганцам. Ангел плачет, потому что не смог выполнить свою святую миссию – уберечь воинов от смерти.</a:t>
            </a:r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631504" y="12998"/>
            <a:ext cx="8856984" cy="679698"/>
          </a:xfrm>
          <a:noFill/>
          <a:ln>
            <a:noFill/>
          </a:ln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pPr algn="ctr"/>
            <a:r>
              <a:rPr lang="ru-RU" sz="2800" b="0" dirty="0">
                <a:ln w="22225">
                  <a:solidFill>
                    <a:srgbClr val="002060"/>
                  </a:solidFill>
                  <a:prstDash val="solid"/>
                </a:ln>
                <a:solidFill>
                  <a:sysClr val="windowText" lastClr="000000"/>
                </a:solidFill>
                <a:effectLst/>
                <a:latin typeface="Calibri" panose="020F0502020204030204" pitchFamily="34" charset="0"/>
              </a:rPr>
              <a:t>Участие населения БССР в общественной жизни страны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699939" y="2997831"/>
            <a:ext cx="3067543" cy="70788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Cambria" panose="02040503050406030204" pitchFamily="18" charset="0"/>
              </a:rPr>
              <a:t>Остров мужества и скорби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72" y="591928"/>
            <a:ext cx="5268010" cy="3512006"/>
          </a:xfrm>
          <a:prstGeom prst="rect">
            <a:avLst/>
          </a:prstGeom>
          <a:ln w="38100">
            <a:solidFill>
              <a:schemeClr val="accent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8739" y="531645"/>
            <a:ext cx="2739498" cy="3652664"/>
          </a:xfrm>
          <a:prstGeom prst="rect">
            <a:avLst/>
          </a:prstGeom>
          <a:ln w="38100">
            <a:solidFill>
              <a:schemeClr val="accent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6820158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4294967295"/>
          </p:nvPr>
        </p:nvSpPr>
        <p:spPr>
          <a:xfrm>
            <a:off x="0" y="1116106"/>
            <a:ext cx="7678271" cy="5042647"/>
          </a:xfrm>
          <a:prstGeom prst="rect">
            <a:avLst/>
          </a:prstGeom>
          <a:solidFill>
            <a:schemeClr val="accent1">
              <a:alpha val="2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>
            <a:noAutofit/>
          </a:bodyPr>
          <a:lstStyle/>
          <a:p>
            <a:pPr marL="174625" indent="-174625">
              <a:spcBef>
                <a:spcPts val="0"/>
              </a:spcBef>
              <a:spcAft>
                <a:spcPts val="0"/>
              </a:spcAft>
            </a:pPr>
            <a:r>
              <a:rPr lang="ru-RU" sz="2800" b="1" dirty="0">
                <a:ln w="0"/>
                <a:solidFill>
                  <a:schemeClr val="tx1"/>
                </a:solidFill>
                <a:latin typeface="Calibri" panose="020F0502020204030204" pitchFamily="34" charset="0"/>
              </a:rPr>
              <a:t>Вторая половина 1960-х – первая половина 1980-х гг. характеризовались дальнейшим наступлением государства на религиозную жизнь. </a:t>
            </a:r>
            <a:endParaRPr lang="ru-RU" sz="2800" b="1" dirty="0" smtClean="0">
              <a:ln w="0"/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174625" indent="-174625">
              <a:spcBef>
                <a:spcPts val="0"/>
              </a:spcBef>
              <a:spcAft>
                <a:spcPts val="0"/>
              </a:spcAft>
            </a:pPr>
            <a:r>
              <a:rPr lang="ru-RU" sz="2800" b="1" dirty="0" smtClean="0">
                <a:ln w="0"/>
                <a:solidFill>
                  <a:schemeClr val="tx1"/>
                </a:solidFill>
                <a:latin typeface="Calibri" panose="020F0502020204030204" pitchFamily="34" charset="0"/>
              </a:rPr>
              <a:t>Приоритетным </a:t>
            </a:r>
            <a:r>
              <a:rPr lang="ru-RU" sz="2800" b="1" dirty="0">
                <a:ln w="0"/>
                <a:solidFill>
                  <a:schemeClr val="tx1"/>
                </a:solidFill>
                <a:latin typeface="Calibri" panose="020F0502020204030204" pitchFamily="34" charset="0"/>
              </a:rPr>
              <a:t>направлением в деятельности КПБ являлась атеистическая работа. </a:t>
            </a:r>
            <a:r>
              <a:rPr lang="ru-RU" sz="2800" b="1" dirty="0" smtClean="0">
                <a:ln w="0"/>
                <a:solidFill>
                  <a:schemeClr val="tx1"/>
                </a:solidFill>
                <a:latin typeface="Calibri" panose="020F0502020204030204" pitchFamily="34" charset="0"/>
              </a:rPr>
              <a:t>Возможность </a:t>
            </a:r>
            <a:r>
              <a:rPr lang="ru-RU" sz="2800" b="1" dirty="0">
                <a:ln w="0"/>
                <a:solidFill>
                  <a:schemeClr val="tx1"/>
                </a:solidFill>
                <a:latin typeface="Calibri" panose="020F0502020204030204" pitchFamily="34" charset="0"/>
              </a:rPr>
              <a:t>религиозной жизни в таком обществе не предусматривалась. Поэтому проводились мероприятия по закрытию церквей, костёлов, молитвенных домов, действующих религиозных общин.</a:t>
            </a:r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631504" y="12998"/>
            <a:ext cx="8856984" cy="679698"/>
          </a:xfrm>
          <a:noFill/>
          <a:ln>
            <a:noFill/>
          </a:ln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pPr algn="ctr"/>
            <a:r>
              <a:rPr lang="ru-RU" sz="2800" b="0" dirty="0">
                <a:ln w="22225">
                  <a:solidFill>
                    <a:srgbClr val="002060"/>
                  </a:solidFill>
                  <a:prstDash val="solid"/>
                </a:ln>
                <a:solidFill>
                  <a:sysClr val="windowText" lastClr="000000"/>
                </a:solidFill>
                <a:effectLst/>
                <a:latin typeface="Calibri" panose="020F0502020204030204" pitchFamily="34" charset="0"/>
              </a:rPr>
              <a:t>Взаимоотношения государства и религиозных конфессий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084331" y="4289931"/>
            <a:ext cx="2664297" cy="58477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Свято-Успенский Жировичский монастырь</a:t>
            </a: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8174" y="886351"/>
            <a:ext cx="4286250" cy="3209925"/>
          </a:xfrm>
          <a:prstGeom prst="rect">
            <a:avLst/>
          </a:prstGeom>
          <a:ln w="38100">
            <a:solidFill>
              <a:schemeClr val="accent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6677382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4294967295"/>
          </p:nvPr>
        </p:nvSpPr>
        <p:spPr>
          <a:xfrm>
            <a:off x="322729" y="4551738"/>
            <a:ext cx="11712389" cy="2050768"/>
          </a:xfrm>
          <a:prstGeom prst="rect">
            <a:avLst/>
          </a:prstGeom>
          <a:solidFill>
            <a:schemeClr val="accent1">
              <a:alpha val="2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>
            <a:noAutofit/>
          </a:bodyPr>
          <a:lstStyle/>
          <a:p>
            <a:pPr marL="174625" indent="-174625">
              <a:spcBef>
                <a:spcPts val="0"/>
              </a:spcBef>
              <a:spcAft>
                <a:spcPts val="0"/>
              </a:spcAft>
            </a:pPr>
            <a:r>
              <a:rPr lang="ru-RU" sz="2400" b="1" dirty="0">
                <a:ln w="0"/>
                <a:solidFill>
                  <a:schemeClr val="tx1"/>
                </a:solidFill>
                <a:latin typeface="Calibri" panose="020F0502020204030204" pitchFamily="34" charset="0"/>
              </a:rPr>
              <a:t>С середины 1980-х гг. всё большее число верующих стало открыто выступать в защиту своих прав на свободу вероисповедания. </a:t>
            </a:r>
            <a:endParaRPr lang="ru-RU" sz="2400" b="1" dirty="0" smtClean="0">
              <a:ln w="0"/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174625" indent="-174625">
              <a:spcBef>
                <a:spcPts val="0"/>
              </a:spcBef>
              <a:spcAft>
                <a:spcPts val="0"/>
              </a:spcAft>
            </a:pPr>
            <a:r>
              <a:rPr lang="ru-RU" sz="2400" b="1" dirty="0" smtClean="0">
                <a:ln w="0"/>
                <a:solidFill>
                  <a:schemeClr val="tx1"/>
                </a:solidFill>
                <a:latin typeface="Calibri" panose="020F0502020204030204" pitchFamily="34" charset="0"/>
              </a:rPr>
              <a:t>Несмотря </a:t>
            </a:r>
            <a:r>
              <a:rPr lang="ru-RU" sz="2400" b="1" dirty="0">
                <a:ln w="0"/>
                <a:solidFill>
                  <a:schemeClr val="tx1"/>
                </a:solidFill>
                <a:latin typeface="Calibri" panose="020F0502020204030204" pitchFamily="34" charset="0"/>
              </a:rPr>
              <a:t>на массированную атеистическую пропаганду, активизировалась деятельность религиозных общин и священников</a:t>
            </a:r>
            <a:r>
              <a:rPr lang="ru-RU" sz="2400" b="1" dirty="0" smtClean="0">
                <a:ln w="0"/>
                <a:solidFill>
                  <a:schemeClr val="tx1"/>
                </a:solidFill>
                <a:latin typeface="Calibri" panose="020F0502020204030204" pitchFamily="34" charset="0"/>
              </a:rPr>
              <a:t>.</a:t>
            </a:r>
          </a:p>
          <a:p>
            <a:pPr marL="174625" indent="-174625">
              <a:spcBef>
                <a:spcPts val="0"/>
              </a:spcBef>
              <a:spcAft>
                <a:spcPts val="0"/>
              </a:spcAft>
            </a:pPr>
            <a:r>
              <a:rPr lang="ru-RU" sz="2400" b="1" dirty="0" smtClean="0">
                <a:ln w="0"/>
                <a:solidFill>
                  <a:schemeClr val="tx1"/>
                </a:solidFill>
                <a:latin typeface="Calibri" panose="020F0502020204030204" pitchFamily="34" charset="0"/>
              </a:rPr>
              <a:t>Это </a:t>
            </a:r>
            <a:r>
              <a:rPr lang="ru-RU" sz="2400" b="1" dirty="0">
                <a:ln w="0"/>
                <a:solidFill>
                  <a:schemeClr val="tx1"/>
                </a:solidFill>
                <a:latin typeface="Calibri" panose="020F0502020204030204" pitchFamily="34" charset="0"/>
              </a:rPr>
              <a:t>свидетельствовало об укоренении среди населения религиозного сознания.</a:t>
            </a:r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631504" y="12998"/>
            <a:ext cx="8856984" cy="679698"/>
          </a:xfrm>
          <a:noFill/>
          <a:ln>
            <a:noFill/>
          </a:ln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pPr algn="ctr"/>
            <a:r>
              <a:rPr lang="ru-RU" sz="2800" b="0" dirty="0">
                <a:ln w="22225">
                  <a:solidFill>
                    <a:srgbClr val="002060"/>
                  </a:solidFill>
                  <a:prstDash val="solid"/>
                </a:ln>
                <a:solidFill>
                  <a:sysClr val="windowText" lastClr="000000"/>
                </a:solidFill>
                <a:effectLst/>
                <a:latin typeface="Calibri" panose="020F0502020204030204" pitchFamily="34" charset="0"/>
              </a:rPr>
              <a:t>Взаимоотношения государства и религиозных конфессий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0426" y="1016312"/>
            <a:ext cx="6423620" cy="3211810"/>
          </a:xfrm>
          <a:prstGeom prst="rect">
            <a:avLst/>
          </a:prstGeom>
          <a:ln w="38100">
            <a:solidFill>
              <a:schemeClr val="accent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344444" y="3898579"/>
            <a:ext cx="5847556" cy="33855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Спасо-Ефросиньевский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монастырь в Полоцке</a:t>
            </a:r>
          </a:p>
        </p:txBody>
      </p:sp>
    </p:spTree>
    <p:extLst>
      <p:ext uri="{BB962C8B-B14F-4D97-AF65-F5344CB8AC3E}">
        <p14:creationId xmlns:p14="http://schemas.microsoft.com/office/powerpoint/2010/main" val="3038072121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2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5103" y="165943"/>
            <a:ext cx="14478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545101" y="889843"/>
            <a:ext cx="9101797" cy="507831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</a:rPr>
              <a:t>Определите характерные черты общественно-политической жизни в БССР во 2-й половине 1960-х –первой половине 1980-х гг.</a:t>
            </a:r>
            <a:endParaRPr lang="ru-RU" sz="5400" b="1" dirty="0">
              <a:ln w="22225">
                <a:solidFill>
                  <a:srgbClr val="002060"/>
                </a:solidFill>
                <a:prstDash val="solid"/>
              </a:ln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4779494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856363" y="2749302"/>
            <a:ext cx="11752730" cy="67969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240030" indent="-240030" algn="r" defTabSz="6858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345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endParaRPr lang="ru-RU" sz="2800" b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875322" y="476593"/>
            <a:ext cx="5267652" cy="2051299"/>
          </a:xfrm>
        </p:spPr>
        <p:txBody>
          <a:bodyPr/>
          <a:lstStyle/>
          <a:p>
            <a:pPr algn="ctr"/>
            <a:r>
              <a:rPr lang="ru-RU" sz="6000" dirty="0">
                <a:ln w="660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alibri" panose="020F0502020204030204" pitchFamily="34" charset="0"/>
              </a:rPr>
              <a:t>Общественно-политическая система и её характер</a:t>
            </a:r>
            <a:br>
              <a:rPr lang="ru-RU" sz="6000" dirty="0">
                <a:ln w="660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alibri" panose="020F0502020204030204" pitchFamily="34" charset="0"/>
              </a:rPr>
            </a:br>
            <a:endParaRPr lang="ru-RU" sz="5400" dirty="0">
              <a:ln w="6600">
                <a:solidFill>
                  <a:srgbClr val="002060"/>
                </a:solidFill>
                <a:prstDash val="solid"/>
              </a:ln>
              <a:solidFill>
                <a:srgbClr val="00206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737" y="174501"/>
            <a:ext cx="5924550" cy="58293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727302" y="6225211"/>
            <a:ext cx="4841390" cy="46166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sz="2400" b="1" dirty="0"/>
              <a:t>Парад в Минске, 1970-е, БССР.</a:t>
            </a:r>
          </a:p>
        </p:txBody>
      </p:sp>
    </p:spTree>
    <p:extLst>
      <p:ext uri="{BB962C8B-B14F-4D97-AF65-F5344CB8AC3E}">
        <p14:creationId xmlns:p14="http://schemas.microsoft.com/office/powerpoint/2010/main" val="28825014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4294967295"/>
          </p:nvPr>
        </p:nvSpPr>
        <p:spPr>
          <a:xfrm>
            <a:off x="0" y="568325"/>
            <a:ext cx="7899400" cy="6154738"/>
          </a:xfrm>
          <a:prstGeom prst="rect">
            <a:avLst/>
          </a:prstGeom>
          <a:solidFill>
            <a:schemeClr val="accent1">
              <a:alpha val="2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>
            <a:noAutofit/>
          </a:bodyPr>
          <a:lstStyle/>
          <a:p>
            <a:pPr marL="457200" indent="-457200">
              <a:spcBef>
                <a:spcPts val="0"/>
              </a:spcBef>
              <a:spcAft>
                <a:spcPts val="0"/>
              </a:spcAft>
            </a:pPr>
            <a:r>
              <a:rPr lang="ru-RU" sz="2800" b="1" dirty="0">
                <a:ln w="0"/>
                <a:solidFill>
                  <a:schemeClr val="tx1"/>
                </a:solidFill>
                <a:latin typeface="Calibri" panose="020F0502020204030204" pitchFamily="34" charset="0"/>
              </a:rPr>
              <a:t>В 1964 г. Н.С.Хрущёв был освобождён от должности Первого секретаря ЦК КПСС. Курс проводимых им реформ хотя и изменил внутриполитический климат в Советской стране, однако к коренным преобразования не </a:t>
            </a:r>
            <a:r>
              <a:rPr lang="ru-RU" sz="2800" b="1" dirty="0" smtClean="0">
                <a:ln w="0"/>
                <a:solidFill>
                  <a:schemeClr val="tx1"/>
                </a:solidFill>
                <a:latin typeface="Calibri" panose="020F0502020204030204" pitchFamily="34" charset="0"/>
              </a:rPr>
              <a:t>привёл.</a:t>
            </a:r>
          </a:p>
          <a:p>
            <a:pPr marL="457200" indent="-457200">
              <a:spcBef>
                <a:spcPts val="0"/>
              </a:spcBef>
              <a:spcAft>
                <a:spcPts val="0"/>
              </a:spcAft>
            </a:pPr>
            <a:r>
              <a:rPr lang="ru-RU" sz="2800" b="1" dirty="0" smtClean="0">
                <a:ln w="0"/>
                <a:solidFill>
                  <a:schemeClr val="tx1"/>
                </a:solidFill>
                <a:latin typeface="Calibri" panose="020F0502020204030204" pitchFamily="34" charset="0"/>
              </a:rPr>
              <a:t>В </a:t>
            </a:r>
            <a:r>
              <a:rPr lang="ru-RU" sz="2800" b="1" dirty="0">
                <a:ln w="0"/>
                <a:solidFill>
                  <a:schemeClr val="tx1"/>
                </a:solidFill>
                <a:latin typeface="Calibri" panose="020F0502020204030204" pitchFamily="34" charset="0"/>
              </a:rPr>
              <a:t>экономике господствовали государственная и колхозная формы собственности. В избирательной системе продолжала существовать практика безальтернативных выборов депутатов. </a:t>
            </a:r>
            <a:endParaRPr lang="ru-RU" sz="2800" b="1" dirty="0" smtClean="0">
              <a:ln w="0"/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457200" indent="-457200">
              <a:spcBef>
                <a:spcPts val="0"/>
              </a:spcBef>
              <a:spcAft>
                <a:spcPts val="0"/>
              </a:spcAft>
            </a:pPr>
            <a:r>
              <a:rPr lang="ru-RU" sz="2800" b="1" dirty="0" smtClean="0">
                <a:ln w="0"/>
                <a:solidFill>
                  <a:schemeClr val="tx1"/>
                </a:solidFill>
                <a:latin typeface="Calibri" panose="020F0502020204030204" pitchFamily="34" charset="0"/>
              </a:rPr>
              <a:t>Таким </a:t>
            </a:r>
            <a:r>
              <a:rPr lang="ru-RU" sz="2800" b="1" dirty="0">
                <a:ln w="0"/>
                <a:solidFill>
                  <a:schemeClr val="tx1"/>
                </a:solidFill>
                <a:latin typeface="Calibri" panose="020F0502020204030204" pitchFamily="34" charset="0"/>
              </a:rPr>
              <a:t>образом, хрущёвская «оттепель» не вывела страну на принципиально новый путь развития.</a:t>
            </a:r>
          </a:p>
          <a:p>
            <a:pPr marL="457200" indent="-457200">
              <a:spcBef>
                <a:spcPts val="0"/>
              </a:spcBef>
              <a:spcAft>
                <a:spcPts val="0"/>
              </a:spcAft>
            </a:pPr>
            <a:endParaRPr lang="ru-RU" sz="2800" b="1" dirty="0">
              <a:ln w="0"/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159008" y="6165303"/>
            <a:ext cx="1307554" cy="33855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Н.С.Хрущёв</a:t>
            </a:r>
            <a:endParaRPr lang="ru-RU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7258" y="692696"/>
            <a:ext cx="3555591" cy="5137829"/>
          </a:xfrm>
          <a:prstGeom prst="rect">
            <a:avLst/>
          </a:prstGeom>
          <a:ln w="38100">
            <a:solidFill>
              <a:schemeClr val="accent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4250629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4294967295"/>
          </p:nvPr>
        </p:nvSpPr>
        <p:spPr>
          <a:xfrm>
            <a:off x="134471" y="1087016"/>
            <a:ext cx="7274858" cy="5677286"/>
          </a:xfrm>
          <a:prstGeom prst="rect">
            <a:avLst/>
          </a:prstGeom>
          <a:solidFill>
            <a:schemeClr val="accent1">
              <a:alpha val="2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marL="457200" indent="-457200"/>
            <a:r>
              <a:rPr lang="ru-RU" sz="2800" b="1" dirty="0">
                <a:ln w="0"/>
                <a:solidFill>
                  <a:schemeClr val="tx1"/>
                </a:solidFill>
                <a:latin typeface="Calibri" panose="020F0502020204030204" pitchFamily="34" charset="0"/>
              </a:rPr>
              <a:t>Период развития БССР в 1965-1984 гг. характеризовался особенностями, связанными с приходом к власти в СССР </a:t>
            </a:r>
            <a:r>
              <a:rPr lang="ru-RU" sz="2800" b="1" dirty="0" err="1">
                <a:ln w="0"/>
                <a:solidFill>
                  <a:schemeClr val="tx1"/>
                </a:solidFill>
                <a:latin typeface="Calibri" panose="020F0502020204030204" pitchFamily="34" charset="0"/>
              </a:rPr>
              <a:t>Л.И.Брежнева</a:t>
            </a:r>
            <a:r>
              <a:rPr lang="ru-RU" sz="2800" b="1" dirty="0">
                <a:ln w="0"/>
                <a:solidFill>
                  <a:schemeClr val="tx1"/>
                </a:solidFill>
                <a:latin typeface="Calibri" panose="020F0502020204030204" pitchFamily="34" charset="0"/>
              </a:rPr>
              <a:t>. </a:t>
            </a:r>
            <a:endParaRPr lang="ru-RU" sz="2800" b="1" dirty="0" smtClean="0">
              <a:ln w="0"/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457200" indent="-457200"/>
            <a:r>
              <a:rPr lang="ru-RU" sz="2800" b="1" dirty="0" smtClean="0">
                <a:ln w="0"/>
                <a:solidFill>
                  <a:schemeClr val="tx1"/>
                </a:solidFill>
                <a:latin typeface="Calibri" panose="020F0502020204030204" pitchFamily="34" charset="0"/>
              </a:rPr>
              <a:t>Новое </a:t>
            </a:r>
            <a:r>
              <a:rPr lang="ru-RU" sz="2800" b="1" dirty="0">
                <a:ln w="0"/>
                <a:solidFill>
                  <a:schemeClr val="tx1"/>
                </a:solidFill>
                <a:latin typeface="Calibri" panose="020F0502020204030204" pitchFamily="34" charset="0"/>
              </a:rPr>
              <a:t>руководство сконцентрировало усилия на сохранении своей власти и, по </a:t>
            </a:r>
            <a:r>
              <a:rPr lang="ru-RU" sz="2800" b="1" dirty="0" smtClean="0">
                <a:ln w="0"/>
                <a:solidFill>
                  <a:schemeClr val="tx1"/>
                </a:solidFill>
                <a:latin typeface="Calibri" panose="020F0502020204030204" pitchFamily="34" charset="0"/>
              </a:rPr>
              <a:t>возможности</a:t>
            </a:r>
            <a:r>
              <a:rPr lang="ru-RU" sz="2800" b="1" dirty="0">
                <a:ln w="0"/>
                <a:solidFill>
                  <a:schemeClr val="tx1"/>
                </a:solidFill>
                <a:latin typeface="Calibri" panose="020F0502020204030204" pitchFamily="34" charset="0"/>
              </a:rPr>
              <a:t>, возвращении к довоенной советской системе управления. </a:t>
            </a:r>
            <a:endParaRPr lang="ru-RU" sz="2800" b="1" dirty="0" smtClean="0">
              <a:ln w="0"/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457200" indent="-457200"/>
            <a:r>
              <a:rPr lang="ru-RU" sz="2800" b="1" dirty="0" smtClean="0">
                <a:ln w="0"/>
                <a:solidFill>
                  <a:schemeClr val="tx1"/>
                </a:solidFill>
                <a:latin typeface="Calibri" panose="020F0502020204030204" pitchFamily="34" charset="0"/>
              </a:rPr>
              <a:t>В </a:t>
            </a:r>
            <a:r>
              <a:rPr lang="ru-RU" sz="2800" b="1" dirty="0">
                <a:ln w="0"/>
                <a:solidFill>
                  <a:schemeClr val="tx1"/>
                </a:solidFill>
                <a:latin typeface="Calibri" panose="020F0502020204030204" pitchFamily="34" charset="0"/>
              </a:rPr>
              <a:t>результате склонность к сохранению и поддержанию старых форм общественно-политической жизни стала основой государственной политики.</a:t>
            </a:r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34471" y="12998"/>
            <a:ext cx="11632827" cy="679698"/>
          </a:xfrm>
          <a:noFill/>
          <a:ln>
            <a:noFill/>
          </a:ln>
        </p:spPr>
        <p:txBody>
          <a:bodyPr>
            <a:noAutofit/>
          </a:bodyPr>
          <a:lstStyle/>
          <a:p>
            <a:pPr algn="ctr"/>
            <a:r>
              <a:rPr lang="ru-RU" sz="2800" b="0" dirty="0">
                <a:ln w="22225">
                  <a:solidFill>
                    <a:srgbClr val="002060"/>
                  </a:solidFill>
                  <a:prstDash val="solid"/>
                </a:ln>
                <a:solidFill>
                  <a:sysClr val="windowText" lastClr="000000"/>
                </a:solidFill>
                <a:effectLst/>
                <a:latin typeface="Calibri" panose="020F0502020204030204" pitchFamily="34" charset="0"/>
              </a:rPr>
              <a:t>Усиление роли партийных органов и нарастание консерватизма в руководстве страной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782525" y="6364192"/>
            <a:ext cx="1980039" cy="40011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Л.И.Брежнев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2526" y="841836"/>
            <a:ext cx="3984772" cy="5373216"/>
          </a:xfrm>
          <a:prstGeom prst="rect">
            <a:avLst/>
          </a:prstGeom>
          <a:ln w="38100">
            <a:solidFill>
              <a:schemeClr val="accent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273054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4294967295"/>
          </p:nvPr>
        </p:nvSpPr>
        <p:spPr>
          <a:xfrm>
            <a:off x="62463" y="1150349"/>
            <a:ext cx="7602361" cy="4618439"/>
          </a:xfrm>
          <a:prstGeom prst="rect">
            <a:avLst/>
          </a:prstGeom>
          <a:solidFill>
            <a:schemeClr val="accent1">
              <a:alpha val="2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>
            <a:noAutofit/>
          </a:bodyPr>
          <a:lstStyle/>
          <a:p>
            <a:pPr marL="457200" indent="-457200"/>
            <a:r>
              <a:rPr lang="ru-RU" sz="2800" b="1" dirty="0">
                <a:ln w="0"/>
                <a:solidFill>
                  <a:schemeClr val="tx1"/>
                </a:solidFill>
                <a:latin typeface="Calibri" panose="020F0502020204030204" pitchFamily="34" charset="0"/>
              </a:rPr>
              <a:t>Вместе с тем внутриполитическое положение в БССР оставалось стабильным. </a:t>
            </a:r>
            <a:endParaRPr lang="ru-RU" sz="2800" b="1" dirty="0" smtClean="0">
              <a:ln w="0"/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457200" indent="-457200"/>
            <a:r>
              <a:rPr lang="ru-RU" sz="2800" b="1" dirty="0" smtClean="0">
                <a:ln w="0"/>
                <a:solidFill>
                  <a:schemeClr val="tx1"/>
                </a:solidFill>
                <a:latin typeface="Calibri" panose="020F0502020204030204" pitchFamily="34" charset="0"/>
              </a:rPr>
              <a:t>Для </a:t>
            </a:r>
            <a:r>
              <a:rPr lang="ru-RU" sz="2800" b="1" dirty="0">
                <a:ln w="0"/>
                <a:solidFill>
                  <a:schemeClr val="tx1"/>
                </a:solidFill>
                <a:latin typeface="Calibri" panose="020F0502020204030204" pitchFamily="34" charset="0"/>
              </a:rPr>
              <a:t>белорусского общества были характерны более выразительный жизненный </a:t>
            </a:r>
            <a:r>
              <a:rPr lang="ru-RU" sz="2800" b="1" dirty="0" smtClean="0">
                <a:ln w="0"/>
                <a:solidFill>
                  <a:schemeClr val="tx1"/>
                </a:solidFill>
                <a:latin typeface="Calibri" panose="020F0502020204030204" pitchFamily="34" charset="0"/>
              </a:rPr>
              <a:t>оптимизм </a:t>
            </a:r>
            <a:r>
              <a:rPr lang="ru-RU" sz="2800" b="1" dirty="0">
                <a:ln w="0"/>
                <a:solidFill>
                  <a:schemeClr val="tx1"/>
                </a:solidFill>
                <a:latin typeface="Calibri" panose="020F0502020204030204" pitchFamily="34" charset="0"/>
              </a:rPr>
              <a:t>людей, их уверенность в завтрашнем дне, симпатии к идеям социализма. </a:t>
            </a:r>
            <a:endParaRPr lang="ru-RU" sz="2800" b="1" dirty="0" smtClean="0">
              <a:ln w="0"/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457200" indent="-457200"/>
            <a:r>
              <a:rPr lang="ru-RU" sz="2800" b="1" dirty="0" smtClean="0">
                <a:ln w="0"/>
                <a:solidFill>
                  <a:schemeClr val="tx1"/>
                </a:solidFill>
                <a:latin typeface="Calibri" panose="020F0502020204030204" pitchFamily="34" charset="0"/>
              </a:rPr>
              <a:t>Этому </a:t>
            </a:r>
            <a:r>
              <a:rPr lang="ru-RU" sz="2800" b="1" dirty="0">
                <a:ln w="0"/>
                <a:solidFill>
                  <a:schemeClr val="tx1"/>
                </a:solidFill>
                <a:latin typeface="Calibri" panose="020F0502020204030204" pitchFamily="34" charset="0"/>
              </a:rPr>
              <a:t>способствовала и деятельность на посту Первого секретаря ЦК КПБ </a:t>
            </a:r>
            <a:r>
              <a:rPr lang="ru-RU" sz="2800" b="1" dirty="0" err="1">
                <a:ln w="0"/>
                <a:solidFill>
                  <a:schemeClr val="tx1"/>
                </a:solidFill>
                <a:latin typeface="Calibri" panose="020F0502020204030204" pitchFamily="34" charset="0"/>
              </a:rPr>
              <a:t>П.М.Машерова</a:t>
            </a:r>
            <a:r>
              <a:rPr lang="ru-RU" sz="2800" b="1" dirty="0">
                <a:ln w="0"/>
                <a:solidFill>
                  <a:schemeClr val="tx1"/>
                </a:solidFill>
                <a:latin typeface="Calibri" panose="020F0502020204030204" pitchFamily="34" charset="0"/>
              </a:rPr>
              <a:t>.</a:t>
            </a:r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605227" y="-52172"/>
            <a:ext cx="10596064" cy="679698"/>
          </a:xfrm>
          <a:noFill/>
          <a:ln>
            <a:noFill/>
          </a:ln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pPr algn="ctr"/>
            <a:r>
              <a:rPr lang="ru-RU" sz="2800" b="0" dirty="0">
                <a:ln w="22225">
                  <a:solidFill>
                    <a:srgbClr val="002060"/>
                  </a:solidFill>
                  <a:prstDash val="solid"/>
                </a:ln>
                <a:solidFill>
                  <a:sysClr val="windowText" lastClr="000000"/>
                </a:solidFill>
                <a:effectLst/>
                <a:latin typeface="Calibri" panose="020F0502020204030204" pitchFamily="34" charset="0"/>
              </a:rPr>
              <a:t>Усиление роли партийных органов и нарастание консерватизма в руководстве страной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903259" y="6134737"/>
            <a:ext cx="1970721" cy="40011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dirty="0" err="1">
                <a:latin typeface="Cambria" panose="02040503050406030204" pitchFamily="18" charset="0"/>
              </a:rPr>
              <a:t>П.М.Машеров</a:t>
            </a:r>
            <a:endParaRPr lang="ru-RU" sz="2000" b="1" dirty="0">
              <a:latin typeface="Cambria" panose="02040503050406030204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7" t="1434" r="2277" b="1498"/>
          <a:stretch/>
        </p:blipFill>
        <p:spPr bwMode="auto">
          <a:xfrm>
            <a:off x="8083135" y="780226"/>
            <a:ext cx="3802757" cy="5523788"/>
          </a:xfrm>
          <a:prstGeom prst="rect">
            <a:avLst/>
          </a:prstGeom>
          <a:ln w="38100">
            <a:solidFill>
              <a:schemeClr val="accent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7505210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4294967295"/>
          </p:nvPr>
        </p:nvSpPr>
        <p:spPr>
          <a:xfrm>
            <a:off x="0" y="627526"/>
            <a:ext cx="5809129" cy="6136345"/>
          </a:xfrm>
          <a:prstGeom prst="rect">
            <a:avLst/>
          </a:prstGeom>
          <a:solidFill>
            <a:schemeClr val="accent1">
              <a:alpha val="2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>
            <a:noAutofit/>
          </a:bodyPr>
          <a:lstStyle/>
          <a:p>
            <a:pPr marL="93663" indent="-93663">
              <a:spcBef>
                <a:spcPts val="0"/>
              </a:spcBef>
              <a:spcAft>
                <a:spcPts val="0"/>
              </a:spcAft>
            </a:pPr>
            <a:r>
              <a:rPr lang="ru-RU" sz="2200" b="1" dirty="0">
                <a:ln w="0"/>
                <a:solidFill>
                  <a:schemeClr val="tx1"/>
                </a:solidFill>
                <a:latin typeface="Calibri" panose="020F0502020204030204" pitchFamily="34" charset="0"/>
              </a:rPr>
              <a:t>Петр </a:t>
            </a:r>
            <a:r>
              <a:rPr lang="ru-RU" sz="2200" b="1" dirty="0" err="1">
                <a:ln w="0"/>
                <a:solidFill>
                  <a:schemeClr val="tx1"/>
                </a:solidFill>
                <a:latin typeface="Calibri" panose="020F0502020204030204" pitchFamily="34" charset="0"/>
              </a:rPr>
              <a:t>Миронович</a:t>
            </a:r>
            <a:r>
              <a:rPr lang="ru-RU" sz="2200" b="1" dirty="0">
                <a:ln w="0"/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ru-RU" sz="2200" b="1" dirty="0" err="1">
                <a:ln w="0"/>
                <a:solidFill>
                  <a:schemeClr val="tx1"/>
                </a:solidFill>
                <a:latin typeface="Calibri" panose="020F0502020204030204" pitchFamily="34" charset="0"/>
              </a:rPr>
              <a:t>Машеров</a:t>
            </a:r>
            <a:r>
              <a:rPr lang="ru-RU" sz="2200" b="1" dirty="0">
                <a:ln w="0"/>
                <a:solidFill>
                  <a:schemeClr val="tx1"/>
                </a:solidFill>
                <a:latin typeface="Calibri" panose="020F0502020204030204" pitchFamily="34" charset="0"/>
              </a:rPr>
              <a:t> родился 13 февраля 1918 года в Витебской области. Был одним из организаторов и руководителей патриотического подполья и партизанского движения на Беларуси в Великой Отечественной войне. В августе 1941 года создал и возглавил </a:t>
            </a:r>
            <a:r>
              <a:rPr lang="ru-RU" sz="2200" b="1" dirty="0" err="1">
                <a:ln w="0"/>
                <a:solidFill>
                  <a:schemeClr val="tx1"/>
                </a:solidFill>
                <a:latin typeface="Calibri" panose="020F0502020204030204" pitchFamily="34" charset="0"/>
              </a:rPr>
              <a:t>Россонское</a:t>
            </a:r>
            <a:r>
              <a:rPr lang="ru-RU" sz="2200" b="1" dirty="0">
                <a:ln w="0"/>
                <a:solidFill>
                  <a:schemeClr val="tx1"/>
                </a:solidFill>
                <a:latin typeface="Calibri" panose="020F0502020204030204" pitchFamily="34" charset="0"/>
              </a:rPr>
              <a:t> подполье, с апреля 1942 года – командир партизанского отряда им. Щорса, с марта 1943 года – командир партизанской бригады им. К.К. Рокоссовского.</a:t>
            </a:r>
            <a:endParaRPr lang="ru-RU" sz="2200" b="1" dirty="0" smtClean="0">
              <a:ln w="0"/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93663" indent="-93663">
              <a:spcBef>
                <a:spcPts val="0"/>
              </a:spcBef>
              <a:spcAft>
                <a:spcPts val="0"/>
              </a:spcAft>
            </a:pPr>
            <a:r>
              <a:rPr lang="ru-RU" sz="2200" b="1" dirty="0" smtClean="0">
                <a:ln w="0"/>
                <a:solidFill>
                  <a:schemeClr val="tx1"/>
                </a:solidFill>
                <a:latin typeface="Calibri" panose="020F0502020204030204" pitchFamily="34" charset="0"/>
              </a:rPr>
              <a:t>После </a:t>
            </a:r>
            <a:r>
              <a:rPr lang="ru-RU" sz="2200" b="1" dirty="0">
                <a:ln w="0"/>
                <a:solidFill>
                  <a:schemeClr val="tx1"/>
                </a:solidFill>
                <a:latin typeface="Calibri" panose="020F0502020204030204" pitchFamily="34" charset="0"/>
              </a:rPr>
              <a:t>войны работал на комсомольской и партийной работе. В том числе с августа 1955 по апрель 1959 год был 1-м секретарем Брестского обкома Коммунистической партии Белоруссии (КПБ</a:t>
            </a:r>
            <a:r>
              <a:rPr lang="ru-RU" sz="2200" b="1" dirty="0" smtClean="0">
                <a:ln w="0"/>
                <a:solidFill>
                  <a:schemeClr val="tx1"/>
                </a:solidFill>
                <a:latin typeface="Calibri" panose="020F0502020204030204" pitchFamily="34" charset="0"/>
              </a:rPr>
              <a:t>).</a:t>
            </a:r>
          </a:p>
          <a:p>
            <a:pPr marL="93663" indent="-93663">
              <a:spcBef>
                <a:spcPts val="0"/>
              </a:spcBef>
              <a:spcAft>
                <a:spcPts val="0"/>
              </a:spcAft>
            </a:pPr>
            <a:r>
              <a:rPr lang="ru-RU" sz="2200" b="1" dirty="0">
                <a:ln w="0"/>
                <a:solidFill>
                  <a:schemeClr val="tx1"/>
                </a:solidFill>
                <a:latin typeface="Calibri" panose="020F0502020204030204" pitchFamily="34" charset="0"/>
              </a:rPr>
              <a:t>Герой Советского Союза (1944 год) и Герой Социалистического Труда (1978 год).</a:t>
            </a:r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605227" y="-52172"/>
            <a:ext cx="10596064" cy="679698"/>
          </a:xfrm>
          <a:noFill/>
          <a:ln>
            <a:noFill/>
          </a:ln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pPr algn="ctr"/>
            <a:r>
              <a:rPr lang="ru-RU" sz="2800" b="0" dirty="0" smtClean="0">
                <a:ln w="22225">
                  <a:solidFill>
                    <a:srgbClr val="002060"/>
                  </a:solidFill>
                  <a:prstDash val="solid"/>
                </a:ln>
                <a:solidFill>
                  <a:sysClr val="windowText" lastClr="000000"/>
                </a:solidFill>
                <a:effectLst/>
                <a:latin typeface="Calibri" panose="020F0502020204030204" pitchFamily="34" charset="0"/>
              </a:rPr>
              <a:t>1965-1980 гг. – Петр </a:t>
            </a:r>
            <a:r>
              <a:rPr lang="ru-RU" sz="2800" b="0" dirty="0" err="1" smtClean="0">
                <a:ln w="22225">
                  <a:solidFill>
                    <a:srgbClr val="002060"/>
                  </a:solidFill>
                  <a:prstDash val="solid"/>
                </a:ln>
                <a:solidFill>
                  <a:sysClr val="windowText" lastClr="000000"/>
                </a:solidFill>
                <a:effectLst/>
                <a:latin typeface="Calibri" panose="020F0502020204030204" pitchFamily="34" charset="0"/>
              </a:rPr>
              <a:t>Миронович</a:t>
            </a:r>
            <a:r>
              <a:rPr lang="ru-RU" sz="2800" b="0" dirty="0" smtClean="0">
                <a:ln w="22225">
                  <a:solidFill>
                    <a:srgbClr val="002060"/>
                  </a:solidFill>
                  <a:prstDash val="solid"/>
                </a:ln>
                <a:solidFill>
                  <a:sysClr val="windowText" lastClr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ru-RU" sz="2800" b="0" dirty="0" err="1" smtClean="0">
                <a:ln w="22225">
                  <a:solidFill>
                    <a:srgbClr val="002060"/>
                  </a:solidFill>
                  <a:prstDash val="solid"/>
                </a:ln>
                <a:solidFill>
                  <a:sysClr val="windowText" lastClr="000000"/>
                </a:solidFill>
                <a:effectLst/>
                <a:latin typeface="Calibri" panose="020F0502020204030204" pitchFamily="34" charset="0"/>
              </a:rPr>
              <a:t>Машеров</a:t>
            </a:r>
            <a:r>
              <a:rPr lang="ru-RU" sz="2800" b="0" dirty="0" smtClean="0">
                <a:ln w="22225">
                  <a:solidFill>
                    <a:srgbClr val="002060"/>
                  </a:solidFill>
                  <a:prstDash val="solid"/>
                </a:ln>
                <a:solidFill>
                  <a:sysClr val="windowText" lastClr="000000"/>
                </a:solidFill>
                <a:effectLst/>
                <a:latin typeface="Calibri" panose="020F0502020204030204" pitchFamily="34" charset="0"/>
              </a:rPr>
              <a:t> – 1-й секретарь ЦК КПБ</a:t>
            </a:r>
            <a:endParaRPr lang="ru-RU" sz="2800" b="0" dirty="0">
              <a:ln w="22225">
                <a:solidFill>
                  <a:srgbClr val="002060"/>
                </a:solidFill>
                <a:prstDash val="solid"/>
              </a:ln>
              <a:solidFill>
                <a:sysClr val="windowText" lastClr="000000"/>
              </a:solidFill>
              <a:effectLst/>
              <a:latin typeface="Calibri" panose="020F050202020403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1871" y="627526"/>
            <a:ext cx="3686616" cy="27649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7592" y="2914898"/>
            <a:ext cx="3294594" cy="3848973"/>
          </a:xfrm>
          <a:prstGeom prst="snip2DiagRect">
            <a:avLst>
              <a:gd name="adj1" fmla="val 20816"/>
              <a:gd name="adj2" fmla="val 1666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276666967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4294967295"/>
          </p:nvPr>
        </p:nvSpPr>
        <p:spPr>
          <a:xfrm>
            <a:off x="0" y="627526"/>
            <a:ext cx="5809129" cy="6136345"/>
          </a:xfrm>
          <a:prstGeom prst="rect">
            <a:avLst/>
          </a:prstGeom>
          <a:solidFill>
            <a:schemeClr val="accent1">
              <a:alpha val="2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>
            <a:noAutofit/>
          </a:bodyPr>
          <a:lstStyle/>
          <a:p>
            <a:pPr marL="93663" indent="-93663">
              <a:spcBef>
                <a:spcPts val="0"/>
              </a:spcBef>
              <a:spcAft>
                <a:spcPts val="0"/>
              </a:spcAft>
            </a:pPr>
            <a:r>
              <a:rPr lang="ru-RU" sz="2400" b="1" dirty="0" smtClean="0">
                <a:ln w="0"/>
                <a:solidFill>
                  <a:schemeClr val="tx1"/>
                </a:solidFill>
                <a:latin typeface="Calibri" panose="020F0502020204030204" pitchFamily="34" charset="0"/>
              </a:rPr>
              <a:t>Возглавив </a:t>
            </a:r>
            <a:r>
              <a:rPr lang="ru-RU" sz="2400" b="1" dirty="0">
                <a:ln w="0"/>
                <a:solidFill>
                  <a:schemeClr val="tx1"/>
                </a:solidFill>
                <a:latin typeface="Calibri" panose="020F0502020204030204" pitchFamily="34" charset="0"/>
              </a:rPr>
              <a:t>БССР в 1965 году, </a:t>
            </a:r>
            <a:r>
              <a:rPr lang="ru-RU" sz="2400" b="1" dirty="0" err="1">
                <a:ln w="0"/>
                <a:solidFill>
                  <a:schemeClr val="tx1"/>
                </a:solidFill>
                <a:latin typeface="Calibri" panose="020F0502020204030204" pitchFamily="34" charset="0"/>
              </a:rPr>
              <a:t>Машеров</a:t>
            </a:r>
            <a:r>
              <a:rPr lang="ru-RU" sz="2400" b="1" dirty="0">
                <a:ln w="0"/>
                <a:solidFill>
                  <a:schemeClr val="tx1"/>
                </a:solidFill>
                <a:latin typeface="Calibri" panose="020F0502020204030204" pitchFamily="34" charset="0"/>
              </a:rPr>
              <a:t> был проводником советских планов по превращению маленькой республики из аграрной в индустриальную. </a:t>
            </a:r>
            <a:endParaRPr lang="ru-RU" sz="2400" b="1" dirty="0" smtClean="0">
              <a:ln w="0"/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93663" indent="-93663">
              <a:spcBef>
                <a:spcPts val="0"/>
              </a:spcBef>
              <a:spcAft>
                <a:spcPts val="0"/>
              </a:spcAft>
            </a:pPr>
            <a:r>
              <a:rPr lang="ru-RU" sz="2400" b="1" dirty="0" smtClean="0">
                <a:ln w="0"/>
                <a:solidFill>
                  <a:schemeClr val="tx1"/>
                </a:solidFill>
                <a:latin typeface="Calibri" panose="020F0502020204030204" pitchFamily="34" charset="0"/>
              </a:rPr>
              <a:t>Политика </a:t>
            </a:r>
            <a:r>
              <a:rPr lang="ru-RU" sz="2400" b="1" dirty="0">
                <a:ln w="0"/>
                <a:solidFill>
                  <a:schemeClr val="tx1"/>
                </a:solidFill>
                <a:latin typeface="Calibri" panose="020F0502020204030204" pitchFamily="34" charset="0"/>
              </a:rPr>
              <a:t>урбанизации привела к тому, что во времена </a:t>
            </a:r>
            <a:r>
              <a:rPr lang="ru-RU" sz="2400" b="1" dirty="0" err="1">
                <a:ln w="0"/>
                <a:solidFill>
                  <a:schemeClr val="tx1"/>
                </a:solidFill>
                <a:latin typeface="Calibri" panose="020F0502020204030204" pitchFamily="34" charset="0"/>
              </a:rPr>
              <a:t>Машерова</a:t>
            </a:r>
            <a:r>
              <a:rPr lang="ru-RU" sz="2400" b="1" dirty="0">
                <a:ln w="0"/>
                <a:solidFill>
                  <a:schemeClr val="tx1"/>
                </a:solidFill>
                <a:latin typeface="Calibri" panose="020F0502020204030204" pitchFamily="34" charset="0"/>
              </a:rPr>
              <a:t> Минск вошел в число самых быстрорастущих городов планеты и стал городом-</a:t>
            </a:r>
            <a:r>
              <a:rPr lang="ru-RU" sz="2400" b="1" dirty="0" err="1">
                <a:ln w="0"/>
                <a:solidFill>
                  <a:schemeClr val="tx1"/>
                </a:solidFill>
                <a:latin typeface="Calibri" panose="020F0502020204030204" pitchFamily="34" charset="0"/>
              </a:rPr>
              <a:t>миллионником</a:t>
            </a:r>
            <a:r>
              <a:rPr lang="ru-RU" sz="2400" b="1" dirty="0">
                <a:ln w="0"/>
                <a:solidFill>
                  <a:schemeClr val="tx1"/>
                </a:solidFill>
                <a:latin typeface="Calibri" panose="020F0502020204030204" pitchFamily="34" charset="0"/>
              </a:rPr>
              <a:t> со всеми вытекающими в то время последствиями. </a:t>
            </a:r>
            <a:endParaRPr lang="ru-RU" sz="2400" b="1" dirty="0" smtClean="0">
              <a:ln w="0"/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93663" indent="-93663">
              <a:spcBef>
                <a:spcPts val="0"/>
              </a:spcBef>
              <a:spcAft>
                <a:spcPts val="0"/>
              </a:spcAft>
            </a:pPr>
            <a:r>
              <a:rPr lang="ru-RU" sz="2400" b="1" dirty="0" smtClean="0">
                <a:ln w="0"/>
                <a:solidFill>
                  <a:schemeClr val="tx1"/>
                </a:solidFill>
                <a:latin typeface="Calibri" panose="020F0502020204030204" pitchFamily="34" charset="0"/>
              </a:rPr>
              <a:t>За </a:t>
            </a:r>
            <a:r>
              <a:rPr lang="ru-RU" sz="2400" b="1" dirty="0">
                <a:ln w="0"/>
                <a:solidFill>
                  <a:schemeClr val="tx1"/>
                </a:solidFill>
                <a:latin typeface="Calibri" panose="020F0502020204030204" pitchFamily="34" charset="0"/>
              </a:rPr>
              <a:t>15 лет, в течение которых он был руководителем Советской Белоруссии, республика совершила </a:t>
            </a:r>
            <a:r>
              <a:rPr lang="ru-RU" sz="2400" b="1" dirty="0" smtClean="0">
                <a:ln w="0"/>
                <a:solidFill>
                  <a:schemeClr val="tx1"/>
                </a:solidFill>
                <a:latin typeface="Calibri" panose="020F0502020204030204" pitchFamily="34" charset="0"/>
              </a:rPr>
              <a:t>колоссальный </a:t>
            </a:r>
            <a:r>
              <a:rPr lang="ru-RU" sz="2400" b="1" dirty="0">
                <a:ln w="0"/>
                <a:solidFill>
                  <a:schemeClr val="tx1"/>
                </a:solidFill>
                <a:latin typeface="Calibri" panose="020F0502020204030204" pitchFamily="34" charset="0"/>
              </a:rPr>
              <a:t>экономический рывок в своем развитии. </a:t>
            </a:r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605227" y="-52172"/>
            <a:ext cx="10596064" cy="679698"/>
          </a:xfrm>
          <a:noFill/>
          <a:ln>
            <a:noFill/>
          </a:ln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pPr algn="ctr"/>
            <a:r>
              <a:rPr lang="ru-RU" sz="2800" b="0" dirty="0" smtClean="0">
                <a:ln w="22225">
                  <a:solidFill>
                    <a:srgbClr val="002060"/>
                  </a:solidFill>
                  <a:prstDash val="solid"/>
                </a:ln>
                <a:solidFill>
                  <a:sysClr val="windowText" lastClr="000000"/>
                </a:solidFill>
                <a:effectLst/>
                <a:latin typeface="Calibri" panose="020F0502020204030204" pitchFamily="34" charset="0"/>
              </a:rPr>
              <a:t>1965-1980 гг. – Петр </a:t>
            </a:r>
            <a:r>
              <a:rPr lang="ru-RU" sz="2800" b="0" dirty="0" err="1" smtClean="0">
                <a:ln w="22225">
                  <a:solidFill>
                    <a:srgbClr val="002060"/>
                  </a:solidFill>
                  <a:prstDash val="solid"/>
                </a:ln>
                <a:solidFill>
                  <a:sysClr val="windowText" lastClr="000000"/>
                </a:solidFill>
                <a:effectLst/>
                <a:latin typeface="Calibri" panose="020F0502020204030204" pitchFamily="34" charset="0"/>
              </a:rPr>
              <a:t>Миронович</a:t>
            </a:r>
            <a:r>
              <a:rPr lang="ru-RU" sz="2800" b="0" dirty="0" smtClean="0">
                <a:ln w="22225">
                  <a:solidFill>
                    <a:srgbClr val="002060"/>
                  </a:solidFill>
                  <a:prstDash val="solid"/>
                </a:ln>
                <a:solidFill>
                  <a:sysClr val="windowText" lastClr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ru-RU" sz="2800" b="0" dirty="0" err="1" smtClean="0">
                <a:ln w="22225">
                  <a:solidFill>
                    <a:srgbClr val="002060"/>
                  </a:solidFill>
                  <a:prstDash val="solid"/>
                </a:ln>
                <a:solidFill>
                  <a:sysClr val="windowText" lastClr="000000"/>
                </a:solidFill>
                <a:effectLst/>
                <a:latin typeface="Calibri" panose="020F0502020204030204" pitchFamily="34" charset="0"/>
              </a:rPr>
              <a:t>Машеров</a:t>
            </a:r>
            <a:r>
              <a:rPr lang="ru-RU" sz="2800" b="0" dirty="0" smtClean="0">
                <a:ln w="22225">
                  <a:solidFill>
                    <a:srgbClr val="002060"/>
                  </a:solidFill>
                  <a:prstDash val="solid"/>
                </a:ln>
                <a:solidFill>
                  <a:sysClr val="windowText" lastClr="000000"/>
                </a:solidFill>
                <a:effectLst/>
                <a:latin typeface="Calibri" panose="020F0502020204030204" pitchFamily="34" charset="0"/>
              </a:rPr>
              <a:t> – 1-й секретарь ЦК КПБ</a:t>
            </a:r>
            <a:endParaRPr lang="ru-RU" sz="2800" b="0" dirty="0">
              <a:ln w="22225">
                <a:solidFill>
                  <a:srgbClr val="002060"/>
                </a:solidFill>
                <a:prstDash val="solid"/>
              </a:ln>
              <a:solidFill>
                <a:sysClr val="windowText" lastClr="000000"/>
              </a:solidFill>
              <a:effectLst/>
              <a:latin typeface="Calibri" panose="020F050202020403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3930">
            <a:off x="6806199" y="3777981"/>
            <a:ext cx="4781704" cy="2593647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627526"/>
            <a:ext cx="4285129" cy="2790828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112662293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4294967295"/>
          </p:nvPr>
        </p:nvSpPr>
        <p:spPr>
          <a:xfrm>
            <a:off x="-1" y="452715"/>
            <a:ext cx="6669157" cy="6136345"/>
          </a:xfrm>
          <a:prstGeom prst="rect">
            <a:avLst/>
          </a:prstGeom>
          <a:solidFill>
            <a:schemeClr val="accent1">
              <a:alpha val="2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>
            <a:noAutofit/>
          </a:bodyPr>
          <a:lstStyle/>
          <a:p>
            <a:pPr marL="93663" indent="-93663">
              <a:spcBef>
                <a:spcPts val="0"/>
              </a:spcBef>
              <a:spcAft>
                <a:spcPts val="0"/>
              </a:spcAft>
            </a:pPr>
            <a:r>
              <a:rPr lang="ru-RU" sz="2300" b="1" dirty="0">
                <a:ln w="0"/>
                <a:solidFill>
                  <a:schemeClr val="tx1"/>
                </a:solidFill>
                <a:latin typeface="Calibri" panose="020F0502020204030204" pitchFamily="34" charset="0"/>
              </a:rPr>
              <a:t>По воспоминаниям людей, которые общались с </a:t>
            </a:r>
            <a:r>
              <a:rPr lang="ru-RU" sz="2300" b="1" dirty="0" err="1">
                <a:ln w="0"/>
                <a:solidFill>
                  <a:schemeClr val="tx1"/>
                </a:solidFill>
                <a:latin typeface="Calibri" panose="020F0502020204030204" pitchFamily="34" charset="0"/>
              </a:rPr>
              <a:t>Машеровым</a:t>
            </a:r>
            <a:r>
              <a:rPr lang="ru-RU" sz="2300" b="1" dirty="0">
                <a:ln w="0"/>
                <a:solidFill>
                  <a:schemeClr val="tx1"/>
                </a:solidFill>
                <a:latin typeface="Calibri" panose="020F0502020204030204" pitchFamily="34" charset="0"/>
              </a:rPr>
              <a:t>, он обладал потрясающим обаянием, простотой в общении, умением находить подход к каждому собеседнику, редко повышал голос. Говорят, </a:t>
            </a:r>
            <a:r>
              <a:rPr lang="ru-RU" sz="2300" b="1" dirty="0" err="1">
                <a:ln w="0"/>
                <a:solidFill>
                  <a:schemeClr val="tx1"/>
                </a:solidFill>
                <a:latin typeface="Calibri" panose="020F0502020204030204" pitchFamily="34" charset="0"/>
              </a:rPr>
              <a:t>Машерова</a:t>
            </a:r>
            <a:r>
              <a:rPr lang="ru-RU" sz="2300" b="1" dirty="0">
                <a:ln w="0"/>
                <a:solidFill>
                  <a:schemeClr val="tx1"/>
                </a:solidFill>
                <a:latin typeface="Calibri" panose="020F0502020204030204" pitchFamily="34" charset="0"/>
              </a:rPr>
              <a:t> часто можно было видеть идущего домой с работы и это ни у кого не вызывало удивления. Представить себе действующего правителя идущего пешком по городу вообще из разряда </a:t>
            </a:r>
            <a:r>
              <a:rPr lang="ru-RU" sz="2300" b="1" dirty="0" smtClean="0">
                <a:ln w="0"/>
                <a:solidFill>
                  <a:schemeClr val="tx1"/>
                </a:solidFill>
                <a:latin typeface="Calibri" panose="020F0502020204030204" pitchFamily="34" charset="0"/>
              </a:rPr>
              <a:t>фантастики</a:t>
            </a:r>
            <a:r>
              <a:rPr lang="ru-RU" sz="2300" b="1" dirty="0">
                <a:ln w="0"/>
                <a:solidFill>
                  <a:schemeClr val="tx1"/>
                </a:solidFill>
                <a:latin typeface="Calibri" panose="020F0502020204030204" pitchFamily="34" charset="0"/>
              </a:rPr>
              <a:t>.</a:t>
            </a:r>
          </a:p>
          <a:p>
            <a:pPr marL="93663" indent="-93663">
              <a:spcBef>
                <a:spcPts val="0"/>
              </a:spcBef>
              <a:spcAft>
                <a:spcPts val="0"/>
              </a:spcAft>
            </a:pPr>
            <a:r>
              <a:rPr lang="ru-RU" sz="2300" b="1" dirty="0" smtClean="0">
                <a:ln w="0"/>
                <a:solidFill>
                  <a:schemeClr val="tx1"/>
                </a:solidFill>
                <a:latin typeface="Calibri" panose="020F0502020204030204" pitchFamily="34" charset="0"/>
              </a:rPr>
              <a:t> К сожалению</a:t>
            </a:r>
            <a:r>
              <a:rPr lang="ru-RU" sz="2300" b="1" dirty="0">
                <a:ln w="0"/>
                <a:solidFill>
                  <a:schemeClr val="tx1"/>
                </a:solidFill>
                <a:latin typeface="Calibri" panose="020F0502020204030204" pitchFamily="34" charset="0"/>
              </a:rPr>
              <a:t>, судьба народного лидера сложилась трагически. В октябре 1980 года он погиб в </a:t>
            </a:r>
            <a:r>
              <a:rPr lang="ru-RU" sz="2300" b="1" dirty="0" smtClean="0">
                <a:ln w="0"/>
                <a:solidFill>
                  <a:schemeClr val="tx1"/>
                </a:solidFill>
                <a:latin typeface="Calibri" panose="020F0502020204030204" pitchFamily="34" charset="0"/>
              </a:rPr>
              <a:t>автокатастрофе</a:t>
            </a:r>
            <a:r>
              <a:rPr lang="ru-RU" sz="2300" b="1" dirty="0">
                <a:ln w="0"/>
                <a:solidFill>
                  <a:schemeClr val="tx1"/>
                </a:solidFill>
                <a:latin typeface="Calibri" panose="020F0502020204030204" pitchFamily="34" charset="0"/>
              </a:rPr>
              <a:t>. Дочь Наталья Петровна </a:t>
            </a:r>
            <a:r>
              <a:rPr lang="ru-RU" sz="2300" b="1" dirty="0" smtClean="0">
                <a:ln w="0"/>
                <a:solidFill>
                  <a:schemeClr val="tx1"/>
                </a:solidFill>
                <a:latin typeface="Calibri" panose="020F0502020204030204" pitchFamily="34" charset="0"/>
              </a:rPr>
              <a:t>вспоминает</a:t>
            </a:r>
            <a:r>
              <a:rPr lang="ru-RU" sz="2300" b="1" dirty="0">
                <a:ln w="0"/>
                <a:solidFill>
                  <a:schemeClr val="tx1"/>
                </a:solidFill>
                <a:latin typeface="Calibri" panose="020F0502020204030204" pitchFamily="34" charset="0"/>
              </a:rPr>
              <a:t>, что </a:t>
            </a:r>
            <a:r>
              <a:rPr lang="ru-RU" sz="2300" b="1" i="1" dirty="0">
                <a:ln w="0"/>
                <a:solidFill>
                  <a:schemeClr val="tx1"/>
                </a:solidFill>
                <a:latin typeface="Calibri" panose="020F0502020204030204" pitchFamily="34" charset="0"/>
              </a:rPr>
              <a:t>«отец не дожил до Пленума ЦК КПСС меньше двух недель. Всё было решено. Он шёл на место Косыгина. Я понимаю, что отец мешал многим. Именно тогда, в октябре 1980 года, «взошла звезда» Горбачёва».</a:t>
            </a:r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605227" y="-52172"/>
            <a:ext cx="10596064" cy="679698"/>
          </a:xfrm>
          <a:noFill/>
          <a:ln>
            <a:noFill/>
          </a:ln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pPr algn="ctr"/>
            <a:r>
              <a:rPr lang="ru-RU" sz="2800" b="0" dirty="0" smtClean="0">
                <a:ln w="22225">
                  <a:solidFill>
                    <a:srgbClr val="002060"/>
                  </a:solidFill>
                  <a:prstDash val="solid"/>
                </a:ln>
                <a:solidFill>
                  <a:sysClr val="windowText" lastClr="000000"/>
                </a:solidFill>
                <a:effectLst/>
                <a:latin typeface="Calibri" panose="020F0502020204030204" pitchFamily="34" charset="0"/>
              </a:rPr>
              <a:t>1965-1980 гг. – Петр </a:t>
            </a:r>
            <a:r>
              <a:rPr lang="ru-RU" sz="2800" b="0" dirty="0" err="1" smtClean="0">
                <a:ln w="22225">
                  <a:solidFill>
                    <a:srgbClr val="002060"/>
                  </a:solidFill>
                  <a:prstDash val="solid"/>
                </a:ln>
                <a:solidFill>
                  <a:sysClr val="windowText" lastClr="000000"/>
                </a:solidFill>
                <a:effectLst/>
                <a:latin typeface="Calibri" panose="020F0502020204030204" pitchFamily="34" charset="0"/>
              </a:rPr>
              <a:t>Миронович</a:t>
            </a:r>
            <a:r>
              <a:rPr lang="ru-RU" sz="2800" b="0" dirty="0" smtClean="0">
                <a:ln w="22225">
                  <a:solidFill>
                    <a:srgbClr val="002060"/>
                  </a:solidFill>
                  <a:prstDash val="solid"/>
                </a:ln>
                <a:solidFill>
                  <a:sysClr val="windowText" lastClr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ru-RU" sz="2800" b="0" dirty="0" err="1" smtClean="0">
                <a:ln w="22225">
                  <a:solidFill>
                    <a:srgbClr val="002060"/>
                  </a:solidFill>
                  <a:prstDash val="solid"/>
                </a:ln>
                <a:solidFill>
                  <a:sysClr val="windowText" lastClr="000000"/>
                </a:solidFill>
                <a:effectLst/>
                <a:latin typeface="Calibri" panose="020F0502020204030204" pitchFamily="34" charset="0"/>
              </a:rPr>
              <a:t>Машеров</a:t>
            </a:r>
            <a:r>
              <a:rPr lang="ru-RU" sz="2800" b="0" dirty="0" smtClean="0">
                <a:ln w="22225">
                  <a:solidFill>
                    <a:srgbClr val="002060"/>
                  </a:solidFill>
                  <a:prstDash val="solid"/>
                </a:ln>
                <a:solidFill>
                  <a:sysClr val="windowText" lastClr="000000"/>
                </a:solidFill>
                <a:effectLst/>
                <a:latin typeface="Calibri" panose="020F0502020204030204" pitchFamily="34" charset="0"/>
              </a:rPr>
              <a:t> – 1-й секретарь ЦК КПБ</a:t>
            </a:r>
            <a:endParaRPr lang="ru-RU" sz="2800" b="0" dirty="0">
              <a:ln w="22225">
                <a:solidFill>
                  <a:srgbClr val="002060"/>
                </a:solidFill>
                <a:prstDash val="solid"/>
              </a:ln>
              <a:solidFill>
                <a:sysClr val="windowText" lastClr="000000"/>
              </a:solidFill>
              <a:effectLst/>
              <a:latin typeface="Calibri" panose="020F050202020403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826" y="3392488"/>
            <a:ext cx="4274972" cy="29976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accent1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6966" y="452715"/>
            <a:ext cx="4236516" cy="3171334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40841971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106">
  <a:themeElements>
    <a:clrScheme name="Синий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Тема106" id="{5E71F479-AB9A-49FD-B453-29C5E7CE8520}" vid="{9338E445-C21A-4AB8-B664-026D210BAD8E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</TotalTime>
  <Words>1807</Words>
  <Application>Microsoft Office PowerPoint</Application>
  <PresentationFormat>Произвольный</PresentationFormat>
  <Paragraphs>99</Paragraphs>
  <Slides>27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Тема106</vt:lpstr>
      <vt:lpstr>Общественно-политическое положение во второй половине 1960-х – первой половине 1980-х гг.</vt:lpstr>
      <vt:lpstr>Презентация PowerPoint</vt:lpstr>
      <vt:lpstr>Общественно-политическая система и её характер </vt:lpstr>
      <vt:lpstr>Презентация PowerPoint</vt:lpstr>
      <vt:lpstr>Усиление роли партийных органов и нарастание консерватизма в руководстве страной</vt:lpstr>
      <vt:lpstr>Усиление роли партийных органов и нарастание консерватизма в руководстве страной</vt:lpstr>
      <vt:lpstr>1965-1980 гг. – Петр Миронович Машеров – 1-й секретарь ЦК КПБ</vt:lpstr>
      <vt:lpstr>1965-1980 гг. – Петр Миронович Машеров – 1-й секретарь ЦК КПБ</vt:lpstr>
      <vt:lpstr>1965-1980 гг. – Петр Миронович Машеров – 1-й секретарь ЦК КПБ</vt:lpstr>
      <vt:lpstr>1965-1980 гг. – Петр Миронович Машеров – 1-й секретарь ЦК КПБ</vt:lpstr>
      <vt:lpstr>1965-1980 гг. – Петр Миронович Машеров – 1-й секретарь ЦК КПБ</vt:lpstr>
      <vt:lpstr>Общественно-политическая система и её характер</vt:lpstr>
      <vt:lpstr>Общественно-политическая система и её характер</vt:lpstr>
      <vt:lpstr>Общественно-политическая система и её характер</vt:lpstr>
      <vt:lpstr>Общественно-политическая система и её характер</vt:lpstr>
      <vt:lpstr>Участие населения БССР в общественной жизни страны</vt:lpstr>
      <vt:lpstr>Участие населения БССР в общественной жизни страны</vt:lpstr>
      <vt:lpstr>Участие населения БССР в общественной жизни страны</vt:lpstr>
      <vt:lpstr>Участие населения БССР в общественной жизни страны</vt:lpstr>
      <vt:lpstr>Участие населения БССР в общественной жизни страны</vt:lpstr>
      <vt:lpstr>Участие населения БССР в общественной жизни страны</vt:lpstr>
      <vt:lpstr>Участие населения БССР в общественной жизни страны</vt:lpstr>
      <vt:lpstr>Участие населения БССР в общественной жизни страны</vt:lpstr>
      <vt:lpstr>Участие населения БССР в общественной жизни страны</vt:lpstr>
      <vt:lpstr>Взаимоотношения государства и религиозных конфессий</vt:lpstr>
      <vt:lpstr>Взаимоотношения государства и религиозных конфессий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Общественно-политическое развитие во второй половине 1950-х – первой половине 1960-х гг.</dc:title>
  <dc:creator>GALA</dc:creator>
  <cp:lastModifiedBy>Ала</cp:lastModifiedBy>
  <cp:revision>51</cp:revision>
  <dcterms:created xsi:type="dcterms:W3CDTF">2014-02-21T18:55:55Z</dcterms:created>
  <dcterms:modified xsi:type="dcterms:W3CDTF">2023-02-12T08:22:33Z</dcterms:modified>
</cp:coreProperties>
</file>