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7" r:id="rId5"/>
    <p:sldId id="258" r:id="rId6"/>
    <p:sldId id="256" r:id="rId7"/>
    <p:sldId id="267" r:id="rId8"/>
    <p:sldId id="271" r:id="rId9"/>
    <p:sldId id="278" r:id="rId10"/>
    <p:sldId id="268" r:id="rId11"/>
    <p:sldId id="259" r:id="rId12"/>
    <p:sldId id="261" r:id="rId13"/>
    <p:sldId id="262" r:id="rId14"/>
    <p:sldId id="270" r:id="rId15"/>
    <p:sldId id="263" r:id="rId16"/>
    <p:sldId id="275" r:id="rId17"/>
    <p:sldId id="276" r:id="rId18"/>
    <p:sldId id="277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1A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>
        <p:scale>
          <a:sx n="91" d="100"/>
          <a:sy n="91" d="100"/>
        </p:scale>
        <p:origin x="-48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8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3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6C221A-1290-44D3-9A02-483EB2BFD8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3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47A0-7A37-4517-8568-45F22F3397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5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C4A02-1B13-47D5-A2CB-6143A2FADA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3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AF5E-68DB-4AEB-ADC3-40C5DAEAB2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3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2F514-0FE0-4F77-A572-A7C7E7F477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7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28F6D-4663-4BED-9D51-6859D2329E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44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7A236-1B6E-42E3-8F6D-D74078DA3E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54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13111-AC68-444A-8D84-5419FE073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4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29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A8207-857D-4170-B16E-6EC7A5493D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56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262F1-C1B7-4A57-9863-E598C14A4C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3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2312-EEB0-4CE8-93F3-D0E7D6961B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08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6C221A-1290-44D3-9A02-483EB2BFD8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9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47A0-7A37-4517-8568-45F22F3397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51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C4A02-1B13-47D5-A2CB-6143A2FADA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25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AF5E-68DB-4AEB-ADC3-40C5DAEAB2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69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2F514-0FE0-4F77-A572-A7C7E7F477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38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28F6D-4663-4BED-9D51-6859D2329E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39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7A236-1B6E-42E3-8F6D-D74078DA3E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0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2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13111-AC68-444A-8D84-5419FE073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07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A8207-857D-4170-B16E-6EC7A5493D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39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262F1-C1B7-4A57-9863-E598C14A4C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86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2312-EEB0-4CE8-93F3-D0E7D6961B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27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6C221A-1290-44D3-9A02-483EB2BFD8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00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47A0-7A37-4517-8568-45F22F3397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14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C4A02-1B13-47D5-A2CB-6143A2FADA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9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AF5E-68DB-4AEB-ADC3-40C5DAEAB2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36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2F514-0FE0-4F77-A572-A7C7E7F477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2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28F6D-4663-4BED-9D51-6859D2329E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4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81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7A236-1B6E-42E3-8F6D-D74078DA3E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52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13111-AC68-444A-8D84-5419FE073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A8207-857D-4170-B16E-6EC7A5493D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28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262F1-C1B7-4A57-9863-E598C14A4C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87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2312-EEB0-4CE8-93F3-D0E7D6961B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9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7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8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4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0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FA9A7F7-B288-465D-A7C6-0228A49D004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F6DA64-CA28-4D3A-9CBD-7C909B6B91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2B2724-EE27-465B-A146-621A0411C671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1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2B2724-EE27-465B-A146-621A0411C671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0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2B2724-EE27-465B-A146-621A0411C671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Encyclopedia%20Channel%20269%20&#1069;&#1088;&#1085;&#1072;&#1085;%20&#1060;&#1077;&#1088;&#1085;&#1072;&#1085;&#1076;&#1086;%20&#1050;&#1086;&#1088;&#1090;&#1077;&#1089;.mp4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Encyclopedia%20Channel%20131%20&#1060;&#1088;&#1072;&#1085;&#1089;&#1080;&#1089;&#1082;&#1086;%20&#1055;&#1080;&#1089;&#1072;&#1088;&#1088;&#1086;.mp4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Encyclopedia%20Channel%20260%20&#1061;&#1088;&#1080;&#1089;&#1090;&#1086;&#1092;&#1086;&#1088;%20&#1050;&#1086;&#1083;&#1091;&#1084;&#1073;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Encyclopedia%20Channel%20140%20&#1060;&#1077;&#1088;&#1085;&#1072;&#1085;%20&#1052;&#1072;&#1075;&#1077;&#1083;&#1083;&#1072;&#1085;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0394" y="116632"/>
            <a:ext cx="3892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Повторим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24744"/>
            <a:ext cx="8278813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0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5279" y="188640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323E1A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rgbClr val="323E1A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4553" y="1196752"/>
            <a:ext cx="3000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819" y="2366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0541" cmpd="sng">
                  <a:solidFill>
                    <a:srgbClr val="9DDC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Кем и какими методами</a:t>
            </a:r>
          </a:p>
          <a:p>
            <a:pPr lvl="0" algn="ctr"/>
            <a:r>
              <a:rPr lang="ru-RU" sz="3200" b="1" dirty="0">
                <a:ln w="10541" cmpd="sng">
                  <a:solidFill>
                    <a:srgbClr val="9DDC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осуществлялось покорение</a:t>
            </a:r>
          </a:p>
          <a:p>
            <a:pPr lvl="0" algn="ctr"/>
            <a:r>
              <a:rPr lang="ru-RU" sz="3200" b="1" dirty="0">
                <a:ln w="10541" cmpd="sng">
                  <a:solidFill>
                    <a:srgbClr val="9DDC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населения Америки?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19964"/>
            <a:ext cx="1846436" cy="237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7847" y="4262817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hlinkClick r:id="rId3" action="ppaction://hlinkfile"/>
              </a:rPr>
              <a:t>Эрнан</a:t>
            </a:r>
            <a:r>
              <a:rPr lang="ru-RU" b="1" dirty="0" smtClean="0">
                <a:hlinkClick r:id="rId3" action="ppaction://hlinkfile"/>
              </a:rPr>
              <a:t> Кортес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83960"/>
            <a:ext cx="1946749" cy="245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4405754"/>
            <a:ext cx="2964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cs typeface="Arial" charset="0"/>
                <a:hlinkClick r:id="rId5" action="ppaction://hlinkfile"/>
              </a:rPr>
              <a:t>Франси́ско</a:t>
            </a:r>
            <a:r>
              <a:rPr lang="ru-RU" sz="2000" b="1" dirty="0">
                <a:cs typeface="Arial" charset="0"/>
                <a:hlinkClick r:id="rId5" action="ppaction://hlinkfile"/>
              </a:rPr>
              <a:t> </a:t>
            </a:r>
            <a:r>
              <a:rPr lang="ru-RU" sz="2000" b="1" dirty="0" err="1">
                <a:cs typeface="Arial" charset="0"/>
                <a:hlinkClick r:id="rId5" action="ppaction://hlinkfile"/>
              </a:rPr>
              <a:t>Писа́рро</a:t>
            </a:r>
            <a:r>
              <a:rPr lang="ru-RU" sz="2000" b="1" dirty="0">
                <a:cs typeface="Arial" charset="0"/>
                <a:hlinkClick r:id="rId5" action="ppaction://hlinkfile"/>
              </a:rPr>
              <a:t>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0" y="4832516"/>
            <a:ext cx="2695485" cy="171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6841"/>
            <a:ext cx="1788949" cy="171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8192591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Великие мореплаватели</a:t>
            </a:r>
            <a:endParaRPr lang="ru-RU" dirty="0"/>
          </a:p>
        </p:txBody>
      </p:sp>
      <p:graphicFrame>
        <p:nvGraphicFramePr>
          <p:cNvPr id="3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414487"/>
              </p:ext>
            </p:extLst>
          </p:nvPr>
        </p:nvGraphicFramePr>
        <p:xfrm>
          <a:off x="171451" y="1314450"/>
          <a:ext cx="8815388" cy="489045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90338"/>
                <a:gridCol w="3215632"/>
                <a:gridCol w="3509418"/>
              </a:tblGrid>
              <a:tr h="763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1466-1472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Афанасий Никитин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Побывал в Индии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3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1486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Бартоломеу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Диаш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Обогнул Южную оконечность Африки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074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1487-1488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Бартоломеу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Диаш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Открытие морского пути в Индийский океан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1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1497-1499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Васка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да Гама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Открытие морского пути в Индию (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Каликут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3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1492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Христофор Колумб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Открытие Америки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3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1519-1522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Фернан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Магеллан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Первое кругосветное путешествие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6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3636" y="116632"/>
            <a:ext cx="4219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1764" y="1484784"/>
            <a:ext cx="2856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248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074" y="116632"/>
            <a:ext cx="7868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Последствия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049AE7">
                        <a:shade val="20000"/>
                        <a:satMod val="200000"/>
                      </a:srgbClr>
                    </a:gs>
                    <a:gs pos="78000">
                      <a:srgbClr val="049AE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49AE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Великих  географических открытий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18150" y="1214436"/>
            <a:ext cx="8655192" cy="526297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ru-RU" sz="2800" b="1" dirty="0">
                <a:latin typeface="+mn-lt"/>
              </a:rPr>
              <a:t>Открыт путь в Индию вокруг Африки;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ru-RU" sz="2800" b="1" dirty="0">
                <a:latin typeface="+mn-lt"/>
              </a:rPr>
              <a:t>Открыты Америка и Австралия;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ru-RU" sz="2800" b="1" dirty="0">
                <a:latin typeface="+mn-lt"/>
              </a:rPr>
              <a:t>Доказано, что Земля имеет форму шара;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ru-RU" sz="2800" b="1" dirty="0">
                <a:latin typeface="+mn-lt"/>
              </a:rPr>
              <a:t>Обогатили знания европейцев о других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ru-RU" sz="2800" b="1" dirty="0">
                <a:latin typeface="+mn-lt"/>
              </a:rPr>
              <a:t>цивилизациях;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Развитие отдельных цивилизаций </a:t>
            </a:r>
            <a:r>
              <a:rPr lang="ru-RU" sz="2800" b="1" dirty="0" smtClean="0">
                <a:latin typeface="+mn-lt"/>
              </a:rPr>
              <a:t>сливалось </a:t>
            </a:r>
            <a:r>
              <a:rPr lang="ru-RU" sz="2800" b="1" dirty="0">
                <a:latin typeface="+mn-lt"/>
              </a:rPr>
              <a:t>в историю </a:t>
            </a:r>
            <a:r>
              <a:rPr lang="ru-RU" sz="2800" b="1" dirty="0" smtClean="0">
                <a:latin typeface="+mn-lt"/>
              </a:rPr>
              <a:t>развития человечества</a:t>
            </a:r>
            <a:r>
              <a:rPr lang="ru-RU" sz="2800" b="1" dirty="0">
                <a:latin typeface="+mn-lt"/>
              </a:rPr>
              <a:t>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Установлены торговые </a:t>
            </a:r>
            <a:r>
              <a:rPr lang="ru-RU" sz="2800" b="1" dirty="0" smtClean="0">
                <a:latin typeface="+mn-lt"/>
              </a:rPr>
              <a:t>связи  </a:t>
            </a:r>
            <a:r>
              <a:rPr lang="ru-RU" sz="2800" b="1" dirty="0">
                <a:latin typeface="+mn-lt"/>
              </a:rPr>
              <a:t>европейцев с другими цивилизациями</a:t>
            </a:r>
            <a:r>
              <a:rPr lang="ru-RU" sz="2800" b="1" dirty="0" smtClean="0">
                <a:latin typeface="+mn-lt"/>
              </a:rPr>
              <a:t>;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+mn-lt"/>
              </a:rPr>
              <a:t>Начало </a:t>
            </a:r>
            <a:r>
              <a:rPr lang="ru-RU" sz="2800" b="1" dirty="0">
                <a:solidFill>
                  <a:srgbClr val="000000"/>
                </a:solidFill>
                <a:latin typeface="+mn-lt"/>
              </a:rPr>
              <a:t>колониального угнетения народов Америки, </a:t>
            </a:r>
            <a:r>
              <a:rPr lang="ru-RU" sz="2800" b="1" dirty="0" smtClean="0">
                <a:solidFill>
                  <a:srgbClr val="000000"/>
                </a:solidFill>
                <a:latin typeface="+mn-lt"/>
              </a:rPr>
              <a:t>Африки, </a:t>
            </a:r>
            <a:r>
              <a:rPr lang="ru-RU" sz="2800" b="1" dirty="0">
                <a:solidFill>
                  <a:srgbClr val="000000"/>
                </a:solidFill>
                <a:latin typeface="+mn-lt"/>
              </a:rPr>
              <a:t>Азии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2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31763"/>
            <a:ext cx="7877175" cy="5969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Памятник </a:t>
            </a:r>
            <a:r>
              <a:rPr lang="ru-RU" b="1" dirty="0" err="1">
                <a:solidFill>
                  <a:srgbClr val="C00000"/>
                </a:solidFill>
              </a:rPr>
              <a:t>Диашу</a:t>
            </a:r>
            <a:r>
              <a:rPr lang="ru-RU" b="1" dirty="0">
                <a:solidFill>
                  <a:srgbClr val="C00000"/>
                </a:solidFill>
              </a:rPr>
              <a:t> в Кейптауне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828675"/>
            <a:ext cx="503237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0"/>
            <a:ext cx="6119812" cy="62865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Могила Колумба в Севилье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28675"/>
            <a:ext cx="6243637" cy="57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0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291" y="-298580"/>
            <a:ext cx="6316662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Памятник Колумбу в Гаване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88" y="813221"/>
            <a:ext cx="5486400" cy="564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0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64096" cy="916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2" y="1628800"/>
            <a:ext cx="10668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595177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Почему географические открытия конца – </a:t>
            </a:r>
            <a:r>
              <a:rPr lang="en-US" sz="3200" b="1" dirty="0" smtClean="0">
                <a:solidFill>
                  <a:srgbClr val="000000"/>
                </a:solidFill>
              </a:rPr>
              <a:t>XV-XVI </a:t>
            </a:r>
            <a:r>
              <a:rPr lang="ru-RU" sz="3200" b="1" dirty="0" smtClean="0">
                <a:solidFill>
                  <a:srgbClr val="000000"/>
                </a:solidFill>
              </a:rPr>
              <a:t>начала века называются Великими, а время их свершения Эпохой?</a:t>
            </a:r>
            <a:endParaRPr lang="ru-RU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8436" y="908720"/>
            <a:ext cx="600837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задание: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§2,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№</a:t>
            </a:r>
            <a:r>
              <a:rPr lang="ru-RU" sz="3600" b="1" cap="none" spc="0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6 или 7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 .18</a:t>
            </a:r>
          </a:p>
          <a:p>
            <a:pPr algn="ctr"/>
            <a:r>
              <a:rPr lang="ru-RU" sz="36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3600" b="1" cap="none" spc="0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исьменно</a:t>
            </a:r>
            <a:r>
              <a:rPr lang="ru-RU" sz="3600" b="1" cap="none" spc="0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Контурная карта с. 4-5 , </a:t>
            </a:r>
          </a:p>
          <a:p>
            <a:pPr algn="ctr"/>
            <a:r>
              <a:rPr lang="ru-RU" sz="36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</a:t>
            </a:r>
            <a:r>
              <a:rPr lang="ru-RU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2( а, б. в, г, е, ж) </a:t>
            </a:r>
            <a:endParaRPr lang="ru-RU" sz="3600" b="1" cap="none" spc="0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3356992"/>
            <a:ext cx="864096" cy="9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780" y="188640"/>
            <a:ext cx="610776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Эпоха </a:t>
            </a:r>
            <a:r>
              <a:rPr lang="ru-RU" sz="8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Великих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географических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открытий </a:t>
            </a:r>
            <a:endParaRPr lang="ru-RU" sz="8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3833613" cy="278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316662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Что мы знаем о ВГО?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35596" y="4764652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Колония</a:t>
            </a:r>
          </a:p>
          <a:p>
            <a:r>
              <a:rPr lang="ru-RU" sz="3200" b="1" dirty="0" smtClean="0"/>
              <a:t>Экспансия</a:t>
            </a:r>
          </a:p>
          <a:p>
            <a:r>
              <a:rPr lang="ru-RU" sz="3200" b="1" dirty="0" err="1" smtClean="0"/>
              <a:t>Конкистодоры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28529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8094" y="1758777"/>
            <a:ext cx="8280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</a:rPr>
              <a:t>1. Причины</a:t>
            </a:r>
            <a:r>
              <a:rPr lang="ru-RU" sz="3600" b="1" dirty="0" smtClean="0">
                <a:ln w="11430"/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ln w="11430"/>
                <a:solidFill>
                  <a:srgbClr val="C00000"/>
                </a:solidFill>
              </a:rPr>
              <a:t>Великих географических</a:t>
            </a:r>
            <a:endParaRPr lang="ru-RU" sz="3600" b="1" dirty="0">
              <a:ln w="11430"/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</a:rPr>
              <a:t>открытий</a:t>
            </a:r>
            <a:r>
              <a:rPr lang="ru-RU" sz="3600" b="1" dirty="0" smtClean="0">
                <a:ln w="11430"/>
                <a:solidFill>
                  <a:srgbClr val="C00000"/>
                </a:solidFill>
              </a:rPr>
              <a:t>   (</a:t>
            </a:r>
            <a:r>
              <a:rPr lang="ru-RU" sz="2400" b="1" dirty="0" smtClean="0">
                <a:ln w="11430"/>
                <a:solidFill>
                  <a:srgbClr val="C00000"/>
                </a:solidFill>
              </a:rPr>
              <a:t>с. 12-13)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46287"/>
            <a:ext cx="1261914" cy="1589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71600" y="300494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Кому принадлежат заслуги совершения первых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дальних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путешествий и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открытий?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32" y="5182138"/>
            <a:ext cx="864096" cy="9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64096" cy="916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2" y="1628800"/>
            <a:ext cx="10668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595177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Почему географические открытия конца – </a:t>
            </a:r>
            <a:r>
              <a:rPr lang="en-US" sz="3200" b="1" dirty="0" smtClean="0"/>
              <a:t>XV-XVI </a:t>
            </a:r>
            <a:r>
              <a:rPr lang="ru-RU" sz="3200" b="1" dirty="0" smtClean="0"/>
              <a:t>начала века называются Великими, а время их свершения Эпохой?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074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784" y="404664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Работа в группах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Причины </a:t>
            </a:r>
            <a:r>
              <a:rPr lang="ru-RU" sz="2800" b="1" dirty="0" smtClean="0">
                <a:solidFill>
                  <a:srgbClr val="002060"/>
                </a:solidFill>
              </a:rPr>
              <a:t>Великих географических открытий «</a:t>
            </a:r>
          </a:p>
          <a:p>
            <a:pPr algn="ctr"/>
            <a:r>
              <a:rPr lang="ru-RU" sz="2800" b="1" i="1" u="sng" dirty="0" smtClean="0">
                <a:solidFill>
                  <a:srgbClr val="002060"/>
                </a:solidFill>
              </a:rPr>
              <a:t>С. 13</a:t>
            </a:r>
            <a:endParaRPr lang="ru-RU" sz="2800" b="1" i="1" u="sng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5BA"/>
              </a:clrFrom>
              <a:clrTo>
                <a:srgbClr val="FFF5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2" y="33578"/>
            <a:ext cx="1279027" cy="1279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385" y="2492896"/>
            <a:ext cx="7596039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1 группа- Экономические причины</a:t>
            </a:r>
          </a:p>
          <a:p>
            <a:r>
              <a:rPr lang="ru-RU" sz="2800" b="1" dirty="0" smtClean="0"/>
              <a:t>2 группа- Политические и религиозные</a:t>
            </a:r>
          </a:p>
          <a:p>
            <a:r>
              <a:rPr lang="ru-RU" sz="2800" b="1" dirty="0" smtClean="0"/>
              <a:t>3 группа- Научные и технические открытия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856644"/>
            <a:ext cx="72728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Начните объяснять причины со слов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« Мы отправились в плавание потому что…»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8192591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Великие мореплаватели</a:t>
            </a:r>
            <a:endParaRPr lang="ru-RU" dirty="0"/>
          </a:p>
        </p:txBody>
      </p:sp>
      <p:graphicFrame>
        <p:nvGraphicFramePr>
          <p:cNvPr id="3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934769"/>
              </p:ext>
            </p:extLst>
          </p:nvPr>
        </p:nvGraphicFramePr>
        <p:xfrm>
          <a:off x="171451" y="1314450"/>
          <a:ext cx="8815388" cy="489045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90338"/>
                <a:gridCol w="3215632"/>
                <a:gridCol w="3509418"/>
              </a:tblGrid>
              <a:tr h="763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Дата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Первооткрыватель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Открытие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3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1486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Бартоломеу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Диаш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Обогнул Южную оконечность Африки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074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1487-1488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Бартоломеу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Диаш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Открытие морского пути в Индийский океан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1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1497-1499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Васка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да Гама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Открытие морского пути в Индию (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Каликут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3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63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64096" cy="9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57232"/>
            <a:ext cx="7272808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6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532" y="72231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hlinkClick r:id="rId2" action="ppaction://hlinkfile"/>
              </a:rPr>
              <a:t>Христофор Колумб и открытие Америки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3461037" cy="335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916832"/>
            <a:ext cx="28083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Записать в тетрадь три вопроса, которые вы бы задали Христофору  Колумбу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Просмотр видео. Работа с картой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hlinkClick r:id="rId2" action="ppaction://hlinkfile"/>
              </a:rPr>
              <a:t>Фернан</a:t>
            </a:r>
            <a:r>
              <a:rPr lang="ru-RU" sz="4000" b="1" dirty="0" smtClean="0">
                <a:solidFill>
                  <a:srgbClr val="C00000"/>
                </a:solidFill>
                <a:hlinkClick r:id="rId2" action="ppaction://hlinkfile"/>
              </a:rPr>
              <a:t> Магеллан и первое кругосветное путешествие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3024335" cy="3718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2415664"/>
            <a:ext cx="316835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Запишите три  вывода, которые вы сделали после просмотра видео.</a:t>
            </a:r>
          </a:p>
          <a:p>
            <a:r>
              <a:rPr lang="ru-RU" sz="2400" b="1" dirty="0" smtClean="0"/>
              <a:t>1- самый важный</a:t>
            </a:r>
          </a:p>
          <a:p>
            <a:r>
              <a:rPr lang="ru-RU" sz="2400" b="1" dirty="0" smtClean="0"/>
              <a:t>2-самый интересный</a:t>
            </a:r>
          </a:p>
          <a:p>
            <a:r>
              <a:rPr lang="ru-RU" sz="2400" b="1" dirty="0" smtClean="0"/>
              <a:t>3- тот, который вас больше всего впечатлил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003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_2259_slide">
  <a:themeElements>
    <a:clrScheme name="Default Design 1">
      <a:dk1>
        <a:srgbClr val="000000"/>
      </a:dk1>
      <a:lt1>
        <a:srgbClr val="E7F7FF"/>
      </a:lt1>
      <a:dk2>
        <a:srgbClr val="000000"/>
      </a:dk2>
      <a:lt2>
        <a:srgbClr val="B2B2B2"/>
      </a:lt2>
      <a:accent1>
        <a:srgbClr val="9DDCFF"/>
      </a:accent1>
      <a:accent2>
        <a:srgbClr val="05AAFF"/>
      </a:accent2>
      <a:accent3>
        <a:srgbClr val="F1FAFF"/>
      </a:accent3>
      <a:accent4>
        <a:srgbClr val="000000"/>
      </a:accent4>
      <a:accent5>
        <a:srgbClr val="CCEBFF"/>
      </a:accent5>
      <a:accent6>
        <a:srgbClr val="049AE7"/>
      </a:accent6>
      <a:hlink>
        <a:srgbClr val="005685"/>
      </a:hlink>
      <a:folHlink>
        <a:srgbClr val="00436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9DDCFF"/>
        </a:accent1>
        <a:accent2>
          <a:srgbClr val="05AAFF"/>
        </a:accent2>
        <a:accent3>
          <a:srgbClr val="F1FAFF"/>
        </a:accent3>
        <a:accent4>
          <a:srgbClr val="000000"/>
        </a:accent4>
        <a:accent5>
          <a:srgbClr val="CCEBFF"/>
        </a:accent5>
        <a:accent6>
          <a:srgbClr val="049AE7"/>
        </a:accent6>
        <a:hlink>
          <a:srgbClr val="005685"/>
        </a:hlink>
        <a:folHlink>
          <a:srgbClr val="004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0FF45D"/>
        </a:accent1>
        <a:accent2>
          <a:srgbClr val="0CA4F8"/>
        </a:accent2>
        <a:accent3>
          <a:srgbClr val="F1FAFF"/>
        </a:accent3>
        <a:accent4>
          <a:srgbClr val="000000"/>
        </a:accent4>
        <a:accent5>
          <a:srgbClr val="AAF8B6"/>
        </a:accent5>
        <a:accent6>
          <a:srgbClr val="0A94E1"/>
        </a:accent6>
        <a:hlink>
          <a:srgbClr val="007526"/>
        </a:hlink>
        <a:folHlink>
          <a:srgbClr val="0027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05A9FF"/>
        </a:accent1>
        <a:accent2>
          <a:srgbClr val="FF3005"/>
        </a:accent2>
        <a:accent3>
          <a:srgbClr val="F1FAFF"/>
        </a:accent3>
        <a:accent4>
          <a:srgbClr val="000000"/>
        </a:accent4>
        <a:accent5>
          <a:srgbClr val="AAD1FF"/>
        </a:accent5>
        <a:accent6>
          <a:srgbClr val="E72A04"/>
        </a:accent6>
        <a:hlink>
          <a:srgbClr val="805200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7E05"/>
        </a:accent2>
        <a:accent3>
          <a:srgbClr val="F1FAFF"/>
        </a:accent3>
        <a:accent4>
          <a:srgbClr val="000000"/>
        </a:accent4>
        <a:accent5>
          <a:srgbClr val="FFFFAA"/>
        </a:accent5>
        <a:accent6>
          <a:srgbClr val="E77204"/>
        </a:accent6>
        <a:hlink>
          <a:srgbClr val="004F75"/>
        </a:hlink>
        <a:folHlink>
          <a:srgbClr val="4B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DDCFF"/>
        </a:accent1>
        <a:accent2>
          <a:srgbClr val="05AAFF"/>
        </a:accent2>
        <a:accent3>
          <a:srgbClr val="FFFFFF"/>
        </a:accent3>
        <a:accent4>
          <a:srgbClr val="000000"/>
        </a:accent4>
        <a:accent5>
          <a:srgbClr val="CCEBFF"/>
        </a:accent5>
        <a:accent6>
          <a:srgbClr val="049AE7"/>
        </a:accent6>
        <a:hlink>
          <a:srgbClr val="005685"/>
        </a:hlink>
        <a:folHlink>
          <a:srgbClr val="004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F45D"/>
        </a:accent1>
        <a:accent2>
          <a:srgbClr val="0CA4F8"/>
        </a:accent2>
        <a:accent3>
          <a:srgbClr val="FFFFFF"/>
        </a:accent3>
        <a:accent4>
          <a:srgbClr val="000000"/>
        </a:accent4>
        <a:accent5>
          <a:srgbClr val="AAF8B6"/>
        </a:accent5>
        <a:accent6>
          <a:srgbClr val="0A94E1"/>
        </a:accent6>
        <a:hlink>
          <a:srgbClr val="007526"/>
        </a:hlink>
        <a:folHlink>
          <a:srgbClr val="0027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A9FF"/>
        </a:accent1>
        <a:accent2>
          <a:srgbClr val="FF3005"/>
        </a:accent2>
        <a:accent3>
          <a:srgbClr val="FFFFFF"/>
        </a:accent3>
        <a:accent4>
          <a:srgbClr val="000000"/>
        </a:accent4>
        <a:accent5>
          <a:srgbClr val="AAD1FF"/>
        </a:accent5>
        <a:accent6>
          <a:srgbClr val="E72A04"/>
        </a:accent6>
        <a:hlink>
          <a:srgbClr val="805200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7E05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7204"/>
        </a:accent6>
        <a:hlink>
          <a:srgbClr val="004F75"/>
        </a:hlink>
        <a:folHlink>
          <a:srgbClr val="4B00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_2259_slide">
  <a:themeElements>
    <a:clrScheme name="Default Design 1">
      <a:dk1>
        <a:srgbClr val="000000"/>
      </a:dk1>
      <a:lt1>
        <a:srgbClr val="E7F7FF"/>
      </a:lt1>
      <a:dk2>
        <a:srgbClr val="000000"/>
      </a:dk2>
      <a:lt2>
        <a:srgbClr val="B2B2B2"/>
      </a:lt2>
      <a:accent1>
        <a:srgbClr val="9DDCFF"/>
      </a:accent1>
      <a:accent2>
        <a:srgbClr val="05AAFF"/>
      </a:accent2>
      <a:accent3>
        <a:srgbClr val="F1FAFF"/>
      </a:accent3>
      <a:accent4>
        <a:srgbClr val="000000"/>
      </a:accent4>
      <a:accent5>
        <a:srgbClr val="CCEBFF"/>
      </a:accent5>
      <a:accent6>
        <a:srgbClr val="049AE7"/>
      </a:accent6>
      <a:hlink>
        <a:srgbClr val="005685"/>
      </a:hlink>
      <a:folHlink>
        <a:srgbClr val="00436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9DDCFF"/>
        </a:accent1>
        <a:accent2>
          <a:srgbClr val="05AAFF"/>
        </a:accent2>
        <a:accent3>
          <a:srgbClr val="F1FAFF"/>
        </a:accent3>
        <a:accent4>
          <a:srgbClr val="000000"/>
        </a:accent4>
        <a:accent5>
          <a:srgbClr val="CCEBFF"/>
        </a:accent5>
        <a:accent6>
          <a:srgbClr val="049AE7"/>
        </a:accent6>
        <a:hlink>
          <a:srgbClr val="005685"/>
        </a:hlink>
        <a:folHlink>
          <a:srgbClr val="004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0FF45D"/>
        </a:accent1>
        <a:accent2>
          <a:srgbClr val="0CA4F8"/>
        </a:accent2>
        <a:accent3>
          <a:srgbClr val="F1FAFF"/>
        </a:accent3>
        <a:accent4>
          <a:srgbClr val="000000"/>
        </a:accent4>
        <a:accent5>
          <a:srgbClr val="AAF8B6"/>
        </a:accent5>
        <a:accent6>
          <a:srgbClr val="0A94E1"/>
        </a:accent6>
        <a:hlink>
          <a:srgbClr val="007526"/>
        </a:hlink>
        <a:folHlink>
          <a:srgbClr val="0027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05A9FF"/>
        </a:accent1>
        <a:accent2>
          <a:srgbClr val="FF3005"/>
        </a:accent2>
        <a:accent3>
          <a:srgbClr val="F1FAFF"/>
        </a:accent3>
        <a:accent4>
          <a:srgbClr val="000000"/>
        </a:accent4>
        <a:accent5>
          <a:srgbClr val="AAD1FF"/>
        </a:accent5>
        <a:accent6>
          <a:srgbClr val="E72A04"/>
        </a:accent6>
        <a:hlink>
          <a:srgbClr val="805200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7E05"/>
        </a:accent2>
        <a:accent3>
          <a:srgbClr val="F1FAFF"/>
        </a:accent3>
        <a:accent4>
          <a:srgbClr val="000000"/>
        </a:accent4>
        <a:accent5>
          <a:srgbClr val="FFFFAA"/>
        </a:accent5>
        <a:accent6>
          <a:srgbClr val="E77204"/>
        </a:accent6>
        <a:hlink>
          <a:srgbClr val="004F75"/>
        </a:hlink>
        <a:folHlink>
          <a:srgbClr val="4B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DDCFF"/>
        </a:accent1>
        <a:accent2>
          <a:srgbClr val="05AAFF"/>
        </a:accent2>
        <a:accent3>
          <a:srgbClr val="FFFFFF"/>
        </a:accent3>
        <a:accent4>
          <a:srgbClr val="000000"/>
        </a:accent4>
        <a:accent5>
          <a:srgbClr val="CCEBFF"/>
        </a:accent5>
        <a:accent6>
          <a:srgbClr val="049AE7"/>
        </a:accent6>
        <a:hlink>
          <a:srgbClr val="005685"/>
        </a:hlink>
        <a:folHlink>
          <a:srgbClr val="004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F45D"/>
        </a:accent1>
        <a:accent2>
          <a:srgbClr val="0CA4F8"/>
        </a:accent2>
        <a:accent3>
          <a:srgbClr val="FFFFFF"/>
        </a:accent3>
        <a:accent4>
          <a:srgbClr val="000000"/>
        </a:accent4>
        <a:accent5>
          <a:srgbClr val="AAF8B6"/>
        </a:accent5>
        <a:accent6>
          <a:srgbClr val="0A94E1"/>
        </a:accent6>
        <a:hlink>
          <a:srgbClr val="007526"/>
        </a:hlink>
        <a:folHlink>
          <a:srgbClr val="0027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A9FF"/>
        </a:accent1>
        <a:accent2>
          <a:srgbClr val="FF3005"/>
        </a:accent2>
        <a:accent3>
          <a:srgbClr val="FFFFFF"/>
        </a:accent3>
        <a:accent4>
          <a:srgbClr val="000000"/>
        </a:accent4>
        <a:accent5>
          <a:srgbClr val="AAD1FF"/>
        </a:accent5>
        <a:accent6>
          <a:srgbClr val="E72A04"/>
        </a:accent6>
        <a:hlink>
          <a:srgbClr val="805200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7E05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7204"/>
        </a:accent6>
        <a:hlink>
          <a:srgbClr val="004F75"/>
        </a:hlink>
        <a:folHlink>
          <a:srgbClr val="4B00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nd_2259_slide">
  <a:themeElements>
    <a:clrScheme name="Default Design 1">
      <a:dk1>
        <a:srgbClr val="000000"/>
      </a:dk1>
      <a:lt1>
        <a:srgbClr val="E7F7FF"/>
      </a:lt1>
      <a:dk2>
        <a:srgbClr val="000000"/>
      </a:dk2>
      <a:lt2>
        <a:srgbClr val="B2B2B2"/>
      </a:lt2>
      <a:accent1>
        <a:srgbClr val="9DDCFF"/>
      </a:accent1>
      <a:accent2>
        <a:srgbClr val="05AAFF"/>
      </a:accent2>
      <a:accent3>
        <a:srgbClr val="F1FAFF"/>
      </a:accent3>
      <a:accent4>
        <a:srgbClr val="000000"/>
      </a:accent4>
      <a:accent5>
        <a:srgbClr val="CCEBFF"/>
      </a:accent5>
      <a:accent6>
        <a:srgbClr val="049AE7"/>
      </a:accent6>
      <a:hlink>
        <a:srgbClr val="005685"/>
      </a:hlink>
      <a:folHlink>
        <a:srgbClr val="00436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9DDCFF"/>
        </a:accent1>
        <a:accent2>
          <a:srgbClr val="05AAFF"/>
        </a:accent2>
        <a:accent3>
          <a:srgbClr val="F1FAFF"/>
        </a:accent3>
        <a:accent4>
          <a:srgbClr val="000000"/>
        </a:accent4>
        <a:accent5>
          <a:srgbClr val="CCEBFF"/>
        </a:accent5>
        <a:accent6>
          <a:srgbClr val="049AE7"/>
        </a:accent6>
        <a:hlink>
          <a:srgbClr val="005685"/>
        </a:hlink>
        <a:folHlink>
          <a:srgbClr val="004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0FF45D"/>
        </a:accent1>
        <a:accent2>
          <a:srgbClr val="0CA4F8"/>
        </a:accent2>
        <a:accent3>
          <a:srgbClr val="F1FAFF"/>
        </a:accent3>
        <a:accent4>
          <a:srgbClr val="000000"/>
        </a:accent4>
        <a:accent5>
          <a:srgbClr val="AAF8B6"/>
        </a:accent5>
        <a:accent6>
          <a:srgbClr val="0A94E1"/>
        </a:accent6>
        <a:hlink>
          <a:srgbClr val="007526"/>
        </a:hlink>
        <a:folHlink>
          <a:srgbClr val="0027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05A9FF"/>
        </a:accent1>
        <a:accent2>
          <a:srgbClr val="FF3005"/>
        </a:accent2>
        <a:accent3>
          <a:srgbClr val="F1FAFF"/>
        </a:accent3>
        <a:accent4>
          <a:srgbClr val="000000"/>
        </a:accent4>
        <a:accent5>
          <a:srgbClr val="AAD1FF"/>
        </a:accent5>
        <a:accent6>
          <a:srgbClr val="E72A04"/>
        </a:accent6>
        <a:hlink>
          <a:srgbClr val="805200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7E05"/>
        </a:accent2>
        <a:accent3>
          <a:srgbClr val="F1FAFF"/>
        </a:accent3>
        <a:accent4>
          <a:srgbClr val="000000"/>
        </a:accent4>
        <a:accent5>
          <a:srgbClr val="FFFFAA"/>
        </a:accent5>
        <a:accent6>
          <a:srgbClr val="E77204"/>
        </a:accent6>
        <a:hlink>
          <a:srgbClr val="004F75"/>
        </a:hlink>
        <a:folHlink>
          <a:srgbClr val="4B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DDCFF"/>
        </a:accent1>
        <a:accent2>
          <a:srgbClr val="05AAFF"/>
        </a:accent2>
        <a:accent3>
          <a:srgbClr val="FFFFFF"/>
        </a:accent3>
        <a:accent4>
          <a:srgbClr val="000000"/>
        </a:accent4>
        <a:accent5>
          <a:srgbClr val="CCEBFF"/>
        </a:accent5>
        <a:accent6>
          <a:srgbClr val="049AE7"/>
        </a:accent6>
        <a:hlink>
          <a:srgbClr val="005685"/>
        </a:hlink>
        <a:folHlink>
          <a:srgbClr val="004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F45D"/>
        </a:accent1>
        <a:accent2>
          <a:srgbClr val="0CA4F8"/>
        </a:accent2>
        <a:accent3>
          <a:srgbClr val="FFFFFF"/>
        </a:accent3>
        <a:accent4>
          <a:srgbClr val="000000"/>
        </a:accent4>
        <a:accent5>
          <a:srgbClr val="AAF8B6"/>
        </a:accent5>
        <a:accent6>
          <a:srgbClr val="0A94E1"/>
        </a:accent6>
        <a:hlink>
          <a:srgbClr val="007526"/>
        </a:hlink>
        <a:folHlink>
          <a:srgbClr val="0027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A9FF"/>
        </a:accent1>
        <a:accent2>
          <a:srgbClr val="FF3005"/>
        </a:accent2>
        <a:accent3>
          <a:srgbClr val="FFFFFF"/>
        </a:accent3>
        <a:accent4>
          <a:srgbClr val="000000"/>
        </a:accent4>
        <a:accent5>
          <a:srgbClr val="AAD1FF"/>
        </a:accent5>
        <a:accent6>
          <a:srgbClr val="E72A04"/>
        </a:accent6>
        <a:hlink>
          <a:srgbClr val="805200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7E05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7204"/>
        </a:accent6>
        <a:hlink>
          <a:srgbClr val="004F75"/>
        </a:hlink>
        <a:folHlink>
          <a:srgbClr val="4B00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ind_2259_slide">
  <a:themeElements>
    <a:clrScheme name="Default Design 1">
      <a:dk1>
        <a:srgbClr val="000000"/>
      </a:dk1>
      <a:lt1>
        <a:srgbClr val="E7F7FF"/>
      </a:lt1>
      <a:dk2>
        <a:srgbClr val="000000"/>
      </a:dk2>
      <a:lt2>
        <a:srgbClr val="B2B2B2"/>
      </a:lt2>
      <a:accent1>
        <a:srgbClr val="9DDCFF"/>
      </a:accent1>
      <a:accent2>
        <a:srgbClr val="05AAFF"/>
      </a:accent2>
      <a:accent3>
        <a:srgbClr val="F1FAFF"/>
      </a:accent3>
      <a:accent4>
        <a:srgbClr val="000000"/>
      </a:accent4>
      <a:accent5>
        <a:srgbClr val="CCEBFF"/>
      </a:accent5>
      <a:accent6>
        <a:srgbClr val="049AE7"/>
      </a:accent6>
      <a:hlink>
        <a:srgbClr val="005685"/>
      </a:hlink>
      <a:folHlink>
        <a:srgbClr val="00436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9DDCFF"/>
        </a:accent1>
        <a:accent2>
          <a:srgbClr val="05AAFF"/>
        </a:accent2>
        <a:accent3>
          <a:srgbClr val="F1FAFF"/>
        </a:accent3>
        <a:accent4>
          <a:srgbClr val="000000"/>
        </a:accent4>
        <a:accent5>
          <a:srgbClr val="CCEBFF"/>
        </a:accent5>
        <a:accent6>
          <a:srgbClr val="049AE7"/>
        </a:accent6>
        <a:hlink>
          <a:srgbClr val="005685"/>
        </a:hlink>
        <a:folHlink>
          <a:srgbClr val="004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0FF45D"/>
        </a:accent1>
        <a:accent2>
          <a:srgbClr val="0CA4F8"/>
        </a:accent2>
        <a:accent3>
          <a:srgbClr val="F1FAFF"/>
        </a:accent3>
        <a:accent4>
          <a:srgbClr val="000000"/>
        </a:accent4>
        <a:accent5>
          <a:srgbClr val="AAF8B6"/>
        </a:accent5>
        <a:accent6>
          <a:srgbClr val="0A94E1"/>
        </a:accent6>
        <a:hlink>
          <a:srgbClr val="007526"/>
        </a:hlink>
        <a:folHlink>
          <a:srgbClr val="0027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05A9FF"/>
        </a:accent1>
        <a:accent2>
          <a:srgbClr val="FF3005"/>
        </a:accent2>
        <a:accent3>
          <a:srgbClr val="F1FAFF"/>
        </a:accent3>
        <a:accent4>
          <a:srgbClr val="000000"/>
        </a:accent4>
        <a:accent5>
          <a:srgbClr val="AAD1FF"/>
        </a:accent5>
        <a:accent6>
          <a:srgbClr val="E72A04"/>
        </a:accent6>
        <a:hlink>
          <a:srgbClr val="805200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E7F7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7E05"/>
        </a:accent2>
        <a:accent3>
          <a:srgbClr val="F1FAFF"/>
        </a:accent3>
        <a:accent4>
          <a:srgbClr val="000000"/>
        </a:accent4>
        <a:accent5>
          <a:srgbClr val="FFFFAA"/>
        </a:accent5>
        <a:accent6>
          <a:srgbClr val="E77204"/>
        </a:accent6>
        <a:hlink>
          <a:srgbClr val="004F75"/>
        </a:hlink>
        <a:folHlink>
          <a:srgbClr val="4B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DDCFF"/>
        </a:accent1>
        <a:accent2>
          <a:srgbClr val="05AAFF"/>
        </a:accent2>
        <a:accent3>
          <a:srgbClr val="FFFFFF"/>
        </a:accent3>
        <a:accent4>
          <a:srgbClr val="000000"/>
        </a:accent4>
        <a:accent5>
          <a:srgbClr val="CCEBFF"/>
        </a:accent5>
        <a:accent6>
          <a:srgbClr val="049AE7"/>
        </a:accent6>
        <a:hlink>
          <a:srgbClr val="005685"/>
        </a:hlink>
        <a:folHlink>
          <a:srgbClr val="004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F45D"/>
        </a:accent1>
        <a:accent2>
          <a:srgbClr val="0CA4F8"/>
        </a:accent2>
        <a:accent3>
          <a:srgbClr val="FFFFFF"/>
        </a:accent3>
        <a:accent4>
          <a:srgbClr val="000000"/>
        </a:accent4>
        <a:accent5>
          <a:srgbClr val="AAF8B6"/>
        </a:accent5>
        <a:accent6>
          <a:srgbClr val="0A94E1"/>
        </a:accent6>
        <a:hlink>
          <a:srgbClr val="007526"/>
        </a:hlink>
        <a:folHlink>
          <a:srgbClr val="0027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A9FF"/>
        </a:accent1>
        <a:accent2>
          <a:srgbClr val="FF3005"/>
        </a:accent2>
        <a:accent3>
          <a:srgbClr val="FFFFFF"/>
        </a:accent3>
        <a:accent4>
          <a:srgbClr val="000000"/>
        </a:accent4>
        <a:accent5>
          <a:srgbClr val="AAD1FF"/>
        </a:accent5>
        <a:accent6>
          <a:srgbClr val="E72A04"/>
        </a:accent6>
        <a:hlink>
          <a:srgbClr val="805200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7E05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7204"/>
        </a:accent6>
        <a:hlink>
          <a:srgbClr val="004F75"/>
        </a:hlink>
        <a:folHlink>
          <a:srgbClr val="4B00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вго 7 кл</Template>
  <TotalTime>157</TotalTime>
  <Words>382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ind_2259_slide</vt:lpstr>
      <vt:lpstr>1_ind_2259_slide</vt:lpstr>
      <vt:lpstr>2_ind_2259_slide</vt:lpstr>
      <vt:lpstr>3_ind_2259_slide</vt:lpstr>
      <vt:lpstr>Презентация PowerPoint</vt:lpstr>
      <vt:lpstr>Презентация PowerPoint</vt:lpstr>
      <vt:lpstr>Презентация PowerPoint</vt:lpstr>
      <vt:lpstr>Что мы знаем о ВГО?</vt:lpstr>
      <vt:lpstr>Презентация PowerPoint</vt:lpstr>
      <vt:lpstr>Презентация PowerPoint</vt:lpstr>
      <vt:lpstr>Великие мореплаватели</vt:lpstr>
      <vt:lpstr>Презентация PowerPoint</vt:lpstr>
      <vt:lpstr>Презентация PowerPoint</vt:lpstr>
      <vt:lpstr>Презентация PowerPoint</vt:lpstr>
      <vt:lpstr>Великие мореплаватели</vt:lpstr>
      <vt:lpstr>Презентация PowerPoint</vt:lpstr>
      <vt:lpstr>Памятник Диашу в Кейптауне</vt:lpstr>
      <vt:lpstr>Могила Колумба в Севилье</vt:lpstr>
      <vt:lpstr>Памятник Колумбу в Гаване</vt:lpstr>
      <vt:lpstr>Презентация PowerPoint</vt:lpstr>
    </vt:vector>
  </TitlesOfParts>
  <Company>БАБУЛЯ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Ала</cp:lastModifiedBy>
  <cp:revision>21</cp:revision>
  <dcterms:created xsi:type="dcterms:W3CDTF">2013-09-05T17:38:32Z</dcterms:created>
  <dcterms:modified xsi:type="dcterms:W3CDTF">2020-09-09T08:29:29Z</dcterms:modified>
</cp:coreProperties>
</file>