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70" r:id="rId2"/>
    <p:sldId id="256" r:id="rId3"/>
    <p:sldId id="257" r:id="rId4"/>
    <p:sldId id="258" r:id="rId5"/>
    <p:sldId id="261" r:id="rId6"/>
    <p:sldId id="262" r:id="rId7"/>
    <p:sldId id="268" r:id="rId8"/>
    <p:sldId id="269" r:id="rId9"/>
    <p:sldId id="267" r:id="rId10"/>
    <p:sldId id="259" r:id="rId11"/>
    <p:sldId id="260" r:id="rId12"/>
    <p:sldId id="263" r:id="rId13"/>
    <p:sldId id="264" r:id="rId14"/>
    <p:sldId id="265" r:id="rId15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31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29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3002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9738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688775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12702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390880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51407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45672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60347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5918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72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698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817010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139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0604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6663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243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2357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2567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9233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0744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07261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70611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76412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513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1333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26851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5" y="-943"/>
            <a:ext cx="2828009" cy="8224847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1159837" y="7911004"/>
            <a:ext cx="480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Уроки истории  с Аллой Николаевной</a:t>
            </a:r>
            <a:endParaRPr lang="ru-RU" sz="1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57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31" y="305276"/>
            <a:ext cx="7619047" cy="7619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65021" y="4540469"/>
            <a:ext cx="4330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Иерихонская труба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6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40" y="324619"/>
            <a:ext cx="3533022" cy="376845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640578" y="443682"/>
            <a:ext cx="9989822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Строительная экспертиза: архитектура защиты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51048" y="4261160"/>
            <a:ext cx="346960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Иерихон</a:t>
            </a:r>
            <a:r>
              <a:rPr lang="en-US" sz="1950" b="1" dirty="0">
                <a:solidFill>
                  <a:srgbClr val="000000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 — город-крепость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584492" y="4875396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Мощная каменная стена высотой с 3-этажный дом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51048" y="5814553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Огромная круглая башня из камня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62259" y="6598920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Круглые дома из кирпича внутри стен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84492" y="738328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Четкое разделение на «внутри» и «снаружи»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9956205" y="2061554"/>
            <a:ext cx="32842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Чатал-Гуюк — город-улей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10250651" y="2807088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Дома без промежутков, как пчелиные соты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250651" y="4046598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Прямоугольные жилища из глиняного кирпича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166568" y="5814552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Вход только через крышу по лестнице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0250651" y="493641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Никаких улиц и переулков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418342" y="6927535"/>
            <a:ext cx="850786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Вывод: Уже по архитектуре видна принципиальная разница! Один город защищается внешней стеной, другой превращается в единый неприступный массив.</a:t>
            </a:r>
            <a:endParaRPr lang="en-US" sz="2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48" y="1501124"/>
            <a:ext cx="4017842" cy="4125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t="37286" b="19554"/>
          <a:stretch/>
        </p:blipFill>
        <p:spPr>
          <a:xfrm>
            <a:off x="8244653" y="147406"/>
            <a:ext cx="4103166" cy="265683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736909" y="183301"/>
            <a:ext cx="7667149" cy="1153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Анализ артефактов: что рассказывают находки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07" y="1370315"/>
            <a:ext cx="461486" cy="46148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327005" y="1593531"/>
            <a:ext cx="230778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Земледелие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969169" y="2283804"/>
            <a:ext cx="7667149" cy="590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Зерна пшеницы и ячменя свидетельствуют о переходе от собирательства к организованному сельскому хозяйству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97" y="3408599"/>
            <a:ext cx="461486" cy="46148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541265" y="3676956"/>
            <a:ext cx="230778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Ремесло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802840" y="4263663"/>
            <a:ext cx="7667149" cy="590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Сложная глиняная посуда и украшения показывают появление специализированных мастеров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426" y="5245327"/>
            <a:ext cx="461486" cy="46148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27110" y="5354396"/>
            <a:ext cx="2307788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Религия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69169" y="6229693"/>
            <a:ext cx="7667149" cy="590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Святилища с бычьими головами и культ предков указывают на сложные духовные представления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918" y="2015594"/>
            <a:ext cx="4259674" cy="33227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516" y="4854452"/>
            <a:ext cx="4031174" cy="3151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65845" y="319909"/>
            <a:ext cx="1063109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Сравнительный анализ: два пути к городу</a:t>
            </a:r>
            <a:endParaRPr lang="en-US" sz="39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888383" y="1561325"/>
            <a:ext cx="13042821" cy="3440668"/>
          </a:xfrm>
          <a:prstGeom prst="roundRect">
            <a:avLst>
              <a:gd name="adj" fmla="val 2423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903623" y="1767414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>
            <a:solidFill>
              <a:schemeClr val="accent1"/>
            </a:solidFill>
          </a:ln>
        </p:spPr>
      </p:sp>
      <p:sp>
        <p:nvSpPr>
          <p:cNvPr id="5" name="Text 3"/>
          <p:cNvSpPr/>
          <p:nvPr/>
        </p:nvSpPr>
        <p:spPr>
          <a:xfrm>
            <a:off x="1147031" y="1790994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Критерии сравнения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103749" y="1783414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Иерихон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123182" y="1771006"/>
            <a:ext cx="41590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Чатал-Гуюк</a:t>
            </a:r>
            <a:endParaRPr lang="en-US" sz="1550" dirty="0">
              <a:latin typeface="Comic Sans MS" panose="030F0702030302020204" pitchFamily="66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252136" y="2544408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Защита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4759836" y="2513089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Мощная стена и башня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669900" y="2513089"/>
            <a:ext cx="41590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Плотная застройка без улиц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903623" y="2591183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3" name="Text 11"/>
          <p:cNvSpPr/>
          <p:nvPr/>
        </p:nvSpPr>
        <p:spPr>
          <a:xfrm>
            <a:off x="999887" y="3384824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Архитектура домов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4654731" y="3401534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Круглые, из кирпича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947647" y="3228642"/>
            <a:ext cx="41590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Прямоугольные, </a:t>
            </a:r>
            <a:r>
              <a:rPr lang="en-US" sz="2400" b="1" dirty="0" err="1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вход</a:t>
            </a: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endParaRPr lang="ru-RU" sz="2400" b="1" dirty="0" smtClean="0"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400" b="1" dirty="0" err="1" smtClean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через</a:t>
            </a:r>
            <a:r>
              <a:rPr lang="en-US" sz="2400" b="1" dirty="0" smtClean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крышу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801410" y="4255649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7" name="Text 15"/>
          <p:cNvSpPr/>
          <p:nvPr/>
        </p:nvSpPr>
        <p:spPr>
          <a:xfrm>
            <a:off x="964579" y="4413585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Основные занятия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4654731" y="4382331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Земледелие, контроль воды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9482434" y="4382331"/>
            <a:ext cx="41590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Земледелие, охота, торговля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0" name="Shape 18"/>
          <p:cNvSpPr/>
          <p:nvPr/>
        </p:nvSpPr>
        <p:spPr>
          <a:xfrm>
            <a:off x="949072" y="5094386"/>
            <a:ext cx="13027581" cy="5709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1" name="Text 19"/>
          <p:cNvSpPr/>
          <p:nvPr/>
        </p:nvSpPr>
        <p:spPr>
          <a:xfrm>
            <a:off x="999887" y="5320784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Религия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4654730" y="5210632"/>
            <a:ext cx="415528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Культ предков (черепа)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9471540" y="5079418"/>
            <a:ext cx="41590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Культ быка, настенная живопись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667598" y="5891689"/>
            <a:ext cx="13027581" cy="5709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5" name="Text 23"/>
          <p:cNvSpPr/>
          <p:nvPr/>
        </p:nvSpPr>
        <p:spPr>
          <a:xfrm>
            <a:off x="903623" y="6018371"/>
            <a:ext cx="3507700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Причина возникновения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4759836" y="5919276"/>
            <a:ext cx="4155281" cy="618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Контроль над </a:t>
            </a:r>
            <a:r>
              <a:rPr lang="en-US" sz="2400" b="1" dirty="0" err="1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источником</a:t>
            </a: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endParaRPr lang="ru-RU" sz="2400" b="1" dirty="0" smtClean="0"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400" b="1" dirty="0" err="1" smtClean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воды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9471539" y="6007973"/>
            <a:ext cx="415909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Контроль над торговыми путями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607582" y="75307"/>
            <a:ext cx="12053649" cy="613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00"/>
              </a:lnSpc>
              <a:buNone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Формула древнего города: 5 главных признаков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884039" y="946154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09858" y="1069653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1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1691580" y="1070196"/>
            <a:ext cx="2738914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Специализация труда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84039" y="1629431"/>
            <a:ext cx="12420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Не все жители — земледельцы. Появляются ремесленники, торговцы, строители, жрецы.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785813" y="2134992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859453" y="2270785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2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424226" y="2167775"/>
            <a:ext cx="3509605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Общественные сооружения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325999" y="2680934"/>
            <a:ext cx="12420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Стены, башни, храмы, которые могла построить только организованная община.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736699" y="3095303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10339" y="3230411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3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304538" y="3230320"/>
            <a:ext cx="3273623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Централизованная власть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876006" y="3789998"/>
            <a:ext cx="12420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Кто-то должен был организовать строительство стен и управлять сложной жизнью города.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785813" y="4313032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810339" y="4494483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4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1424226" y="4385047"/>
            <a:ext cx="2455902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Развитая религия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1105019" y="4952481"/>
            <a:ext cx="12420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Сложные обряды, святилища, культы — признаки духовной жизни общества.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9" name="Shape 17"/>
          <p:cNvSpPr/>
          <p:nvPr/>
        </p:nvSpPr>
        <p:spPr>
          <a:xfrm>
            <a:off x="750521" y="5494485"/>
            <a:ext cx="441960" cy="441960"/>
          </a:xfrm>
          <a:prstGeom prst="roundRect">
            <a:avLst>
              <a:gd name="adj" fmla="val 18671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845677" y="5658399"/>
            <a:ext cx="294680" cy="3683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5</a:t>
            </a:r>
            <a:endParaRPr lang="en-US" sz="28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1424226" y="5502328"/>
            <a:ext cx="2455902" cy="3069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Торговые связи</a:t>
            </a:r>
            <a:endParaRPr lang="en-US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1497866" y="5957516"/>
            <a:ext cx="12420362" cy="3143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Города всегда были центрами обмена товарами и идеями с другими регионами.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84039" y="6420085"/>
            <a:ext cx="13058775" cy="1234161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endParaRPr lang="ru-RU" sz="28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450"/>
              </a:lnSpc>
              <a:buNone/>
            </a:pPr>
            <a:r>
              <a:rPr lang="en-US" sz="2800" b="1" dirty="0" err="1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Главный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вывод: Город — это не просто «много </a:t>
            </a:r>
            <a:r>
              <a:rPr lang="en-US" sz="2800" b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домов</a:t>
            </a: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».</a:t>
            </a:r>
            <a:endParaRPr lang="ru-RU" sz="2800" b="1" dirty="0" smtClean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buNone/>
            </a:pPr>
            <a:r>
              <a:rPr lang="en-US" sz="28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Это принципиально новое социальное устройство жизни человечества!</a:t>
            </a:r>
            <a:endParaRPr lang="en-US" sz="28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897976" y="61955"/>
            <a:ext cx="1058239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Технологическая карта основания города</a:t>
            </a:r>
            <a:endParaRPr lang="en-US" sz="39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667762" y="1237549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Представьте: вы — древний инженер, и вам поручили основать новый город. </a:t>
            </a:r>
            <a:endParaRPr lang="ru-RU" sz="2400" b="1" dirty="0" smtClean="0">
              <a:solidFill>
                <a:srgbClr val="002060"/>
              </a:solidFill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0" indent="0" algn="ctr">
              <a:buNone/>
            </a:pPr>
            <a:r>
              <a:rPr lang="en-US" sz="2400" b="1" dirty="0" err="1" smtClean="0">
                <a:solidFill>
                  <a:srgbClr val="00206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Ваша</a:t>
            </a:r>
            <a:r>
              <a:rPr lang="en-US" sz="24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технологическая карта:</a:t>
            </a:r>
            <a:endParaRPr lang="en-US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17378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ea typeface="Inter Light" pitchFamily="34" charset="-122"/>
                <a:cs typeface="Inter Light" pitchFamily="34" charset="-120"/>
              </a:rPr>
              <a:t>01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667762" y="2621187"/>
            <a:ext cx="4215289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6" name="Text 4"/>
          <p:cNvSpPr/>
          <p:nvPr/>
        </p:nvSpPr>
        <p:spPr>
          <a:xfrm>
            <a:off x="667762" y="2821810"/>
            <a:ext cx="412242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 err="1"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Выберите</a:t>
            </a:r>
            <a:r>
              <a:rPr lang="en-US" sz="2400" b="1" dirty="0"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endParaRPr lang="ru-RU" sz="2400" b="1" dirty="0" smtClean="0">
              <a:latin typeface="Comic Sans MS" panose="030F0702030302020204" pitchFamily="66" charset="0"/>
              <a:ea typeface="Inter Bold" pitchFamily="34" charset="-122"/>
              <a:cs typeface="Inter Bold" pitchFamily="34" charset="-120"/>
            </a:endParaRPr>
          </a:p>
          <a:p>
            <a:pPr marL="0" indent="0" algn="l">
              <a:lnSpc>
                <a:spcPts val="2400"/>
              </a:lnSpc>
              <a:buNone/>
            </a:pPr>
            <a:r>
              <a:rPr lang="en-US" sz="2400" b="1" dirty="0" err="1" smtClean="0"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стратегическое</a:t>
            </a:r>
            <a:r>
              <a:rPr lang="en-US" sz="2400" b="1" dirty="0" smtClean="0"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400" b="1" dirty="0"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место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3694866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У источника воды, на торговом пути или в плодородной долине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06616" y="224616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ea typeface="Inter Light" pitchFamily="34" charset="-122"/>
                <a:cs typeface="Inter Light" pitchFamily="34" charset="-120"/>
              </a:rPr>
              <a:t>02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5108198" y="2656334"/>
            <a:ext cx="4215408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0" name="Text 8"/>
          <p:cNvSpPr/>
          <p:nvPr/>
        </p:nvSpPr>
        <p:spPr>
          <a:xfrm>
            <a:off x="5131713" y="297473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Постройте защиту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009079" y="3694866"/>
            <a:ext cx="4215408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Стены, башни или особую планировку для безопасности жителей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549647" y="2216600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ea typeface="Inter Light" pitchFamily="34" charset="-122"/>
                <a:cs typeface="Inter Light" pitchFamily="34" charset="-120"/>
              </a:rPr>
              <a:t>03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3" name="Shape 11"/>
          <p:cNvSpPr/>
          <p:nvPr/>
        </p:nvSpPr>
        <p:spPr>
          <a:xfrm>
            <a:off x="9495293" y="2656334"/>
            <a:ext cx="4215289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4" name="Text 12"/>
          <p:cNvSpPr/>
          <p:nvPr/>
        </p:nvSpPr>
        <p:spPr>
          <a:xfrm>
            <a:off x="9561981" y="2842054"/>
            <a:ext cx="285916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Организуйте</a:t>
            </a:r>
            <a:r>
              <a:rPr lang="en-US" sz="3200" b="1" dirty="0"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400" b="1" dirty="0"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торговлю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495294" y="3605546"/>
            <a:ext cx="421528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Наладьте обмен с соседними племенами и регионами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93790" y="488120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ea typeface="Inter Light" pitchFamily="34" charset="-122"/>
                <a:cs typeface="Inter Light" pitchFamily="34" charset="-120"/>
              </a:rPr>
              <a:t>04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7" name="Shape 15"/>
          <p:cNvSpPr/>
          <p:nvPr/>
        </p:nvSpPr>
        <p:spPr>
          <a:xfrm>
            <a:off x="793790" y="5195530"/>
            <a:ext cx="6422112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8" name="Text 16"/>
          <p:cNvSpPr/>
          <p:nvPr/>
        </p:nvSpPr>
        <p:spPr>
          <a:xfrm>
            <a:off x="793790" y="534042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Постройте храм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836236" y="6168900"/>
            <a:ext cx="6422112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Духовный центр </a:t>
            </a:r>
            <a:r>
              <a:rPr lang="en-US" sz="2400" dirty="0" err="1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объединит</a:t>
            </a:r>
            <a:r>
              <a:rPr lang="en-US" sz="24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endParaRPr lang="ru-RU" sz="2400" dirty="0" smtClean="0"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400" dirty="0" err="1" smtClean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людей</a:t>
            </a:r>
            <a:r>
              <a:rPr lang="en-US" sz="2400" dirty="0" smtClean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и укрепит власть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414260" y="488120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ea typeface="Inter Light" pitchFamily="34" charset="-122"/>
                <a:cs typeface="Inter Light" pitchFamily="34" charset="-120"/>
              </a:rPr>
              <a:t>05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7414260" y="5195530"/>
            <a:ext cx="6422231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22" name="Text 20"/>
          <p:cNvSpPr/>
          <p:nvPr/>
        </p:nvSpPr>
        <p:spPr>
          <a:xfrm>
            <a:off x="8156538" y="5441950"/>
            <a:ext cx="333506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Привлеките специалистов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7651852" y="5925205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Ремесленники, торговцы и </a:t>
            </a:r>
            <a:r>
              <a:rPr lang="en-US" sz="2400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жрецы</a:t>
            </a: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endParaRPr lang="ru-RU" sz="2400" dirty="0" smtClean="0">
              <a:solidFill>
                <a:srgbClr val="272525"/>
              </a:solidFill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400" dirty="0" err="1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сделают</a:t>
            </a:r>
            <a:r>
              <a:rPr lang="en-US" sz="24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город процветающим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2901434" y="721845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Поздравляем! Теперь вы знаете секрет рождения </a:t>
            </a:r>
            <a:r>
              <a:rPr lang="en-US" sz="2000" b="1" dirty="0" err="1">
                <a:solidFill>
                  <a:srgbClr val="C0000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цивилизации</a:t>
            </a: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.</a:t>
            </a:r>
            <a:endParaRPr lang="ru-RU" sz="2000" b="1" dirty="0" smtClean="0">
              <a:solidFill>
                <a:srgbClr val="C00000"/>
              </a:solidFill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0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Первые города изменили ход истории человечества навсегда.</a:t>
            </a:r>
            <a:endParaRPr lang="en-U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95804" y="1470659"/>
            <a:ext cx="7556421" cy="1860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Археологическая лаборатория: вскрываем древнейшие города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595500" y="4369479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400" b="1" dirty="0"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Добро пожаловать в нашу археологическую лабораторию! Сегодня мы станем настоящими детективами прошлого и попытаемся разгадать одну из величайших загадок человеческой цивилизации — появление первых городов на Земле.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02865" y="173415"/>
            <a:ext cx="4024670" cy="413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800" b="1" dirty="0">
                <a:solidFill>
                  <a:srgbClr val="C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Загадка для археологов</a:t>
            </a:r>
            <a:endParaRPr lang="en-US" sz="28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579791" y="1078112"/>
            <a:ext cx="4432126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Стойбище охотников-собирателей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757" y="1462326"/>
            <a:ext cx="6625233" cy="66252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28757" y="8236268"/>
            <a:ext cx="6625233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Простые временные жилища, небольшая группа людей, постоянные перемещения в поисках пищи.</a:t>
            </a:r>
            <a:endParaRPr lang="en-US" sz="1000" dirty="0"/>
          </a:p>
        </p:txBody>
      </p:sp>
      <p:sp>
        <p:nvSpPr>
          <p:cNvPr id="6" name="Text 3"/>
          <p:cNvSpPr/>
          <p:nvPr/>
        </p:nvSpPr>
        <p:spPr>
          <a:xfrm>
            <a:off x="9970353" y="1018641"/>
            <a:ext cx="1652587" cy="206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Древний</a:t>
            </a:r>
            <a:r>
              <a:rPr lang="en-US" b="1" dirty="0">
                <a:solidFill>
                  <a:srgbClr val="000000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Иерихон</a:t>
            </a:r>
            <a:endParaRPr lang="en-US" b="1" dirty="0">
              <a:latin typeface="Comic Sans MS" panose="030F0702030302020204" pitchFamily="66" charset="0"/>
            </a:endParaRPr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031" y="1462326"/>
            <a:ext cx="6625233" cy="66252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84031" y="8236268"/>
            <a:ext cx="6625233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Мощные каменные стены, постоянные поселения, сложная организация жизни.</a:t>
            </a:r>
            <a:endParaRPr lang="en-US" sz="1000" dirty="0"/>
          </a:p>
        </p:txBody>
      </p:sp>
      <p:sp>
        <p:nvSpPr>
          <p:cNvPr id="9" name="Text 5"/>
          <p:cNvSpPr/>
          <p:nvPr/>
        </p:nvSpPr>
        <p:spPr>
          <a:xfrm>
            <a:off x="528757" y="8715375"/>
            <a:ext cx="13572887" cy="2114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b="1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Главный вопрос урока:</a:t>
            </a:r>
            <a:r>
              <a:rPr lang="en-US" sz="10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Что перед нами? Чем второе поселение принципиально отличается от первого? Это просто большая деревня или нечто совершенно новое в истории человечества?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790755" y="374990"/>
            <a:ext cx="846820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Наша исследовательская миссия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077570" y="142232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24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4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Light" pitchFamily="34" charset="-122"/>
                <a:cs typeface="Inter Light" pitchFamily="34" charset="-120"/>
              </a:rPr>
              <a:t>1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09707" y="2453862"/>
            <a:ext cx="6422231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5" name="Text 3"/>
          <p:cNvSpPr/>
          <p:nvPr/>
        </p:nvSpPr>
        <p:spPr>
          <a:xfrm>
            <a:off x="1176749" y="2071017"/>
            <a:ext cx="2926080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Архитектурный анализ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027982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Изучим планировку и </a:t>
            </a:r>
            <a:r>
              <a:rPr lang="en-US" sz="28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оборонительные</a:t>
            </a: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сооружения древних городов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414379" y="1422324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24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4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Light" pitchFamily="34" charset="-122"/>
                <a:cs typeface="Inter Light" pitchFamily="34" charset="-120"/>
              </a:rPr>
              <a:t>2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513558" y="2465292"/>
            <a:ext cx="6422231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9" name="Text 7"/>
          <p:cNvSpPr/>
          <p:nvPr/>
        </p:nvSpPr>
        <p:spPr>
          <a:xfrm>
            <a:off x="7612737" y="19817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Анализ артефактов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86310" y="3004104"/>
            <a:ext cx="64222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Исследуем предметы быта, религиозные объекты и произведения искусства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93790" y="4881205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02624" y="4617899"/>
            <a:ext cx="6422231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3" name="Text 11"/>
          <p:cNvSpPr/>
          <p:nvPr/>
        </p:nvSpPr>
        <p:spPr>
          <a:xfrm>
            <a:off x="1071031" y="4295745"/>
            <a:ext cx="381297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Сравнительное исследование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93789" y="5461145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Сопоставим данные о разных </a:t>
            </a:r>
            <a:r>
              <a:rPr lang="en-US" sz="2400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городах</a:t>
            </a: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endParaRPr lang="ru-RU" sz="2400" dirty="0" smtClean="0">
              <a:solidFill>
                <a:srgbClr val="272525"/>
              </a:solidFill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4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и </a:t>
            </a: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выявим закономерности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7626495" y="4045346"/>
            <a:ext cx="198358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24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4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Light" pitchFamily="34" charset="-122"/>
                <a:cs typeface="Inter Light" pitchFamily="34" charset="-120"/>
              </a:rPr>
              <a:t>4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414378" y="4588215"/>
            <a:ext cx="6422231" cy="22860"/>
          </a:xfrm>
          <a:prstGeom prst="rect">
            <a:avLst/>
          </a:prstGeom>
          <a:solidFill>
            <a:srgbClr val="4950BC"/>
          </a:solidFill>
          <a:ln/>
        </p:spPr>
      </p:sp>
      <p:sp>
        <p:nvSpPr>
          <p:cNvPr id="17" name="Text 15"/>
          <p:cNvSpPr/>
          <p:nvPr/>
        </p:nvSpPr>
        <p:spPr>
          <a:xfrm>
            <a:off x="8076530" y="4146058"/>
            <a:ext cx="30463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Формулировка выводов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7725674" y="5416678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Определим, что же такое древний </a:t>
            </a:r>
            <a:r>
              <a:rPr lang="en-US" sz="2400" dirty="0" err="1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город</a:t>
            </a: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 </a:t>
            </a:r>
            <a:endParaRPr lang="ru-RU" sz="2400" dirty="0" smtClean="0">
              <a:solidFill>
                <a:srgbClr val="272525"/>
              </a:solidFill>
              <a:latin typeface="Comic Sans MS" panose="030F0702030302020204" pitchFamily="66" charset="0"/>
              <a:ea typeface="Inter" pitchFamily="34" charset="-122"/>
              <a:cs typeface="Inte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2400" dirty="0" smtClean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и </a:t>
            </a:r>
            <a:r>
              <a:rPr lang="en-US" sz="24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почему он возник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9885" y="4248567"/>
            <a:ext cx="44114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Light" pitchFamily="34" charset="-122"/>
                <a:cs typeface="Inter Light" pitchFamily="34" charset="-120"/>
              </a:rPr>
              <a:t> </a:t>
            </a:r>
            <a:r>
              <a:rPr lang="en-US" sz="2400" b="1" dirty="0" smtClean="0">
                <a:solidFill>
                  <a:srgbClr val="272525"/>
                </a:solidFill>
                <a:latin typeface="Comic Sans MS" panose="030F0702030302020204" pitchFamily="66" charset="0"/>
                <a:ea typeface="Inter Light" pitchFamily="34" charset="-122"/>
                <a:cs typeface="Inter Light" pitchFamily="34" charset="-120"/>
              </a:rPr>
              <a:t>3</a:t>
            </a:r>
            <a:endParaRPr lang="en-US" sz="2400" b="1" dirty="0">
              <a:latin typeface="Comic Sans MS" panose="030F0702030302020204" pitchFamily="66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79368" y="223086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Досье на Иерихон: первый город-крепость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067599" y="1588861"/>
            <a:ext cx="3743366" cy="3560203"/>
          </a:xfrm>
          <a:prstGeom prst="roundRect">
            <a:avLst>
              <a:gd name="adj" fmla="val 3389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08986" y="1969801"/>
            <a:ext cx="2524288" cy="448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Защита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067599" y="2308981"/>
            <a:ext cx="3610887" cy="2298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Каменная стена высотой 6 метров и мощная башня. Контролировали единственный источник воды в пустыне — настоящий оазис жизни.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0091509" y="1678068"/>
            <a:ext cx="3743366" cy="3560203"/>
          </a:xfrm>
          <a:prstGeom prst="roundRect">
            <a:avLst>
              <a:gd name="adj" fmla="val 3389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92164" y="2025881"/>
            <a:ext cx="2524288" cy="448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Культ предков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262682" y="2689698"/>
            <a:ext cx="3293193" cy="19739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Черепа с гипсовыми лицами и глазами из раковин. Так сохраняли память о предках и укрепляли единство рода.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47230" y="5645069"/>
            <a:ext cx="7688559" cy="2181176"/>
          </a:xfrm>
          <a:prstGeom prst="roundRect">
            <a:avLst>
              <a:gd name="adj" fmla="val 5532"/>
            </a:avLst>
          </a:prstGeom>
          <a:solidFill>
            <a:srgbClr val="FFFFFF"/>
          </a:solidFill>
          <a:ln w="2286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22271" y="5979776"/>
            <a:ext cx="3567465" cy="448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32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Стратегическое положение</a:t>
            </a:r>
            <a:endParaRPr lang="en-US" sz="3200" b="1" dirty="0">
              <a:latin typeface="Comic Sans MS" panose="030F0702030302020204" pitchFamily="66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538385" y="6490809"/>
            <a:ext cx="7238385" cy="9193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Расположен у единственного источника пресной воды посреди жаркой пустыни. Кто контролировал воду — контролировал жизнь.</a:t>
            </a:r>
            <a:endParaRPr 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201775" y="1070428"/>
            <a:ext cx="2123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7500 </a:t>
            </a:r>
            <a:r>
              <a:rPr lang="ru-RU" b="1" dirty="0" smtClean="0"/>
              <a:t>год  </a:t>
            </a:r>
            <a:r>
              <a:rPr lang="ru-RU" b="1" dirty="0"/>
              <a:t>до </a:t>
            </a:r>
            <a:r>
              <a:rPr lang="ru-RU" b="1" dirty="0" smtClean="0"/>
              <a:t>н э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26672" y="21148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850"/>
              </a:lnSpc>
              <a:buNone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Досье на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Чатал-Гуюк</a:t>
            </a: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:</a:t>
            </a:r>
            <a:endParaRPr lang="ru-RU" sz="3600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Inter Bold" pitchFamily="34" charset="-122"/>
              <a:cs typeface="Inter Bold" pitchFamily="34" charset="-120"/>
            </a:endParaRPr>
          </a:p>
          <a:p>
            <a:pPr marL="0" indent="0" algn="ctr">
              <a:lnSpc>
                <a:spcPts val="4850"/>
              </a:lnSpc>
              <a:buNone/>
            </a:pPr>
            <a:r>
              <a:rPr lang="en-US" sz="3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город без улиц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39339" y="1620351"/>
            <a:ext cx="3566366" cy="3319511"/>
          </a:xfrm>
          <a:prstGeom prst="roundRect">
            <a:avLst>
              <a:gd name="adj" fmla="val 30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11964" y="1729666"/>
            <a:ext cx="314479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Уникальная</a:t>
            </a:r>
            <a:r>
              <a:rPr lang="en-US" sz="20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 </a:t>
            </a: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архитектура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38629" y="2120363"/>
            <a:ext cx="326707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1000 домов-ячеек без единой улицы. Жители ходили по крышам и спускались в дома через отверстия сверху — как в современных многоэтажках, только горизонтально!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732377" y="1688090"/>
            <a:ext cx="3679031" cy="3337222"/>
          </a:xfrm>
          <a:prstGeom prst="roundRect">
            <a:avLst>
              <a:gd name="adj" fmla="val 3035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028884" y="1805729"/>
            <a:ext cx="26335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Искусство и религия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970104" y="2247994"/>
            <a:ext cx="3267075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Фрески на стенах с изображением охоты, геометрические узоры, святилища с бычьими черепами. Настоящая художественная галерея каменного века.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823179" y="5186390"/>
            <a:ext cx="7588229" cy="2507182"/>
          </a:xfrm>
          <a:prstGeom prst="roundRect">
            <a:avLst>
              <a:gd name="adj" fmla="val 5647"/>
            </a:avLst>
          </a:prstGeom>
          <a:solidFill>
            <a:srgbClr val="DADBF1"/>
          </a:solidFill>
          <a:ln w="7620">
            <a:solidFill>
              <a:srgbClr val="C0C1D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2247703" y="5451900"/>
            <a:ext cx="278118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Comic Sans MS" panose="030F0702030302020204" pitchFamily="66" charset="0"/>
                <a:ea typeface="Inter Bold" pitchFamily="34" charset="-122"/>
                <a:cs typeface="Inter Bold" pitchFamily="34" charset="-120"/>
              </a:rPr>
              <a:t>Торговля обсидианом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38629" y="6027567"/>
            <a:ext cx="71444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72525"/>
                </a:solidFill>
                <a:latin typeface="Comic Sans MS" panose="030F0702030302020204" pitchFamily="66" charset="0"/>
                <a:ea typeface="Inter" pitchFamily="34" charset="-122"/>
                <a:cs typeface="Inter" pitchFamily="34" charset="-120"/>
              </a:rPr>
              <a:t>Мастера изготавливали орудия из вулканического стекла и торговали ими с соседними племенами на сотни километров вокруг.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5601" t="18752" r="5347" b="23661"/>
          <a:stretch/>
        </p:blipFill>
        <p:spPr>
          <a:xfrm>
            <a:off x="9051898" y="232600"/>
            <a:ext cx="5333674" cy="40931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l="42215" t="52135" r="4552" b="7703"/>
          <a:stretch/>
        </p:blipFill>
        <p:spPr>
          <a:xfrm>
            <a:off x="9129530" y="4156975"/>
            <a:ext cx="5447290" cy="365717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918281" y="884376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 5600 г. до н. 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17" y="534705"/>
            <a:ext cx="4219593" cy="34213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6120" y="358772"/>
            <a:ext cx="5836995" cy="32687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54" y="4436778"/>
            <a:ext cx="6111108" cy="3478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8879" y="4115842"/>
            <a:ext cx="6021584" cy="367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929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555" y="584803"/>
            <a:ext cx="4195774" cy="33775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406" y="4515342"/>
            <a:ext cx="5108028" cy="34070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8424"/>
          <a:stretch/>
        </p:blipFill>
        <p:spPr>
          <a:xfrm>
            <a:off x="1262555" y="4515342"/>
            <a:ext cx="5439103" cy="33147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1518" y="228061"/>
            <a:ext cx="3184142" cy="31841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8523" y="2136299"/>
            <a:ext cx="2305050" cy="1990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7637" y="58480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2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3731" y="170820"/>
            <a:ext cx="124232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Конференция археологов 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793472"/>
              </p:ext>
            </p:extLst>
          </p:nvPr>
        </p:nvGraphicFramePr>
        <p:xfrm>
          <a:off x="1366344" y="893379"/>
          <a:ext cx="12065875" cy="6873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Документ" r:id="rId3" imgW="6210103" imgH="3374401" progId="Word.Document.12">
                  <p:embed/>
                </p:oleObj>
              </mc:Choice>
              <mc:Fallback>
                <p:oleObj name="Документ" r:id="rId3" imgW="6210103" imgH="3374401" progId="Word.Document.12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66344" y="893379"/>
                        <a:ext cx="12065875" cy="6873766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accent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62276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103</TotalTime>
  <Words>716</Words>
  <Application>Microsoft Office PowerPoint</Application>
  <PresentationFormat>Произвольный</PresentationFormat>
  <Paragraphs>134</Paragraphs>
  <Slides>14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Arial</vt:lpstr>
      <vt:lpstr>Calibri</vt:lpstr>
      <vt:lpstr>Century Gothic</vt:lpstr>
      <vt:lpstr>Comic Sans MS</vt:lpstr>
      <vt:lpstr>Inter</vt:lpstr>
      <vt:lpstr>Inter Bold</vt:lpstr>
      <vt:lpstr>Inter Light</vt:lpstr>
      <vt:lpstr>Wingdings 3</vt:lpstr>
      <vt:lpstr>Легкий дым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Пользователь</dc:creator>
  <cp:lastModifiedBy>Пользователь</cp:lastModifiedBy>
  <cp:revision>13</cp:revision>
  <dcterms:created xsi:type="dcterms:W3CDTF">2025-09-28T09:47:35Z</dcterms:created>
  <dcterms:modified xsi:type="dcterms:W3CDTF">2025-09-28T12:01:55Z</dcterms:modified>
</cp:coreProperties>
</file>