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181943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MS Gothic" panose="020B0609070205080204" pitchFamily="49" charset="-128"/>
              </a:rPr>
              <a:t>Прием </a:t>
            </a:r>
            <a:r>
              <a:rPr lang="ru-RU" sz="24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MS Gothic" panose="020B0609070205080204" pitchFamily="49" charset="-128"/>
              </a:rPr>
              <a:t>«</a:t>
            </a:r>
            <a:r>
              <a:rPr lang="ru-RU" sz="24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MS Gothic" panose="020B0609070205080204" pitchFamily="49" charset="-128"/>
              </a:rPr>
              <a:t>Перепишу по-своему</a:t>
            </a:r>
            <a:r>
              <a:rPr lang="ru-RU" sz="24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MS Gothic" panose="020B0609070205080204" pitchFamily="49" charset="-128"/>
              </a:rPr>
              <a:t>»</a:t>
            </a:r>
            <a:endParaRPr lang="ru-RU" sz="2400" b="1" dirty="0">
              <a:solidFill>
                <a:srgbClr val="C00000"/>
              </a:solidFill>
              <a:latin typeface="Comic Sans MS" panose="030F0702030302020204" pitchFamily="66" charset="0"/>
              <a:ea typeface="MS Gothic" panose="020B0609070205080204" pitchFamily="49" charset="-128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647684"/>
            <a:ext cx="8496944" cy="4949668"/>
          </a:xfrm>
          <a:prstGeom prst="rect">
            <a:avLst/>
          </a:prstGeom>
          <a:solidFill>
            <a:schemeClr val="accent5">
              <a:lumMod val="60000"/>
              <a:lumOff val="40000"/>
              <a:alpha val="93000"/>
            </a:schemeClr>
          </a:solidFill>
          <a:ln>
            <a:solidFill>
              <a:srgbClr val="00B0F0"/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270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 indent="450000" algn="just"/>
            <a:r>
              <a:rPr lang="ru-RU" dirty="0">
                <a:solidFill>
                  <a:prstClr val="black"/>
                </a:solidFill>
                <a:latin typeface="Comic Sans MS" panose="030F0702030302020204" pitchFamily="66" charset="0"/>
              </a:rPr>
              <a:t>Учитель дает учащимся короткий текст. Это может быть часть параграфа или важный материал, который необходимо глубоко проработать и запомнить. Учащимся необходимо переписать каждое предложение текста своими словами, чтобы ни одно из слов из первоначального предложения не повторялось. Если в тексте есть важные термины, то учитель обозначает их в качестве исключения. Это означает, что учащиеся могут использовать их без изменений. </a:t>
            </a:r>
          </a:p>
          <a:p>
            <a:pPr lvl="0" indent="450000" algn="just"/>
            <a:r>
              <a:rPr lang="ru-RU" dirty="0">
                <a:solidFill>
                  <a:prstClr val="black"/>
                </a:solidFill>
                <a:latin typeface="Comic Sans MS" panose="030F0702030302020204" pitchFamily="66" charset="0"/>
              </a:rPr>
              <a:t>Дополнительно в парах или группах учащиеся могут обсудить готовые тексты, насколько они остались понятными. Можно попросить составить общий вариант текста, который был бы максимально стилистически красивым.</a:t>
            </a:r>
          </a:p>
          <a:p>
            <a:pPr lvl="0" indent="450000" algn="just"/>
            <a:r>
              <a:rPr lang="ru-RU" dirty="0">
                <a:solidFill>
                  <a:prstClr val="black"/>
                </a:solidFill>
                <a:latin typeface="Comic Sans MS" panose="030F0702030302020204" pitchFamily="66" charset="0"/>
              </a:rPr>
              <a:t>Наиболее креативный вариант задания: задать целевую аудиторию, на которую рассчитан новый текст. Например, для младших школьников или для старенькой бабушки.</a:t>
            </a:r>
            <a:endParaRPr lang="ru-RU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9932" y="5305859"/>
            <a:ext cx="1584176" cy="12275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786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1379209"/>
            <a:ext cx="792088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Учащиеся: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dirty="0">
                <a:latin typeface="Comic Sans MS" panose="030F0702030302020204" pitchFamily="66" charset="0"/>
              </a:rPr>
              <a:t>у</a:t>
            </a:r>
            <a:r>
              <a:rPr lang="ru-RU" sz="2000" b="1" dirty="0" smtClean="0">
                <a:latin typeface="Comic Sans MS" panose="030F0702030302020204" pitchFamily="66" charset="0"/>
              </a:rPr>
              <a:t>чатся </a:t>
            </a:r>
            <a:r>
              <a:rPr lang="ru-RU" sz="2000" b="1" dirty="0" smtClean="0">
                <a:latin typeface="Comic Sans MS" panose="030F0702030302020204" pitchFamily="66" charset="0"/>
              </a:rPr>
              <a:t>анализировать текст, выделять главное</a:t>
            </a:r>
            <a:r>
              <a:rPr lang="ru-RU" sz="2000" b="1" dirty="0" smtClean="0">
                <a:latin typeface="Comic Sans MS" panose="030F0702030302020204" pitchFamily="66" charset="0"/>
              </a:rPr>
              <a:t>;</a:t>
            </a:r>
            <a:endParaRPr lang="ru-RU" sz="2000" b="1" dirty="0" smtClean="0"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dirty="0">
                <a:latin typeface="Comic Sans MS" panose="030F0702030302020204" pitchFamily="66" charset="0"/>
              </a:rPr>
              <a:t>у</a:t>
            </a:r>
            <a:r>
              <a:rPr lang="ru-RU" sz="2000" b="1" dirty="0" smtClean="0">
                <a:latin typeface="Comic Sans MS" panose="030F0702030302020204" pitchFamily="66" charset="0"/>
              </a:rPr>
              <a:t>чатся </a:t>
            </a:r>
            <a:r>
              <a:rPr lang="ru-RU" sz="2000" b="1" dirty="0" smtClean="0">
                <a:latin typeface="Comic Sans MS" panose="030F0702030302020204" pitchFamily="66" charset="0"/>
              </a:rPr>
              <a:t>ясно выражать мысли, расширяют словарный запас</a:t>
            </a:r>
            <a:r>
              <a:rPr lang="ru-RU" sz="2000" b="1" dirty="0" smtClean="0">
                <a:latin typeface="Comic Sans MS" panose="030F0702030302020204" pitchFamily="66" charset="0"/>
              </a:rPr>
              <a:t>;</a:t>
            </a:r>
            <a:endParaRPr lang="ru-RU" sz="2000" b="1" dirty="0" smtClean="0"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dirty="0">
                <a:latin typeface="Comic Sans MS" panose="030F0702030302020204" pitchFamily="66" charset="0"/>
              </a:rPr>
              <a:t>р</a:t>
            </a:r>
            <a:r>
              <a:rPr lang="ru-RU" sz="2000" b="1" dirty="0" smtClean="0">
                <a:latin typeface="Comic Sans MS" panose="030F0702030302020204" pitchFamily="66" charset="0"/>
              </a:rPr>
              <a:t>азвивают критическое и логическое мышление, творческое воображение;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dirty="0">
                <a:latin typeface="Comic Sans MS" panose="030F0702030302020204" pitchFamily="66" charset="0"/>
              </a:rPr>
              <a:t>р</a:t>
            </a:r>
            <a:r>
              <a:rPr lang="ru-RU" sz="2000" b="1" dirty="0" smtClean="0">
                <a:latin typeface="Comic Sans MS" panose="030F0702030302020204" pitchFamily="66" charset="0"/>
              </a:rPr>
              <a:t>азвивают информационную и читательскую </a:t>
            </a:r>
            <a:r>
              <a:rPr lang="ru-RU" sz="2000" b="1" dirty="0" smtClean="0">
                <a:latin typeface="Comic Sans MS" panose="030F0702030302020204" pitchFamily="66" charset="0"/>
              </a:rPr>
              <a:t>грамотность;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dirty="0">
                <a:latin typeface="Comic Sans MS" panose="030F0702030302020204" pitchFamily="66" charset="0"/>
              </a:rPr>
              <a:t>т</a:t>
            </a:r>
            <a:r>
              <a:rPr lang="ru-RU" sz="2000" b="1" dirty="0" smtClean="0">
                <a:latin typeface="Comic Sans MS" panose="030F0702030302020204" pitchFamily="66" charset="0"/>
              </a:rPr>
              <a:t>ренируют навык письменного пересказа</a:t>
            </a:r>
            <a:r>
              <a:rPr lang="ru-RU" sz="2000" b="1" dirty="0" smtClean="0">
                <a:latin typeface="Comic Sans MS" panose="030F0702030302020204" pitchFamily="66" charset="0"/>
              </a:rPr>
              <a:t>.</a:t>
            </a:r>
            <a:endParaRPr lang="ru-RU" sz="2000" b="1" dirty="0" smtClean="0"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2000" b="1" dirty="0">
              <a:latin typeface="Comic Sans MS" panose="030F0702030302020204" pitchFamily="66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4734049"/>
            <a:ext cx="1656184" cy="1433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734049"/>
            <a:ext cx="1433071" cy="1433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7221" y="4734049"/>
            <a:ext cx="1530603" cy="1525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8206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166</Words>
  <Application>Microsoft Office PowerPoint</Application>
  <PresentationFormat>Экран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Надежда Кундина</dc:creator>
  <cp:lastModifiedBy>Надежда Кундина</cp:lastModifiedBy>
  <cp:revision>15</cp:revision>
  <dcterms:created xsi:type="dcterms:W3CDTF">2025-03-24T18:33:58Z</dcterms:created>
  <dcterms:modified xsi:type="dcterms:W3CDTF">2025-04-10T07:32:36Z</dcterms:modified>
</cp:coreProperties>
</file>