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6" r:id="rId2"/>
    <p:sldId id="259" r:id="rId3"/>
    <p:sldId id="298" r:id="rId4"/>
    <p:sldId id="262" r:id="rId5"/>
    <p:sldId id="263" r:id="rId6"/>
    <p:sldId id="270" r:id="rId7"/>
    <p:sldId id="273" r:id="rId8"/>
    <p:sldId id="274" r:id="rId9"/>
    <p:sldId id="275" r:id="rId10"/>
    <p:sldId id="276" r:id="rId11"/>
    <p:sldId id="277" r:id="rId12"/>
    <p:sldId id="280" r:id="rId13"/>
    <p:sldId id="281" r:id="rId14"/>
    <p:sldId id="282" r:id="rId15"/>
    <p:sldId id="300" r:id="rId16"/>
    <p:sldId id="283" r:id="rId17"/>
    <p:sldId id="301" r:id="rId18"/>
    <p:sldId id="285" r:id="rId19"/>
    <p:sldId id="286" r:id="rId20"/>
    <p:sldId id="287" r:id="rId21"/>
    <p:sldId id="302" r:id="rId22"/>
    <p:sldId id="288" r:id="rId23"/>
    <p:sldId id="289" r:id="rId24"/>
    <p:sldId id="290" r:id="rId25"/>
    <p:sldId id="291" r:id="rId26"/>
    <p:sldId id="292" r:id="rId27"/>
    <p:sldId id="303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343" r:id="rId53"/>
    <p:sldId id="344" r:id="rId54"/>
    <p:sldId id="296" r:id="rId55"/>
    <p:sldId id="297" r:id="rId56"/>
    <p:sldId id="315" r:id="rId57"/>
    <p:sldId id="304" r:id="rId58"/>
    <p:sldId id="308" r:id="rId59"/>
  </p:sldIdLst>
  <p:sldSz cx="9144000" cy="6858000" type="screen4x3"/>
  <p:notesSz cx="6858000" cy="9144000"/>
  <p:defaultTextStyle>
    <a:defPPr>
      <a:defRPr lang="be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79" autoAdjust="0"/>
    <p:restoredTop sz="94660"/>
  </p:normalViewPr>
  <p:slideViewPr>
    <p:cSldViewPr>
      <p:cViewPr>
        <p:scale>
          <a:sx n="88" d="100"/>
          <a:sy n="88" d="100"/>
        </p:scale>
        <p:origin x="-1402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27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32C04-CECC-4E35-81F9-F4D01749658D}" type="datetimeFigureOut">
              <a:rPr lang="be-BY" smtClean="0"/>
              <a:t>08.01.2023</a:t>
            </a:fld>
            <a:endParaRPr lang="be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e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7E969-C11D-4D84-B853-F46078572ED0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54468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6BFA25-E4C7-42BD-9D1F-778EACA69113}" type="slidenum">
              <a:rPr lang="ru-RU"/>
              <a:pPr/>
              <a:t>3</a:t>
            </a:fld>
            <a:endParaRPr lang="ru-R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466705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e-BY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DB6FFDE-CFF8-4D53-9507-CF29E1F40ED8}" type="slidenum">
              <a:rPr 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48434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DBCBCD-8FFB-4946-BA98-03ADB222434A}" type="slidenum">
              <a:rPr lang="ru-RU"/>
              <a:pPr/>
              <a:t>15</a:t>
            </a:fld>
            <a:endParaRPr lang="ru-RU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715639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F773A6-DEED-4E95-B2E9-A839A4496C3F}" type="slidenum">
              <a:rPr lang="ru-RU"/>
              <a:pPr/>
              <a:t>22</a:t>
            </a:fld>
            <a:endParaRPr lang="ru-RU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531780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9A6817-71BB-43E4-8BDF-A67D6448DDFD}" type="slidenum">
              <a:rPr lang="ru-RU"/>
              <a:pPr/>
              <a:t>23</a:t>
            </a:fld>
            <a:endParaRPr lang="ru-RU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619506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2A26C8-14DE-4C0F-BB39-86924FEC66FA}" type="slidenum">
              <a:rPr lang="ru-RU"/>
              <a:pPr/>
              <a:t>24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838283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BE9BC4-AEAA-4F1A-BC35-1B35BDAA5776}" type="slidenum">
              <a:rPr lang="ru-RU"/>
              <a:pPr/>
              <a:t>25</a:t>
            </a:fld>
            <a:endParaRPr lang="ru-RU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202156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6BFA25-E4C7-42BD-9D1F-778EACA69113}" type="slidenum">
              <a:rPr lang="ru-RU"/>
              <a:pPr/>
              <a:t>58</a:t>
            </a:fld>
            <a:endParaRPr lang="ru-R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584378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9591-897E-423E-ABFD-9BC72224B00D}" type="datetimeFigureOut">
              <a:rPr lang="be-BY" smtClean="0"/>
              <a:t>08.01.2023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1734-6E84-4FBA-98AE-45B687BC6455}" type="slidenum">
              <a:rPr lang="be-BY" smtClean="0"/>
              <a:t>‹#›</a:t>
            </a:fld>
            <a:endParaRPr lang="be-BY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9591-897E-423E-ABFD-9BC72224B00D}" type="datetimeFigureOut">
              <a:rPr lang="be-BY" smtClean="0"/>
              <a:t>08.01.2023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1734-6E84-4FBA-98AE-45B687BC6455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9591-897E-423E-ABFD-9BC72224B00D}" type="datetimeFigureOut">
              <a:rPr lang="be-BY" smtClean="0"/>
              <a:t>08.01.2023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1734-6E84-4FBA-98AE-45B687BC6455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9591-897E-423E-ABFD-9BC72224B00D}" type="datetimeFigureOut">
              <a:rPr lang="be-BY" smtClean="0"/>
              <a:t>08.01.2023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1734-6E84-4FBA-98AE-45B687BC6455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9591-897E-423E-ABFD-9BC72224B00D}" type="datetimeFigureOut">
              <a:rPr lang="be-BY" smtClean="0"/>
              <a:t>08.01.2023</a:t>
            </a:fld>
            <a:endParaRPr lang="be-BY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1734-6E84-4FBA-98AE-45B687BC6455}" type="slidenum">
              <a:rPr lang="be-BY" smtClean="0"/>
              <a:t>‹#›</a:t>
            </a:fld>
            <a:endParaRPr lang="be-BY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9591-897E-423E-ABFD-9BC72224B00D}" type="datetimeFigureOut">
              <a:rPr lang="be-BY" smtClean="0"/>
              <a:t>08.01.2023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1734-6E84-4FBA-98AE-45B687BC6455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9591-897E-423E-ABFD-9BC72224B00D}" type="datetimeFigureOut">
              <a:rPr lang="be-BY" smtClean="0"/>
              <a:t>08.01.2023</a:t>
            </a:fld>
            <a:endParaRPr lang="be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1734-6E84-4FBA-98AE-45B687BC6455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9591-897E-423E-ABFD-9BC72224B00D}" type="datetimeFigureOut">
              <a:rPr lang="be-BY" smtClean="0"/>
              <a:t>08.01.2023</a:t>
            </a:fld>
            <a:endParaRPr lang="be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1734-6E84-4FBA-98AE-45B687BC6455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9591-897E-423E-ABFD-9BC72224B00D}" type="datetimeFigureOut">
              <a:rPr lang="be-BY" smtClean="0"/>
              <a:t>08.01.2023</a:t>
            </a:fld>
            <a:endParaRPr lang="be-B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1734-6E84-4FBA-98AE-45B687BC6455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9591-897E-423E-ABFD-9BC72224B00D}" type="datetimeFigureOut">
              <a:rPr lang="be-BY" smtClean="0"/>
              <a:t>08.01.2023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1734-6E84-4FBA-98AE-45B687BC6455}" type="slidenum">
              <a:rPr lang="be-BY" smtClean="0"/>
              <a:t>‹#›</a:t>
            </a:fld>
            <a:endParaRPr lang="be-BY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9591-897E-423E-ABFD-9BC72224B00D}" type="datetimeFigureOut">
              <a:rPr lang="be-BY" smtClean="0"/>
              <a:t>08.01.2023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1734-6E84-4FBA-98AE-45B687BC6455}" type="slidenum">
              <a:rPr lang="be-BY" smtClean="0"/>
              <a:t>‹#›</a:t>
            </a:fld>
            <a:endParaRPr lang="be-BY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48D9591-897E-423E-ABFD-9BC72224B00D}" type="datetimeFigureOut">
              <a:rPr lang="be-BY" smtClean="0"/>
              <a:t>08.01.2023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B081734-6E84-4FBA-98AE-45B687BC6455}" type="slidenum">
              <a:rPr lang="be-BY" smtClean="0"/>
              <a:t>‹#›</a:t>
            </a:fld>
            <a:endParaRPr lang="be-BY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0.jpeg"/><Relationship Id="rId4" Type="http://schemas.microsoft.com/office/2007/relationships/hdphoto" Target="../media/hdphoto6.wdp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microsoft.com/office/2007/relationships/hdphoto" Target="../media/hdphoto3.wdp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6707965" cy="2736304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000" spc="0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ГЕРМАНСКИЙ ОККУПАЦИОННЫЙ РЕЖИМ НА ТЕРРИТОРИИ БЕЛАРУСИ</a:t>
            </a:r>
            <a:endParaRPr lang="be-BY" sz="4000" spc="0" dirty="0">
              <a:ln w="50800"/>
              <a:solidFill>
                <a:schemeClr val="bg1">
                  <a:shade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6237312"/>
            <a:ext cx="5283696" cy="490736"/>
          </a:xfrm>
        </p:spPr>
        <p:txBody>
          <a:bodyPr/>
          <a:lstStyle/>
          <a:p>
            <a:pPr algn="r"/>
            <a:r>
              <a:rPr lang="ru-RU" b="1" i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класс</a:t>
            </a:r>
            <a:r>
              <a:rPr lang="ru-RU" b="1" i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история Беларуси</a:t>
            </a:r>
            <a:endParaRPr lang="be-BY" b="1" i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475656" y="332656"/>
            <a:ext cx="2133600" cy="365125"/>
          </a:xfrm>
        </p:spPr>
        <p:txBody>
          <a:bodyPr/>
          <a:lstStyle/>
          <a:p>
            <a:fld id="{93CE1F32-8A36-451B-B8F3-0AB7D5223743}" type="datetime1">
              <a:rPr lang="be-BY" sz="3200" b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08.01.2023</a:t>
            </a:fld>
            <a:endParaRPr lang="be-BY" sz="32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4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993942"/>
            <a:ext cx="4608512" cy="3249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235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076632" y="0"/>
            <a:ext cx="7427168" cy="764704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«Ост»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6632" y="692696"/>
            <a:ext cx="8067368" cy="4669979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30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целенаправленный план колонизации, германизации захваченных территорий. Он включал в себя политику геноцида, ликвидации советского строя и его духовных ценностей, разграбления материального достояния и природных ресурсов.</a:t>
            </a:r>
          </a:p>
          <a:p>
            <a:pPr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30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Славян и евреев считали «недочеловеками». Согласно теории планировалось уничтожить до 51 млн жителей Восточной Европы;</a:t>
            </a:r>
          </a:p>
          <a:p>
            <a:pPr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30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75 % белорусов подлежало уничтожению, 25 % - на положении фактически рабов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4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892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Г.В.С\оккупационный режим\Советское население на дорожных работах для вермахта, июнь 1942 г.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86018"/>
            <a:ext cx="4443666" cy="28365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H:\Г.В.С\оккупационный режим\Регистрация местного населения в украинской деревне представителями вермахта, лето 1942 г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7"/>
          <a:stretch/>
        </p:blipFill>
        <p:spPr bwMode="auto">
          <a:xfrm>
            <a:off x="5004048" y="260648"/>
            <a:ext cx="3893213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1403648" y="549275"/>
            <a:ext cx="3239790" cy="1938992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Регистрация местного населения в украинской деревне представителями вермахта, лето 1942 г</a:t>
            </a:r>
          </a:p>
        </p:txBody>
      </p:sp>
      <p:sp>
        <p:nvSpPr>
          <p:cNvPr id="11269" name="Прямоугольник 5"/>
          <p:cNvSpPr>
            <a:spLocks noChangeArrowheads="1"/>
          </p:cNvSpPr>
          <p:nvPr/>
        </p:nvSpPr>
        <p:spPr bwMode="auto">
          <a:xfrm>
            <a:off x="5857469" y="4221088"/>
            <a:ext cx="3275856" cy="1569660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dk1"/>
                </a:solidFill>
              </a:rPr>
              <a:t>Советское население на дорожных работах для вермахта, июнь 1942 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9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8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260648"/>
            <a:ext cx="7283152" cy="720080"/>
          </a:xfrm>
          <a:effectLst>
            <a:glow rad="63500">
              <a:schemeClr val="accent2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000"/>
              </a:srgbClr>
            </a:outerShdw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Насильственный вывоз населения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6632" y="1700808"/>
            <a:ext cx="8067368" cy="426720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Имел место с конца 1941 г. по лето 1944 г., вызван мобилизацией немецких рабочих в армию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Ежедневные отправки с территории Беларуси – около 500-1000 человек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За годы войны в Германию вывезено около 380 тыс. человек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4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13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>
          <a:xfrm>
            <a:off x="1547664" y="304800"/>
            <a:ext cx="7596336" cy="9639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СС охраняет машины </a:t>
            </a:r>
            <a:r>
              <a:rPr lang="en-US" sz="3200" dirty="0">
                <a:solidFill>
                  <a:schemeClr val="bg1"/>
                </a:solidFill>
              </a:rPr>
              <a:t>c </a:t>
            </a:r>
            <a:r>
              <a:rPr lang="ru-RU" sz="3200" dirty="0" err="1" smtClean="0">
                <a:solidFill>
                  <a:schemeClr val="bg1"/>
                </a:solidFill>
              </a:rPr>
              <a:t>остарбайтерами</a:t>
            </a:r>
            <a:r>
              <a:rPr lang="ru-RU" sz="3200" dirty="0">
                <a:solidFill>
                  <a:schemeClr val="bg1"/>
                </a:solidFill>
              </a:rPr>
              <a:t>. Могилев, июль 1943 г.</a:t>
            </a:r>
          </a:p>
        </p:txBody>
      </p:sp>
      <p:pic>
        <p:nvPicPr>
          <p:cNvPr id="30726" name="Picture 6" descr="СС охраняет машины острабайтерами Могилев июль 1943 год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1628800"/>
            <a:ext cx="7488832" cy="4998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6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801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1547664" y="620688"/>
            <a:ext cx="7028011" cy="6039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dirty="0">
                <a:solidFill>
                  <a:schemeClr val="bg1"/>
                </a:solidFill>
              </a:rPr>
              <a:t>Дети перед принудительной отправкой в Германию, 1944 г.</a:t>
            </a:r>
          </a:p>
        </p:txBody>
      </p:sp>
      <p:pic>
        <p:nvPicPr>
          <p:cNvPr id="15366" name="Picture 6" descr="Дети перед насильственной отправкой в Германию 194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1196752"/>
            <a:ext cx="7552419" cy="4984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6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252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3794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Сущность оккупационного режима</a:t>
            </a:r>
          </a:p>
        </p:txBody>
      </p:sp>
      <p:pic>
        <p:nvPicPr>
          <p:cNvPr id="14342" name="Picture 6" descr="2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2" b="7194"/>
          <a:stretch/>
        </p:blipFill>
        <p:spPr bwMode="auto">
          <a:xfrm>
            <a:off x="14463" y="719259"/>
            <a:ext cx="3380930" cy="2676501"/>
          </a:xfrm>
          <a:prstGeom prst="ellipse">
            <a:avLst/>
          </a:prstGeom>
          <a:ln w="28575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 descr="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4" b="7132"/>
          <a:stretch/>
        </p:blipFill>
        <p:spPr bwMode="auto">
          <a:xfrm>
            <a:off x="5076056" y="719260"/>
            <a:ext cx="3408619" cy="2199033"/>
          </a:xfrm>
          <a:prstGeom prst="ellipse">
            <a:avLst/>
          </a:prstGeom>
          <a:ln w="28575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1748"/>
            <a:ext cx="3783892" cy="2839482"/>
          </a:xfrm>
          <a:prstGeom prst="ellipse">
            <a:avLst/>
          </a:prstGeom>
          <a:ln w="28575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201" y="4365104"/>
            <a:ext cx="3526225" cy="2646126"/>
          </a:xfrm>
          <a:prstGeom prst="ellipse">
            <a:avLst/>
          </a:prstGeom>
          <a:ln w="28575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59440"/>
            <a:ext cx="3713459" cy="2783234"/>
          </a:xfrm>
          <a:prstGeom prst="ellipse">
            <a:avLst/>
          </a:prstGeom>
          <a:ln w="28575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021" y="2747713"/>
            <a:ext cx="3115456" cy="2337472"/>
          </a:xfrm>
          <a:prstGeom prst="ellipse">
            <a:avLst/>
          </a:prstGeom>
          <a:ln w="28575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53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17325" y="1340768"/>
            <a:ext cx="7525344" cy="1080120"/>
          </a:xfrm>
        </p:spPr>
        <p:txBody>
          <a:bodyPr>
            <a:noAutofit/>
          </a:bodyPr>
          <a:lstStyle/>
          <a:p>
            <a:pPr lvl="0" algn="ctr"/>
            <a:r>
              <a:rPr lang="ru-RU" sz="66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</a:t>
            </a:r>
            <a:br>
              <a:rPr lang="ru-RU" sz="66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6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ГЕНОЦИДА</a:t>
            </a:r>
            <a:endParaRPr lang="be-BY" sz="66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4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068" y="2825552"/>
            <a:ext cx="6191859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660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spc="0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Политика Геноцида в годы Великой Отечественной войны в Беларуси.</a:t>
            </a:r>
            <a:r>
              <a:rPr lang="ru-RU" sz="4000" spc="0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31640" y="1844675"/>
            <a:ext cx="7632973" cy="2232397"/>
          </a:xfrm>
          <a:noFill/>
          <a:ln w="38100" cmpd="dbl">
            <a:noFill/>
            <a:miter lim="800000"/>
            <a:headEnd/>
            <a:tailEnd/>
          </a:ln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kumimoji="1" lang="ru-RU" b="1" i="1" dirty="0">
                <a:solidFill>
                  <a:schemeClr val="tx1"/>
                </a:solidFill>
                <a:effectLst>
                  <a:glow rad="241300">
                    <a:srgbClr val="B80000">
                      <a:alpha val="88627"/>
                    </a:srgbClr>
                  </a:glow>
                </a:effectLst>
                <a:latin typeface="Century Gothic" pitchFamily="34" charset="0"/>
              </a:rPr>
              <a:t>Геноцид – уничтожение определённых групп населения по расовым, национальным или религиозным признакам</a:t>
            </a:r>
          </a:p>
        </p:txBody>
      </p:sp>
      <p:sp>
        <p:nvSpPr>
          <p:cNvPr id="90120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1187624" y="4149080"/>
            <a:ext cx="7849121" cy="252028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indent="0" algn="just"/>
            <a:r>
              <a:rPr lang="ru-RU" b="1" i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entury Gothic" pitchFamily="34" charset="0"/>
              </a:rPr>
              <a:t>Кто подвергался геноциду со стороны нацистов? Почему? Можно ли сказать, что белорусы также становились жертвами геноцида? Докажите с помощью примеров.</a:t>
            </a: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4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97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build="p"/>
      <p:bldP spid="9012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0"/>
            <a:ext cx="6408712" cy="54868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>
                <a:ln w="1333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</a:rPr>
              <a:t>Геноцид на Беларуси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6632" y="692696"/>
            <a:ext cx="8067368" cy="616530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Обоснован расовыми теориями, господствовавшими в «Третьем Рейхе»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Карательные органы – 5 охранных дивизий и полицейский аппарат, национальные профашистские формирования из соседних регионов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1941 г. уничтожено в ходе карательных акций около 100 тыс. мирных жителей, сожжено 120 деревень (3.945 жителей)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Литовский батальон с 5 октября по 7 ноября 1941 г. уничтожил 43 тыс. мирных белорусов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1942 г. устанавливается систематический характер карательных мероприятий. Сожжено 772 деревни с 46.992 жителей, создана система лагерей смерти (ок.260),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гетто.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4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15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5616" y="0"/>
            <a:ext cx="7920880" cy="67413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сентября 1943 г. – приказ вермахту превратить оставляемую территорию в пустыню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1943 г. сожжено 2.653 деревни, с 84.188 жителями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 за годы оккупации уничтожено 1.063 тыс. городских жителей, 445.594 сельских жителей, в том числе 155.594 сожжено в своих 5.454 деревнях 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Беларуси уничтожено более 810 тыс. военнопленных. В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Тростенецком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лагере уничтожено более 400 тыс. человек, в том числе десятки тысяч евреев из Европы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4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367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6632" y="274638"/>
            <a:ext cx="7610168" cy="1138138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ПЛАН</a:t>
            </a:r>
            <a:endParaRPr lang="be-BY" sz="66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628800"/>
            <a:ext cx="7610168" cy="4525963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Clr>
                <a:schemeClr val="bg1"/>
              </a:buClr>
              <a:buFont typeface="Wingdings" pitchFamily="2" charset="2"/>
              <a:buChar char="q"/>
            </a:pPr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УСТАНОВЛЕНИЕ ОККУПАЦИОННОГО РЕЖИМА. «НОВЫЙ ПОРЯДОК</a:t>
            </a:r>
            <a:r>
              <a:rPr lang="ru-RU" sz="32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».</a:t>
            </a:r>
          </a:p>
          <a:p>
            <a:pPr>
              <a:buClr>
                <a:schemeClr val="bg1"/>
              </a:buClr>
              <a:buFont typeface="Wingdings" pitchFamily="2" charset="2"/>
              <a:buChar char="q"/>
            </a:pPr>
            <a:r>
              <a:rPr lang="ru-RU" sz="32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ПЛАН «ОСТ».</a:t>
            </a:r>
          </a:p>
          <a:p>
            <a:pPr>
              <a:buClr>
                <a:schemeClr val="bg1"/>
              </a:buClr>
              <a:buFont typeface="Wingdings" pitchFamily="2" charset="2"/>
              <a:buChar char="q"/>
            </a:pPr>
            <a:r>
              <a:rPr lang="ru-RU" sz="32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ПОЛИТИКА </a:t>
            </a:r>
            <a:r>
              <a:rPr lang="ru-RU" sz="32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ГЕНОЦИДА</a:t>
            </a:r>
            <a:r>
              <a:rPr lang="ru-RU" sz="32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 ХОЛОКОСТ</a:t>
            </a:r>
            <a:r>
              <a:rPr lang="ru-RU" sz="32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  <a:p>
            <a:pPr>
              <a:buClr>
                <a:schemeClr val="bg1"/>
              </a:buClr>
              <a:buFont typeface="Wingdings" pitchFamily="2" charset="2"/>
              <a:buChar char="q"/>
            </a:pPr>
            <a:r>
              <a:rPr lang="ru-RU" sz="32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Белорусские </a:t>
            </a:r>
            <a:r>
              <a:rPr lang="ru-RU" sz="3200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остарбайтеры</a:t>
            </a:r>
            <a:endParaRPr lang="ru-RU" sz="3200" b="1" dirty="0" smtClean="0">
              <a:ln w="50800"/>
              <a:solidFill>
                <a:schemeClr val="bg1">
                  <a:shade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4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214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11270" name="Picture 6" descr="геноцид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23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62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>
          <a:xfrm>
            <a:off x="5292080" y="579"/>
            <a:ext cx="3851920" cy="4772025"/>
          </a:xfrm>
        </p:spPr>
        <p:txBody>
          <a:bodyPr anchor="t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  <a:t>О, вы, </a:t>
            </a:r>
            <a:r>
              <a:rPr lang="ru-RU" sz="2000" i="1" dirty="0" err="1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  <a:t>искушенные</a:t>
            </a:r>
            <a: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  <a:t>,</a:t>
            </a:r>
            <a:b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</a:br>
            <a: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  <a:t>известно ли вам, </a:t>
            </a:r>
            <a:b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</a:br>
            <a: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  <a:t>что ноги уязвимее глаз, </a:t>
            </a:r>
            <a:b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</a:br>
            <a: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  <a:t>нервы крепче костей,- </a:t>
            </a:r>
            <a:b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</a:br>
            <a: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  <a:t>а сердце </a:t>
            </a:r>
            <a:r>
              <a:rPr lang="ru-RU" sz="2000" i="1" dirty="0" err="1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  <a:t>тверже</a:t>
            </a:r>
            <a: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  <a:t> стали?</a:t>
            </a:r>
            <a:b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</a:br>
            <a: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  <a:t>Известно ли вам, </a:t>
            </a:r>
            <a:b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</a:br>
            <a: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  <a:t>что страдание беспредельно, </a:t>
            </a:r>
            <a:b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</a:br>
            <a: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  <a:t>а ужас бездонен? </a:t>
            </a:r>
            <a:b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</a:br>
            <a: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  <a:t>Знаете ли вы все это,</a:t>
            </a:r>
            <a:b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</a:br>
            <a: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  <a:t>вы, </a:t>
            </a:r>
            <a:r>
              <a:rPr lang="ru-RU" sz="2000" i="1" dirty="0" err="1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  <a:t>искушенные</a:t>
            </a:r>
            <a: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  <a:t>?</a:t>
            </a:r>
            <a:b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</a:br>
            <a:r>
              <a:rPr lang="ru-RU" sz="2000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  <a:t> Шарлотта </a:t>
            </a:r>
            <a:r>
              <a:rPr lang="ru-RU" sz="2000" i="1" dirty="0" err="1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  <a:ea typeface="+mn-ea"/>
                <a:cs typeface="+mn-cs"/>
              </a:rPr>
              <a:t>Дельбо</a:t>
            </a:r>
            <a:endParaRPr lang="ru-RU" sz="2000" i="1" dirty="0">
              <a:ln w="50800"/>
              <a:solidFill>
                <a:schemeClr val="bg1">
                  <a:shade val="50000"/>
                </a:schemeClr>
              </a:solidFill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076632" y="116632"/>
            <a:ext cx="4287456" cy="5976938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indent="0" algn="ctr">
              <a:lnSpc>
                <a:spcPct val="110000"/>
              </a:lnSpc>
              <a:buFont typeface="Wingdings" pitchFamily="2" charset="2"/>
              <a:buNone/>
            </a:pPr>
            <a: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О, вы, </a:t>
            </a:r>
            <a:r>
              <a:rPr lang="ru-RU" sz="2000" b="1" i="1" dirty="0" err="1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искушенные</a:t>
            </a:r>
            <a: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, </a:t>
            </a:r>
            <a:b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</a:br>
            <a: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известно ли вам, </a:t>
            </a:r>
            <a:b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</a:br>
            <a: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что взгляд сияет от голода</a:t>
            </a:r>
            <a:b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</a:br>
            <a: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и тускнеет от жажды? </a:t>
            </a:r>
            <a:b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</a:br>
            <a: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О, вы, </a:t>
            </a:r>
            <a:r>
              <a:rPr lang="ru-RU" sz="2000" b="1" i="1" dirty="0" err="1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искушенные</a:t>
            </a:r>
            <a: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, </a:t>
            </a:r>
            <a:b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</a:br>
            <a: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известно ли вам,</a:t>
            </a:r>
            <a:b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</a:br>
            <a: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что можно увидеть труп матери </a:t>
            </a:r>
            <a:b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</a:br>
            <a: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и не проронить ни слезинки? </a:t>
            </a:r>
            <a:b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</a:br>
            <a: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О, вы, </a:t>
            </a:r>
            <a:r>
              <a:rPr lang="ru-RU" sz="2000" b="1" i="1" dirty="0" err="1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искушенные</a:t>
            </a:r>
            <a: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, </a:t>
            </a:r>
            <a:b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</a:br>
            <a: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известно ли вам, </a:t>
            </a:r>
            <a:b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</a:br>
            <a: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что утром можно хотеть смерти, </a:t>
            </a:r>
            <a:b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</a:br>
            <a: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а вечером бояться </a:t>
            </a:r>
            <a:r>
              <a:rPr lang="ru-RU" sz="2000" b="1" i="1" dirty="0" err="1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ее</a:t>
            </a:r>
            <a: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?</a:t>
            </a:r>
            <a:b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</a:br>
            <a: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 О, вы, </a:t>
            </a:r>
            <a:r>
              <a:rPr lang="ru-RU" sz="2000" b="1" i="1" dirty="0" err="1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искушенные</a:t>
            </a:r>
            <a: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,</a:t>
            </a:r>
            <a:b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</a:br>
            <a: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известно ли вам, </a:t>
            </a:r>
            <a:b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</a:br>
            <a: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что день бывает длиннее года,</a:t>
            </a:r>
            <a:b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</a:br>
            <a:r>
              <a:rPr lang="ru-RU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а минута — дольше целой жизни? </a:t>
            </a:r>
          </a:p>
          <a:p>
            <a:pPr marL="0" indent="0" algn="ctr">
              <a:lnSpc>
                <a:spcPct val="110000"/>
              </a:lnSpc>
              <a:buFont typeface="Wingdings" pitchFamily="2" charset="2"/>
              <a:buNone/>
            </a:pPr>
            <a:endParaRPr lang="ru-RU" sz="2000" b="1" i="1" dirty="0">
              <a:ln w="50800"/>
              <a:solidFill>
                <a:schemeClr val="bg1">
                  <a:shade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5300663"/>
            <a:ext cx="4392613" cy="13589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b="1" i="1" dirty="0">
                <a:solidFill>
                  <a:srgbClr val="4600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В чём состоит антигуманная сущность геноцида?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4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833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39" y="188640"/>
            <a:ext cx="7632973" cy="6552728"/>
          </a:xfrm>
          <a:noFill/>
          <a:ln w="57150" cmpd="thinThick">
            <a:noFill/>
            <a:miter lim="800000"/>
            <a:headEnd/>
            <a:tailEnd/>
          </a:ln>
        </p:spPr>
        <p:txBody>
          <a:bodyPr lIns="92075" tIns="46038" rIns="92075" bIns="46038" anchor="t">
            <a:normAutofit/>
          </a:bodyPr>
          <a:lstStyle/>
          <a:p>
            <a:pPr algn="just"/>
            <a:r>
              <a:rPr lang="ru-RU" sz="3600" b="1" dirty="0"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 Беларуси было создано более 260 лагерей смерти. В окрестностях Минска находился лагерь </a:t>
            </a:r>
            <a:r>
              <a:rPr lang="ru-RU" sz="3600" b="1" u="sng" dirty="0" err="1"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Тростенец</a:t>
            </a:r>
            <a:r>
              <a:rPr lang="ru-RU" sz="3600" b="1" dirty="0"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, стоявший на 4 месте (после Освенцима, Майданека и Треблинки – территория Польши) по количеству уничтоженных – 206 500 человек.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5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53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1776413"/>
          </a:xfrm>
          <a:noFill/>
          <a:ln/>
        </p:spPr>
        <p:txBody>
          <a:bodyPr lIns="92075" tIns="46038" rIns="92075" bIns="46038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spc="0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Символом трагедии белорусского народа, пострадавшего в годы войны от оккупационного режима, является трагедия деревни </a:t>
            </a:r>
            <a:r>
              <a:rPr lang="ru-RU" sz="2800" u="sng" spc="0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Хатынь</a:t>
            </a:r>
            <a:r>
              <a:rPr lang="ru-RU" sz="2800" spc="0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 в Логойском р-не.</a:t>
            </a:r>
          </a:p>
        </p:txBody>
      </p:sp>
      <p:pic>
        <p:nvPicPr>
          <p:cNvPr id="10247" name="Picture 7" descr="IMG_62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4032250" cy="4392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MG_62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1916113"/>
            <a:ext cx="4572000" cy="4375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42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4932040" cy="6858000"/>
          </a:xfrm>
          <a:noFill/>
          <a:ln/>
        </p:spPr>
        <p:txBody>
          <a:bodyPr lIns="92075" tIns="46038" rIns="92075" bIns="46038">
            <a:noAutofit/>
          </a:bodyPr>
          <a:lstStyle/>
          <a:p>
            <a:pPr marL="0" indent="0" algn="ctr" defTabSz="901700">
              <a:lnSpc>
                <a:spcPct val="120000"/>
              </a:lnSpc>
              <a:buFont typeface="Wingdings" pitchFamily="2" charset="2"/>
              <a:buNone/>
              <a:tabLst>
                <a:tab pos="1792288" algn="l"/>
              </a:tabLst>
            </a:pPr>
            <a:r>
              <a:rPr lang="ru-RU" b="1" i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Единственный взрослый свидетель </a:t>
            </a:r>
            <a:r>
              <a:rPr lang="ru-RU" b="1" i="1" dirty="0" err="1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хатынской</a:t>
            </a:r>
            <a:r>
              <a:rPr lang="ru-RU" b="1" i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трагедии – 56-летний деревенский кузнец Иосиф Каминский. Среди трупов односельчан он </a:t>
            </a:r>
            <a:r>
              <a:rPr lang="ru-RU" b="1" i="1" dirty="0" err="1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нашел</a:t>
            </a:r>
            <a:r>
              <a:rPr lang="ru-RU" b="1" i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своего израненного сына. Он скончался на руках у отца. Этот трагический момент из жизни Иосифа Каминского положен в основу создания единственной скульптуры мемориального комплекса «Хатынь» — «</a:t>
            </a:r>
            <a:r>
              <a:rPr lang="ru-RU" b="1" i="1" dirty="0" err="1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Непокоренный</a:t>
            </a:r>
            <a:r>
              <a:rPr lang="ru-RU" b="1" i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человек».</a:t>
            </a:r>
          </a:p>
        </p:txBody>
      </p:sp>
      <p:pic>
        <p:nvPicPr>
          <p:cNvPr id="11269" name="Picture 5" descr="IMG_62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8680"/>
            <a:ext cx="4051585" cy="5400129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89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3416" y="13393"/>
            <a:ext cx="8785225" cy="1371600"/>
          </a:xfrm>
          <a:noFill/>
          <a:ln/>
        </p:spPr>
        <p:txBody>
          <a:bodyPr lIns="92075" tIns="46038" rIns="92075" bIns="46038"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just"/>
            <a:r>
              <a:rPr lang="ru-RU" sz="3200" spc="0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Судьбу Хатыни разделили 627 деревень, из которых 186 так и не были восстановлены.</a:t>
            </a:r>
          </a:p>
        </p:txBody>
      </p:sp>
      <p:pic>
        <p:nvPicPr>
          <p:cNvPr id="12293" name="Picture 5" descr="IMG_62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4176713" cy="46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G_0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484313"/>
            <a:ext cx="3927475" cy="508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5" name="WordArt 7"/>
          <p:cNvSpPr>
            <a:spLocks noChangeArrowheads="1" noChangeShapeType="1" noTextEdit="1"/>
          </p:cNvSpPr>
          <p:nvPr/>
        </p:nvSpPr>
        <p:spPr bwMode="auto">
          <a:xfrm>
            <a:off x="4787900" y="3284538"/>
            <a:ext cx="1512888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be-BY" b="1" kern="10">
                <a:ln w="222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Century Gothic"/>
              </a:rPr>
              <a:t>Дальва</a:t>
            </a:r>
          </a:p>
        </p:txBody>
      </p:sp>
      <p:sp>
        <p:nvSpPr>
          <p:cNvPr id="28676" name="WordArt 4"/>
          <p:cNvSpPr>
            <a:spLocks noChangeArrowheads="1" noChangeShapeType="1" noTextEdit="1"/>
          </p:cNvSpPr>
          <p:nvPr/>
        </p:nvSpPr>
        <p:spPr bwMode="auto">
          <a:xfrm>
            <a:off x="2700338" y="6021388"/>
            <a:ext cx="1655762" cy="55403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be-BY" sz="2400" b="1" kern="10">
                <a:ln w="222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80">
                    <a:alpha val="89999"/>
                  </a:srgbClr>
                </a:solidFill>
                <a:latin typeface="Arial"/>
                <a:cs typeface="Arial"/>
              </a:rPr>
              <a:t>Хатынь</a:t>
            </a:r>
          </a:p>
        </p:txBody>
      </p:sp>
    </p:spTree>
    <p:extLst>
      <p:ext uri="{BB962C8B-B14F-4D97-AF65-F5344CB8AC3E}">
        <p14:creationId xmlns:p14="http://schemas.microsoft.com/office/powerpoint/2010/main" val="207624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304800"/>
            <a:ext cx="8713788" cy="603250"/>
          </a:xfrm>
        </p:spPr>
        <p:txBody>
          <a:bodyPr>
            <a:normAutofit fontScale="90000"/>
          </a:bodyPr>
          <a:lstStyle/>
          <a:p>
            <a:pPr algn="r"/>
            <a:r>
              <a:rPr lang="ru-RU" sz="2600" b="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Немецкие солдаты сжигают деревню в Рогачевском районе Гомельской области 1941 г.</a:t>
            </a:r>
          </a:p>
        </p:txBody>
      </p:sp>
      <p:pic>
        <p:nvPicPr>
          <p:cNvPr id="18438" name="Picture 6" descr="Немецкие солдаты сжигают деревню в Рогачевском районе Гомельской области 1941 год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1340768"/>
            <a:ext cx="7627420" cy="4980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6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025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116632"/>
            <a:ext cx="7764206" cy="1656184"/>
          </a:xfrm>
        </p:spPr>
        <p:txBody>
          <a:bodyPr>
            <a:noAutofit/>
          </a:bodyPr>
          <a:lstStyle/>
          <a:p>
            <a:pPr algn="just"/>
            <a:r>
              <a:rPr lang="ru-RU" sz="2800" u="sng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B8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«Холокост»</a:t>
            </a:r>
            <a:r>
              <a:rPr lang="ru-RU" sz="28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B8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- от древнегреческого </a:t>
            </a:r>
            <a:r>
              <a:rPr lang="ru-RU" sz="2800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B8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Holocaustosis</a:t>
            </a:r>
            <a:r>
              <a:rPr lang="ru-RU" sz="28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B8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, означает «всесожжение», «уничтожение огнём», «жертвоприношение»</a:t>
            </a:r>
            <a:endParaRPr lang="ru-RU" sz="40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B8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1916832"/>
            <a:ext cx="7704856" cy="1584325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indent="0" algn="just">
              <a:buFont typeface="Wingdings" pitchFamily="2" charset="2"/>
              <a:buNone/>
            </a:pPr>
            <a:r>
              <a:rPr lang="ru-RU" sz="28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Используется также термин </a:t>
            </a:r>
            <a:r>
              <a:rPr lang="ru-RU" sz="2800" b="1" i="1" u="sng" dirty="0" err="1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Шоа</a:t>
            </a:r>
            <a:r>
              <a:rPr lang="ru-RU" sz="28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, обозначающий «Катастрофа европейского еврейства».</a:t>
            </a: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1331640" y="3644900"/>
            <a:ext cx="7764206" cy="287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ru-RU" sz="2800" b="1" dirty="0">
                <a:solidFill>
                  <a:srgbClr val="46004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Все сожжено: пороки с добродетелями</a:t>
            </a:r>
          </a:p>
          <a:p>
            <a:pPr>
              <a:lnSpc>
                <a:spcPct val="130000"/>
              </a:lnSpc>
            </a:pPr>
            <a:r>
              <a:rPr kumimoji="1" lang="ru-RU" sz="2800" b="1" dirty="0">
                <a:solidFill>
                  <a:srgbClr val="46004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И дети с престарелыми родителями.</a:t>
            </a:r>
          </a:p>
          <a:p>
            <a:pPr>
              <a:lnSpc>
                <a:spcPct val="130000"/>
              </a:lnSpc>
            </a:pPr>
            <a:r>
              <a:rPr kumimoji="1" lang="ru-RU" sz="2800" b="1" dirty="0">
                <a:solidFill>
                  <a:srgbClr val="46004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А я стою пред тихими свидетелями</a:t>
            </a:r>
          </a:p>
          <a:p>
            <a:pPr>
              <a:lnSpc>
                <a:spcPct val="130000"/>
              </a:lnSpc>
            </a:pPr>
            <a:r>
              <a:rPr kumimoji="1" lang="ru-RU" sz="2800" b="1" dirty="0">
                <a:solidFill>
                  <a:srgbClr val="46004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И тихо повторяю: сожжены.</a:t>
            </a:r>
          </a:p>
          <a:p>
            <a:pPr algn="r">
              <a:lnSpc>
                <a:spcPct val="130000"/>
              </a:lnSpc>
            </a:pPr>
            <a:r>
              <a:rPr kumimoji="1" lang="ru-RU" sz="2800" dirty="0">
                <a:solidFill>
                  <a:srgbClr val="46004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Борис Слуцкий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4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309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  <p:bldP spid="9318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5" y="548680"/>
            <a:ext cx="4187049" cy="923330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54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ea typeface="+mj-ea"/>
                <a:cs typeface="+mj-cs"/>
              </a:rPr>
              <a:t>Холокост</a:t>
            </a:r>
            <a:r>
              <a:rPr lang="ru-RU" sz="5400" b="1" kern="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ea typeface="+mj-ea"/>
                <a:cs typeface="+mj-cs"/>
              </a:rPr>
              <a:t> 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82585" y="2636912"/>
            <a:ext cx="3607321" cy="1231106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54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ea typeface="+mj-ea"/>
                <a:cs typeface="+mj-cs"/>
              </a:rPr>
              <a:t>Геноцид</a:t>
            </a:r>
            <a:r>
              <a:rPr lang="ru-RU" sz="5400" b="1" kern="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ea typeface="+mj-ea"/>
                <a:cs typeface="+mj-cs"/>
              </a:rPr>
              <a:t> </a:t>
            </a:r>
            <a:br>
              <a:rPr lang="ru-RU" sz="5400" b="1" kern="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ea typeface="+mj-ea"/>
                <a:cs typeface="+mj-cs"/>
              </a:rPr>
            </a:b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1031" y="4293096"/>
            <a:ext cx="3888432" cy="1754326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54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ea typeface="+mj-ea"/>
                <a:cs typeface="+mj-cs"/>
              </a:rPr>
              <a:t>Лагеря смерти</a:t>
            </a:r>
          </a:p>
        </p:txBody>
      </p:sp>
    </p:spTree>
    <p:extLst>
      <p:ext uri="{BB962C8B-B14F-4D97-AF65-F5344CB8AC3E}">
        <p14:creationId xmlns:p14="http://schemas.microsoft.com/office/powerpoint/2010/main" val="264947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 sz="quarter"/>
          </p:nvPr>
        </p:nvSpPr>
        <p:spPr bwMode="hidden">
          <a:xfrm>
            <a:off x="395288" y="-747713"/>
            <a:ext cx="8226425" cy="1736726"/>
          </a:xfrm>
        </p:spPr>
        <p:txBody>
          <a:bodyPr/>
          <a:lstStyle/>
          <a:p>
            <a:r>
              <a:rPr lang="ru-RU" smtClean="0">
                <a:solidFill>
                  <a:srgbClr val="800000"/>
                </a:solidFill>
                <a:effectLst/>
                <a:latin typeface="Batang" pitchFamily="18" charset="-127"/>
                <a:ea typeface="Batang" pitchFamily="18" charset="-127"/>
              </a:rPr>
              <a:t>Холокост</a:t>
            </a:r>
            <a:r>
              <a:rPr lang="ru-RU" smtClean="0">
                <a:effectLst/>
                <a:latin typeface="Batang" pitchFamily="18" charset="-127"/>
                <a:ea typeface="Batang" pitchFamily="18" charset="-127"/>
              </a:rPr>
              <a:t> </a:t>
            </a:r>
          </a:p>
        </p:txBody>
      </p:sp>
      <p:sp>
        <p:nvSpPr>
          <p:cNvPr id="4099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0" y="908050"/>
            <a:ext cx="4643438" cy="5834063"/>
          </a:xfrm>
        </p:spPr>
        <p:txBody>
          <a:bodyPr/>
          <a:lstStyle/>
          <a:p>
            <a:endParaRPr lang="ru-RU" sz="2400" b="1" smtClean="0">
              <a:solidFill>
                <a:srgbClr val="800000"/>
              </a:solidFill>
              <a:effectLst/>
            </a:endParaRPr>
          </a:p>
          <a:p>
            <a:endParaRPr lang="ru-RU" sz="2400" b="1" smtClean="0">
              <a:solidFill>
                <a:srgbClr val="800000"/>
              </a:solidFill>
              <a:effectLst/>
            </a:endParaRPr>
          </a:p>
          <a:p>
            <a:r>
              <a:rPr lang="ru-RU" sz="2400" b="1" smtClean="0">
                <a:solidFill>
                  <a:srgbClr val="800000"/>
                </a:solidFill>
                <a:effectLst/>
              </a:rPr>
              <a:t>Холоко́ст — преследование и массовое уничтожение евреев в Германии во время Второй мировой войны; систематичное преследование и уничтожение европейских евреев нацистской Германией и коллаборационистами на протяжении 1933—1945 годов.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96975"/>
            <a:ext cx="407670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1192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507413" cy="504825"/>
          </a:xfrm>
          <a:noFill/>
          <a:ln/>
        </p:spPr>
        <p:txBody>
          <a:bodyPr lIns="92075" tIns="46038" rIns="92075" bIns="46038">
            <a:normAutofit fontScale="90000"/>
          </a:bodyPr>
          <a:lstStyle/>
          <a:p>
            <a:pPr algn="ctr"/>
            <a:r>
              <a:rPr lang="ru-RU" sz="40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Вопросы для обсуждения: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908050"/>
            <a:ext cx="8425061" cy="5616575"/>
          </a:xfrm>
          <a:noFill/>
          <a:ln w="19050">
            <a:noFill/>
            <a:miter lim="800000"/>
            <a:headEnd/>
            <a:tailEnd/>
          </a:ln>
        </p:spPr>
        <p:txBody>
          <a:bodyPr lIns="92075" tIns="46038" rIns="92075" bIns="46038">
            <a:normAutofit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39750" lvl="1" indent="-352425" algn="just">
              <a:buClr>
                <a:srgbClr val="000066"/>
              </a:buClr>
              <a:tabLst>
                <a:tab pos="620713" algn="l"/>
              </a:tabLst>
            </a:pPr>
            <a:r>
              <a:rPr lang="be-BY" sz="24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Когда на территории БССР был установлен нацистский оккупационный режим?</a:t>
            </a:r>
          </a:p>
          <a:p>
            <a:pPr marL="539750" lvl="1" indent="-352425" algn="just">
              <a:buClr>
                <a:srgbClr val="000066"/>
              </a:buClr>
              <a:tabLst>
                <a:tab pos="620713" algn="l"/>
              </a:tabLst>
            </a:pPr>
            <a:r>
              <a:rPr lang="be-BY" sz="24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В результате каких событий произошёл данный факт?</a:t>
            </a:r>
          </a:p>
          <a:p>
            <a:pPr marL="539750" lvl="1" indent="-352425" algn="just">
              <a:buClr>
                <a:srgbClr val="000066"/>
              </a:buClr>
              <a:tabLst>
                <a:tab pos="620713" algn="l"/>
              </a:tabLst>
            </a:pPr>
            <a:r>
              <a:rPr lang="be-BY" sz="24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Какое название получил оккупационный режим?</a:t>
            </a:r>
          </a:p>
          <a:p>
            <a:pPr marL="539750" lvl="1" indent="-352425" algn="just">
              <a:buClr>
                <a:srgbClr val="000066"/>
              </a:buClr>
              <a:tabLst>
                <a:tab pos="620713" algn="l"/>
              </a:tabLst>
            </a:pPr>
            <a:r>
              <a:rPr lang="be-BY" sz="24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Почему фашисты назвали свой режим “новый порядок”?</a:t>
            </a:r>
          </a:p>
          <a:p>
            <a:pPr marL="539750" lvl="1" indent="-352425" algn="just">
              <a:buClr>
                <a:srgbClr val="000066"/>
              </a:buClr>
              <a:tabLst>
                <a:tab pos="620713" algn="l"/>
              </a:tabLst>
            </a:pPr>
            <a:r>
              <a:rPr lang="be-BY" sz="24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Какие цели преследовали нацисты на захваченной территории Восточной Европы, в т.ч. и в Беларуси? Какие методы применялись ими для реализации своих целей? </a:t>
            </a:r>
          </a:p>
          <a:p>
            <a:pPr marL="539750" lvl="1" indent="-352425" algn="just">
              <a:buClr>
                <a:srgbClr val="000066"/>
              </a:buClr>
              <a:tabLst>
                <a:tab pos="620713" algn="l"/>
              </a:tabLst>
            </a:pPr>
            <a:r>
              <a:rPr lang="be-BY" sz="24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Известны ли вам примеры осуществления оккупационного режима на территории Беларуси?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 </a:t>
            </a:r>
            <a:endParaRPr lang="be-BY" sz="2400" b="1" i="1" dirty="0">
              <a:ln w="50800"/>
              <a:solidFill>
                <a:schemeClr val="bg1">
                  <a:shade val="50000"/>
                </a:schemeClr>
              </a:solidFill>
              <a:latin typeface="Century Gothic" pitchFamily="34" charset="0"/>
            </a:endParaRPr>
          </a:p>
          <a:p>
            <a:pPr marL="7938" indent="-7938" algn="just">
              <a:buFont typeface="Wingdings" pitchFamily="2" charset="2"/>
              <a:buNone/>
              <a:tabLst>
                <a:tab pos="620713" algn="l"/>
              </a:tabLst>
            </a:pPr>
            <a:endParaRPr lang="ru-RU" sz="2400" b="1" dirty="0">
              <a:ln w="50800"/>
              <a:solidFill>
                <a:schemeClr val="bg1">
                  <a:shade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6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340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 sz="quarter"/>
          </p:nvPr>
        </p:nvSpPr>
        <p:spPr>
          <a:xfrm>
            <a:off x="539750" y="188913"/>
            <a:ext cx="8226425" cy="1736725"/>
          </a:xfrm>
        </p:spPr>
        <p:txBody>
          <a:bodyPr>
            <a:normAutofit fontScale="90000"/>
          </a:bodyPr>
          <a:lstStyle/>
          <a:p>
            <a:r>
              <a:rPr lang="ru-RU" sz="2400" b="1" smtClean="0">
                <a:solidFill>
                  <a:srgbClr val="800000"/>
                </a:solidFill>
                <a:effectLst/>
              </a:rPr>
              <a:t>Под жертвами Холокоста часто понимаются также другие этнические и социальные группы, которых нацисты преследовали и уничтожали за принадлежность к этим группам (цыгане, геи, масоны, безнадежно больные и др.)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0" y="2133600"/>
            <a:ext cx="8748713" cy="424815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916113"/>
            <a:ext cx="4159251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906838"/>
            <a:ext cx="4725987" cy="291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42056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79388" y="1052513"/>
            <a:ext cx="8226425" cy="1143000"/>
          </a:xfrm>
        </p:spPr>
        <p:txBody>
          <a:bodyPr>
            <a:normAutofit fontScale="90000"/>
          </a:bodyPr>
          <a:lstStyle/>
          <a:p>
            <a:r>
              <a:rPr lang="ru-RU" sz="2400" b="1" smtClean="0">
                <a:solidFill>
                  <a:srgbClr val="800000"/>
                </a:solidFill>
                <a:effectLst/>
              </a:rPr>
              <a:t>Холокост - система, предназначенная для массового уничтожения людей: были найдены многочисленные списки потенциальных жертв и свидетельства об убийствах. Во время Второй мировой войны на оккупированных Германией территориях были построены лагеря смерти, предназначенные для убийства миллионов людей; при этом технология уничтожения совершенствовалась.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5613" y="3284538"/>
            <a:ext cx="8226425" cy="3573462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57563"/>
            <a:ext cx="333375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3338513"/>
            <a:ext cx="4156075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24216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4308475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3502025"/>
            <a:ext cx="4572000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4775"/>
            <a:ext cx="4572000" cy="325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502025"/>
            <a:ext cx="4343400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78950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15888"/>
            <a:ext cx="4429125" cy="33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15888"/>
            <a:ext cx="3163888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3403600"/>
            <a:ext cx="4445000" cy="343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573463"/>
            <a:ext cx="3163888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56292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-242888"/>
            <a:ext cx="8226425" cy="1143001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080808"/>
                </a:solidFill>
              </a:rPr>
              <a:t>Геноцид </a:t>
            </a:r>
            <a:endParaRPr lang="ru-RU" dirty="0">
              <a:solidFill>
                <a:srgbClr val="080808"/>
              </a:solidFill>
            </a:endParaRPr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>
          <a:xfrm>
            <a:off x="5292725" y="757238"/>
            <a:ext cx="3851275" cy="5824537"/>
          </a:xfrm>
        </p:spPr>
        <p:txBody>
          <a:bodyPr/>
          <a:lstStyle/>
          <a:p>
            <a:r>
              <a:rPr lang="ru-RU" sz="2400" b="1" smtClean="0">
                <a:solidFill>
                  <a:srgbClr val="080808"/>
                </a:solidFill>
                <a:effectLst/>
              </a:rPr>
              <a:t>Геноци́д — действия, совершаемые с намерением уничтожить, полностью или частично, какую-либо национальную, этническую, расовую или религиозную группу.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765175"/>
            <a:ext cx="5270500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50194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38" y="14288"/>
            <a:ext cx="9155113" cy="6843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3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60350"/>
            <a:ext cx="38100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411538"/>
            <a:ext cx="3810000" cy="300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260350"/>
            <a:ext cx="3787775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3411538"/>
            <a:ext cx="3810000" cy="300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63255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-4763"/>
            <a:ext cx="8226425" cy="1143001"/>
          </a:xfrm>
        </p:spPr>
        <p:txBody>
          <a:bodyPr/>
          <a:lstStyle/>
          <a:p>
            <a:pPr>
              <a:defRPr/>
            </a:pPr>
            <a:r>
              <a:rPr lang="ru-RU" sz="2800" dirty="0" smtClean="0">
                <a:solidFill>
                  <a:srgbClr val="080808"/>
                </a:solidFill>
              </a:rPr>
              <a:t>Геноцид-методы уничтожения </a:t>
            </a:r>
            <a:endParaRPr lang="ru-RU" sz="2800" dirty="0">
              <a:solidFill>
                <a:srgbClr val="080808"/>
              </a:solidFill>
            </a:endParaRPr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>
          <a:xfrm>
            <a:off x="1588" y="1125538"/>
            <a:ext cx="3744912" cy="4495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bg1"/>
                </a:solidFill>
                <a:effectLst/>
              </a:rPr>
              <a:t>убийства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bg1"/>
                </a:solidFill>
                <a:effectLst/>
              </a:rPr>
              <a:t>причинения тяжкого вреда их здоровью;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bg1"/>
                </a:solidFill>
                <a:effectLst/>
              </a:rPr>
              <a:t>принудительной передачи детей;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bg1"/>
                </a:solidFill>
                <a:effectLst/>
              </a:rPr>
              <a:t>предумышленного создания жизненных условий, рассчитанных на полное или частичное физическое уничтожение.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196975"/>
            <a:ext cx="4762500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08256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4572000" cy="354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163"/>
            <a:ext cx="45720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4572000" cy="328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90925"/>
            <a:ext cx="457200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66680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4" descr="E:\300px-%D0%A1%D0%B0%D0%BB%D0%B0%D1%81%D0%BF%D0%B8%D0%BB%D1%81_%D0%BC%D0%B5%D0%BC%D0%BE%D1%80%D0%B8%D0%B0%D0%BB_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383088"/>
            <a:ext cx="2903537" cy="2176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8000" b="1" i="1" dirty="0" smtClean="0">
                <a:latin typeface="Times New Roman" pitchFamily="18" charset="0"/>
              </a:rPr>
              <a:t>Лагеря смерти</a:t>
            </a:r>
          </a:p>
        </p:txBody>
      </p:sp>
      <p:pic>
        <p:nvPicPr>
          <p:cNvPr id="3077" name="Picture 11" descr="iв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003800" y="1989138"/>
            <a:ext cx="2947988" cy="1998662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2" descr="E:\вов\к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4376738"/>
            <a:ext cx="2881313" cy="2162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989138"/>
            <a:ext cx="2665413" cy="199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62792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640" y="2996952"/>
            <a:ext cx="7237312" cy="1368152"/>
          </a:xfrm>
        </p:spPr>
        <p:txBody>
          <a:bodyPr>
            <a:noAutofit/>
          </a:bodyPr>
          <a:lstStyle/>
          <a:p>
            <a:pPr lvl="0" algn="ctr"/>
            <a:r>
              <a:rPr lang="ru-RU" sz="44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УСТАНОВЛЕНИЕ ОККУПАЦИОННОГО РЕЖИМА. «НОВЫЙ ПОРЯДОК»</a:t>
            </a:r>
            <a:endParaRPr lang="be-BY" sz="44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4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928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4" descr="E:\вов\е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2786062" cy="2589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Прямоугольник 4"/>
          <p:cNvSpPr>
            <a:spLocks noChangeArrowheads="1"/>
          </p:cNvSpPr>
          <p:nvPr/>
        </p:nvSpPr>
        <p:spPr bwMode="auto">
          <a:xfrm>
            <a:off x="107950" y="3213100"/>
            <a:ext cx="903605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b="1" dirty="0"/>
          </a:p>
          <a:p>
            <a:r>
              <a:rPr lang="ru-RU" sz="2400" b="1" dirty="0">
                <a:latin typeface="Times New Roman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С матерями-узницами в лагере дети находились недолго. Немцы выгоняли всех из бараков и отбирали детей. От горя некоторые матери сходили с ума. Детей в возрасте до 6 лет собирали в отдельном бараке, где не заботились о лечении заболевших корью, а усугубляли болезнь купанием, после чего дети умирали за 2—3 дня. Страшный час для детей и матерей в лагере наступал тогда, когда фашисты, выстроив матерей с детьми посреди лагеря, насильно отрывали малюток от несчастных матерей…</a:t>
            </a: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8" name="Picture 6" descr="i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60350"/>
            <a:ext cx="27352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а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196975"/>
            <a:ext cx="295275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11634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E:\jewsih_children_auschwitz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268413"/>
            <a:ext cx="3857625" cy="2894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3" descr="E:\z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04913"/>
            <a:ext cx="30226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Прямоугольник 7"/>
          <p:cNvSpPr>
            <a:spLocks noChangeArrowheads="1"/>
          </p:cNvSpPr>
          <p:nvPr/>
        </p:nvSpPr>
        <p:spPr bwMode="auto">
          <a:xfrm>
            <a:off x="0" y="4508500"/>
            <a:ext cx="91440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</a:rPr>
              <a:t> 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Несмотря на зимнюю стужу, привезённых детей голыми и босыми полкилометра гнали в барак, носивший наименование бани, где заставляли их мыться холодной водой.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</a:rPr>
              <a:t>Затем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 таким же порядком детей, старший из которых не достигал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</a:rPr>
              <a:t>еще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 12-летнего возраста, гнали в другой барак, в котором голыми держали их на холоде по 5—6 суток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116013" y="430213"/>
            <a:ext cx="741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sz="3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Са́ласпилс</a:t>
            </a: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</a:rPr>
              <a:t> —детский лагерь смерти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387665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209056f1282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33375"/>
            <a:ext cx="4679950" cy="3648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4" descr="E:\sanko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57188"/>
            <a:ext cx="2663825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0" y="3859213"/>
            <a:ext cx="91440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Когда </a:t>
            </a:r>
            <a:r>
              <a:rPr lang="ru-RU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изможденные</a:t>
            </a:r>
            <a:r>
              <a:rPr lang="ru-RU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люди с больными, замученными детьми загонялись за тройную проволочную ограду концентрационного лагеря, для взрослых, но в особенности для беззащитных детей начиналось мучительное существование, насыщенное до предела тяжкими психическими и физическими истязаниями и издевательствами со стороны немцев и их прислужников.</a:t>
            </a:r>
            <a:endParaRPr lang="ru-RU" sz="2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24179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дом\Рабочий стол\моё\вов\1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928670"/>
            <a:ext cx="3286148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C:\Documents and Settings\дом\Рабочий стол\моё\вов\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785794"/>
            <a:ext cx="3343434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C:\Documents and Settings\дом\Рабочий стол\моё\вов\1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3857628"/>
            <a:ext cx="3410816" cy="2718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138999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E:\1253178205_lageria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33375"/>
            <a:ext cx="5329237" cy="4156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50825" y="4497854"/>
            <a:ext cx="86074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Охрана лагеря каждый день выносила из детского барака в больших корзинах окоченевшие трупики погибших мучительной смертью детей. Они сжигались за оградой лагеря или сбрасывались в выгребные ямы и частично закапывались в лесу вблизи лагеря.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2570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2"/>
          <p:cNvSpPr>
            <a:spLocks noGrp="1"/>
          </p:cNvSpPr>
          <p:nvPr>
            <p:ph idx="4294967295"/>
          </p:nvPr>
        </p:nvSpPr>
        <p:spPr>
          <a:xfrm>
            <a:off x="250825" y="3933825"/>
            <a:ext cx="8431213" cy="2162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eaLnBrk="1" hangingPunct="1"/>
            <a:r>
              <a:rPr lang="ru-RU" sz="2400" b="1" dirty="0" smtClean="0">
                <a:solidFill>
                  <a:schemeClr val="bg1"/>
                </a:solidFill>
                <a:effectLst/>
                <a:latin typeface="Times New Roman" pitchFamily="18" charset="0"/>
              </a:rPr>
              <a:t>В лагере смерти Саласпилс мученической смертью погибли около 3 тысяч детей до 5 лет в период с 18 мая 1942 года по 19 мая 1943 года, тела были частью сожжены, а частью захоронены на старом гарнизонном кладбище у Саласпилса. Подавляющее большинство из них подвергались выкачиванию крови.</a:t>
            </a:r>
          </a:p>
        </p:txBody>
      </p:sp>
      <p:pic>
        <p:nvPicPr>
          <p:cNvPr id="9219" name="Picture 5" descr="E:\1089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285750"/>
            <a:ext cx="4857750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05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-58738"/>
            <a:ext cx="8224837" cy="151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0" y="1052513"/>
            <a:ext cx="9144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rgbClr val="800000"/>
                </a:solidFill>
              </a:rPr>
              <a:t>Малый </a:t>
            </a:r>
            <a:r>
              <a:rPr lang="ru-RU" sz="2400" b="1" dirty="0" err="1">
                <a:solidFill>
                  <a:srgbClr val="800000"/>
                </a:solidFill>
              </a:rPr>
              <a:t>Тростенец</a:t>
            </a:r>
            <a:r>
              <a:rPr lang="ru-RU" sz="2400" b="1" dirty="0">
                <a:solidFill>
                  <a:srgbClr val="800000"/>
                </a:solidFill>
              </a:rPr>
              <a:t> — крупнейший лагерь смерти на территории Беларуси и оккупированных районов СССР, созданный СД в окрестностях Минска. В </a:t>
            </a:r>
            <a:r>
              <a:rPr lang="ru-RU" sz="2400" b="1" dirty="0" err="1">
                <a:solidFill>
                  <a:srgbClr val="800000"/>
                </a:solidFill>
              </a:rPr>
              <a:t>Тростенце</a:t>
            </a:r>
            <a:r>
              <a:rPr lang="ru-RU" sz="2400" b="1" dirty="0">
                <a:solidFill>
                  <a:srgbClr val="800000"/>
                </a:solidFill>
              </a:rPr>
              <a:t> уничтожались мирные жители, военнопленные из СССР.</a:t>
            </a:r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2847975"/>
            <a:ext cx="238125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71813"/>
            <a:ext cx="3532187" cy="282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88768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1566863"/>
            <a:ext cx="4024313" cy="31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Прямоугольник 1"/>
          <p:cNvSpPr>
            <a:spLocks noChangeArrowheads="1"/>
          </p:cNvSpPr>
          <p:nvPr/>
        </p:nvSpPr>
        <p:spPr bwMode="auto">
          <a:xfrm>
            <a:off x="107950" y="4991100"/>
            <a:ext cx="88773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800000"/>
                </a:solidFill>
              </a:rPr>
              <a:t>Концентрационный лагерь был создан осенью 1941 года на территории колхоза им. Карла Маркса.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3375"/>
            <a:ext cx="4679950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61801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33375"/>
            <a:ext cx="4381500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1988"/>
            <a:ext cx="4303713" cy="346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3438525"/>
            <a:ext cx="4284662" cy="315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333375"/>
            <a:ext cx="4014787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25939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-100013"/>
            <a:ext cx="5229225" cy="524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Прямоугольник 1"/>
          <p:cNvSpPr>
            <a:spLocks noChangeArrowheads="1"/>
          </p:cNvSpPr>
          <p:nvPr/>
        </p:nvSpPr>
        <p:spPr bwMode="auto">
          <a:xfrm>
            <a:off x="33338" y="4919663"/>
            <a:ext cx="90058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800000"/>
                </a:solidFill>
              </a:rPr>
              <a:t>Расстреливали у заранее приготовленных длинных рвов, трупы закапывали и утрамбовывали гусеничным трактором. Осенью 1943 года, когда стал очевиден исход войны, гитлеровцы начали работы по уничтожению следов своих преступлений</a:t>
            </a:r>
            <a:r>
              <a:rPr lang="ru-RU" sz="2400" dirty="0">
                <a:solidFill>
                  <a:srgbClr val="8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058924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5656" y="188640"/>
            <a:ext cx="7488832" cy="655272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200" b="1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политических, идеологических, экономических и военных мер, направленных на ликвидацию советского строя, эксплуатацию богатств и ресурсов, угнетение и уничтожение людей.</a:t>
            </a:r>
          </a:p>
          <a:p>
            <a:pPr>
              <a:lnSpc>
                <a:spcPct val="80000"/>
              </a:lnSpc>
            </a:pPr>
            <a:r>
              <a:rPr lang="ru-RU" sz="3200" b="1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«Новый порядок» включал в себя реализацию плана «Ост», введение нового административно-территориального деления, систему эксплуатации ресурсов, а также политику геноцида и холокоста</a:t>
            </a:r>
            <a:r>
              <a:rPr lang="ru-RU" sz="3200" b="1" dirty="0" smtClean="0"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200" b="1" dirty="0">
              <a:solidFill>
                <a:srgbClr val="C0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4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645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115888"/>
            <a:ext cx="8226425" cy="1143000"/>
          </a:xfrm>
        </p:spPr>
        <p:txBody>
          <a:bodyPr anchorCtr="0"/>
          <a:lstStyle/>
          <a:p>
            <a:pPr eaLnBrk="1" hangingPunct="1">
              <a:defRPr/>
            </a:pPr>
            <a:r>
              <a:rPr lang="ru-RU" sz="5400" b="1" i="1" dirty="0" smtClean="0">
                <a:solidFill>
                  <a:schemeClr val="bg1"/>
                </a:solidFill>
              </a:rPr>
              <a:t>Узники концлагерей</a:t>
            </a:r>
          </a:p>
        </p:txBody>
      </p:sp>
      <p:pic>
        <p:nvPicPr>
          <p:cNvPr id="5123" name="Picture 2" descr="E:\68af4bfa3dcd0fe2e01f2d8216e_prev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6188" y="2428875"/>
            <a:ext cx="5119687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3" descr="E:\2006-3-19-taibei-sjt-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0"/>
            <a:ext cx="3289300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51916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3" descr="E:\thumb_14b1f5a583b32b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500063"/>
            <a:ext cx="3627438" cy="2808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4" descr="E:\2800443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857625"/>
            <a:ext cx="3886200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 descr="о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25875"/>
            <a:ext cx="35274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2" descr="E:\thumb_14b1f5a768c5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428625"/>
            <a:ext cx="3889375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77899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img_157_41_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844675"/>
            <a:ext cx="3827462" cy="2828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5" descr="i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273685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Заголовок 1"/>
          <p:cNvSpPr>
            <a:spLocks/>
          </p:cNvSpPr>
          <p:nvPr/>
        </p:nvSpPr>
        <p:spPr bwMode="auto">
          <a:xfrm>
            <a:off x="412750" y="476250"/>
            <a:ext cx="8226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    Память… Память... Никуда от неё не денешься, не уйдёшь… Память до которой можно дотронуться и она отзовётся, ответит и будет звучать долго-долго.</a:t>
            </a:r>
            <a:r>
              <a:rPr lang="ru-RU" sz="4000" b="1" dirty="0">
                <a:solidFill>
                  <a:schemeClr val="bg1"/>
                </a:solidFill>
              </a:rPr>
              <a:t/>
            </a:r>
            <a:br>
              <a:rPr lang="ru-RU" sz="4000" b="1" dirty="0">
                <a:solidFill>
                  <a:schemeClr val="bg1"/>
                </a:solidFill>
              </a:rPr>
            </a:b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4067175" y="4941888"/>
            <a:ext cx="4572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Война такой вдавила след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И столько наземь положила,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Что  через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20,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и 50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лет, и 70 лет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Живым не верится, что живы.</a:t>
            </a:r>
          </a:p>
        </p:txBody>
      </p:sp>
    </p:spTree>
    <p:extLst>
      <p:ext uri="{BB962C8B-B14F-4D97-AF65-F5344CB8AC3E}">
        <p14:creationId xmlns:p14="http://schemas.microsoft.com/office/powerpoint/2010/main" val="71916897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8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3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3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3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84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3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3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3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84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3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3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3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1331913" y="188913"/>
            <a:ext cx="63007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4800">
                <a:solidFill>
                  <a:srgbClr val="080808"/>
                </a:solidFill>
              </a:rPr>
              <a:t>Памятники Холокост 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12875"/>
            <a:ext cx="3408363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773238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75470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Rectangle 4"/>
          <p:cNvSpPr>
            <a:spLocks noGrp="1" noChangeArrowheads="1"/>
          </p:cNvSpPr>
          <p:nvPr>
            <p:ph type="title"/>
          </p:nvPr>
        </p:nvSpPr>
        <p:spPr>
          <a:xfrm>
            <a:off x="1115616" y="116632"/>
            <a:ext cx="3600400" cy="6552728"/>
          </a:xfrm>
          <a:noFill/>
          <a:ln>
            <a:noFill/>
            <a:miter lim="800000"/>
            <a:headEnd/>
            <a:tailEnd/>
          </a:ln>
        </p:spPr>
        <p:txBody>
          <a:bodyPr anchor="t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600" spc="0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Примеры Холокоста на территории Беларуси: создание </a:t>
            </a:r>
            <a:r>
              <a:rPr lang="ru-RU" sz="2600" i="1" spc="0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гетто</a:t>
            </a:r>
            <a:r>
              <a:rPr lang="ru-RU" sz="2600" spc="0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 (всего – свыше 110, а наиболее крупные находились в Минске, Бресте , Барановичах, Гродно) и </a:t>
            </a:r>
            <a:r>
              <a:rPr lang="ru-RU" sz="2600" i="1" spc="0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концентрационных лагерей</a:t>
            </a:r>
            <a:r>
              <a:rPr lang="ru-RU" sz="2600" spc="0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.</a:t>
            </a:r>
            <a:endParaRPr lang="ru-RU" sz="2600" spc="0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0" y="116632"/>
            <a:ext cx="4572000" cy="6624736"/>
          </a:xfrm>
          <a:noFill/>
          <a:ln w="57150" cmpd="thinThick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Font typeface="Wingdings" pitchFamily="2" charset="2"/>
              <a:buNone/>
            </a:pPr>
            <a:r>
              <a:rPr lang="ru-RU" sz="2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Днём Памяти жертв Холокоста признано </a:t>
            </a:r>
            <a:r>
              <a:rPr lang="ru-RU" sz="2400" b="1" u="sng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27 января</a:t>
            </a:r>
            <a:r>
              <a:rPr lang="ru-RU" sz="2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– день, когда подразделение советских солдат вошло в Освенцим. В лагере эти солдаты нашли лишь живых привидений, несколько тысяч умирающих и насмерть запуганных людей, избежавших казни лишь потому, что эсэсовцы посчитали, что голод, жажда, холод и болезни сделают за них эту работу </a:t>
            </a:r>
            <a:r>
              <a:rPr lang="ru-RU" sz="2400" b="1" dirty="0" err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еще</a:t>
            </a:r>
            <a:r>
              <a:rPr lang="ru-RU" sz="2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быстрее.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4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759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2339751" y="304800"/>
            <a:ext cx="6235923" cy="531912"/>
          </a:xfrm>
        </p:spPr>
        <p:txBody>
          <a:bodyPr>
            <a:normAutofit fontScale="90000"/>
          </a:bodyPr>
          <a:lstStyle/>
          <a:p>
            <a:r>
              <a:rPr lang="ru-RU" sz="3400" dirty="0">
                <a:solidFill>
                  <a:schemeClr val="accent2"/>
                </a:solidFill>
              </a:rPr>
              <a:t>Минское гетто</a:t>
            </a:r>
          </a:p>
        </p:txBody>
      </p:sp>
      <p:pic>
        <p:nvPicPr>
          <p:cNvPr id="8198" name="Picture 6" descr="Минск гетто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5678" y="908721"/>
            <a:ext cx="7819773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5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757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1331641" y="304800"/>
            <a:ext cx="7244034" cy="531912"/>
          </a:xfrm>
        </p:spPr>
        <p:txBody>
          <a:bodyPr>
            <a:normAutofit fontScale="90000"/>
          </a:bodyPr>
          <a:lstStyle/>
          <a:p>
            <a:r>
              <a:rPr lang="ru-RU" sz="3400" dirty="0" smtClean="0">
                <a:solidFill>
                  <a:schemeClr val="accent2"/>
                </a:solidFill>
              </a:rPr>
              <a:t>Мемориал жертвам геноцида «Яма»</a:t>
            </a:r>
            <a:endParaRPr lang="ru-RU" sz="34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4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http://geoid.ru/static/user/photos/thumbs4/88097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7620000" cy="449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tripidea.ru/images/foto/dostop/21/96155-1_tumb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37232"/>
            <a:ext cx="4163540" cy="2636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82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476250"/>
            <a:ext cx="6984901" cy="1296566"/>
          </a:xfrm>
        </p:spPr>
        <p:txBody>
          <a:bodyPr>
            <a:normAutofit/>
          </a:bodyPr>
          <a:lstStyle/>
          <a:p>
            <a:pPr algn="ctr"/>
            <a:r>
              <a:rPr lang="ru-RU" sz="32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Праведники народов мира и их роль в спасении евреев.</a:t>
            </a:r>
            <a:r>
              <a:rPr lang="ru-RU" sz="40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720" y="1981201"/>
            <a:ext cx="6841454" cy="4040088"/>
          </a:xfrm>
        </p:spPr>
        <p:txBody>
          <a:bodyPr>
            <a:normAutofit fontScale="925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ru-RU" sz="40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Человек, спасший одну жизнь, спасает все человечество...</a:t>
            </a:r>
          </a:p>
          <a:p>
            <a:pPr algn="r">
              <a:buFont typeface="Wingdings" pitchFamily="2" charset="2"/>
              <a:buNone/>
            </a:pPr>
            <a:endParaRPr lang="ru-RU" sz="4000" b="1" i="1" dirty="0">
              <a:ln w="50800"/>
              <a:solidFill>
                <a:schemeClr val="bg1">
                  <a:shade val="50000"/>
                </a:schemeClr>
              </a:solidFill>
              <a:latin typeface="Century Gothic" pitchFamily="34" charset="0"/>
            </a:endParaRPr>
          </a:p>
          <a:p>
            <a:pPr algn="r">
              <a:buFont typeface="Wingdings" pitchFamily="2" charset="2"/>
              <a:buNone/>
            </a:pPr>
            <a:endParaRPr lang="ru-RU" sz="4000" b="1" i="1" dirty="0">
              <a:ln w="50800"/>
              <a:solidFill>
                <a:schemeClr val="bg1">
                  <a:shade val="50000"/>
                </a:schemeClr>
              </a:solidFill>
              <a:latin typeface="Century Gothic" pitchFamily="34" charset="0"/>
            </a:endParaRPr>
          </a:p>
          <a:p>
            <a:pPr algn="r">
              <a:buFont typeface="Wingdings" pitchFamily="2" charset="2"/>
              <a:buNone/>
            </a:pPr>
            <a:r>
              <a:rPr lang="ru-RU" sz="3600" b="1" i="1" dirty="0">
                <a:ln w="50800"/>
                <a:solidFill>
                  <a:schemeClr val="bg1">
                    <a:shade val="50000"/>
                  </a:schemeClr>
                </a:solidFill>
                <a:latin typeface="Century Gothic" pitchFamily="34" charset="0"/>
              </a:rPr>
              <a:t>ТАЛМУД</a:t>
            </a:r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4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124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507413" cy="504825"/>
          </a:xfrm>
          <a:noFill/>
          <a:ln/>
        </p:spPr>
        <p:txBody>
          <a:bodyPr lIns="92075" tIns="46038" rIns="92075" bIns="46038">
            <a:normAutofit fontScale="90000"/>
          </a:bodyPr>
          <a:lstStyle/>
          <a:p>
            <a:pPr algn="ctr"/>
            <a:r>
              <a:rPr lang="ru-RU" sz="4000" b="0" spc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B8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Вопросы для обсуждения: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908050"/>
            <a:ext cx="8281045" cy="5833317"/>
          </a:xfrm>
          <a:noFill/>
          <a:ln w="19050">
            <a:noFill/>
            <a:miter lim="800000"/>
            <a:headEnd/>
            <a:tailEnd/>
          </a:ln>
        </p:spPr>
        <p:txBody>
          <a:bodyPr lIns="92075" tIns="46038" rIns="92075" bIns="46038">
            <a:normAutofit lnSpcReduction="10000"/>
          </a:bodyPr>
          <a:lstStyle/>
          <a:p>
            <a:pPr marL="539750" lvl="1" indent="-352425" algn="just">
              <a:buClr>
                <a:srgbClr val="000066"/>
              </a:buClr>
              <a:tabLst>
                <a:tab pos="620713" algn="l"/>
              </a:tabLst>
            </a:pPr>
            <a:r>
              <a:rPr lang="be-BY" sz="2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Когда на территории БССР был установлен нацистский оккупационный режим?</a:t>
            </a:r>
          </a:p>
          <a:p>
            <a:pPr marL="539750" lvl="1" indent="-352425" algn="just">
              <a:buClr>
                <a:srgbClr val="000066"/>
              </a:buClr>
              <a:tabLst>
                <a:tab pos="620713" algn="l"/>
              </a:tabLst>
            </a:pPr>
            <a:r>
              <a:rPr lang="be-BY" sz="2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В результате каких событий произошёл данный факт?</a:t>
            </a:r>
          </a:p>
          <a:p>
            <a:pPr marL="539750" lvl="1" indent="-352425" algn="just">
              <a:buClr>
                <a:srgbClr val="000066"/>
              </a:buClr>
              <a:tabLst>
                <a:tab pos="620713" algn="l"/>
              </a:tabLst>
            </a:pPr>
            <a:r>
              <a:rPr lang="be-BY" sz="2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Какое название получил оккупационный режим?</a:t>
            </a:r>
          </a:p>
          <a:p>
            <a:pPr marL="539750" lvl="1" indent="-352425" algn="just">
              <a:buClr>
                <a:srgbClr val="000066"/>
              </a:buClr>
              <a:tabLst>
                <a:tab pos="620713" algn="l"/>
              </a:tabLst>
            </a:pPr>
            <a:r>
              <a:rPr lang="be-BY" sz="2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Почему фашисты назвали свой режим “новый порядок”?</a:t>
            </a:r>
          </a:p>
          <a:p>
            <a:pPr marL="539750" lvl="1" indent="-352425" algn="just">
              <a:buClr>
                <a:srgbClr val="000066"/>
              </a:buClr>
              <a:tabLst>
                <a:tab pos="620713" algn="l"/>
              </a:tabLst>
            </a:pPr>
            <a:r>
              <a:rPr lang="be-BY" sz="2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Какие цели преследовали нацисты на захваченной территории Восточной Европы, в т.ч. и в Беларуси? Какие методы применялись ими для реализации своих целей? </a:t>
            </a:r>
          </a:p>
          <a:p>
            <a:pPr marL="539750" lvl="1" indent="-352425" algn="just">
              <a:buClr>
                <a:srgbClr val="000066"/>
              </a:buClr>
              <a:tabLst>
                <a:tab pos="620713" algn="l"/>
              </a:tabLst>
            </a:pPr>
            <a:r>
              <a:rPr lang="be-BY" sz="2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Известны ли вам примеры осуществления оккупационного режима на территории Беларуси?</a:t>
            </a:r>
            <a:r>
              <a:rPr lang="ru-RU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</a:t>
            </a:r>
            <a:endParaRPr lang="be-BY" sz="24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00206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  <a:p>
            <a:pPr marL="7938" indent="-7938" algn="just">
              <a:buFont typeface="Wingdings" pitchFamily="2" charset="2"/>
              <a:buNone/>
              <a:tabLst>
                <a:tab pos="620713" algn="l"/>
              </a:tabLst>
            </a:pP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00206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6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164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Г.В.С\оккупационный режим\Вильгельм Кубе (1887-1943) 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758094"/>
            <a:ext cx="3240088" cy="39800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483" name="Прямоугольник 2"/>
          <p:cNvSpPr>
            <a:spLocks noChangeArrowheads="1"/>
          </p:cNvSpPr>
          <p:nvPr/>
        </p:nvSpPr>
        <p:spPr bwMode="auto">
          <a:xfrm>
            <a:off x="1907704" y="5013325"/>
            <a:ext cx="3558059" cy="138499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dk1"/>
                </a:solidFill>
              </a:rPr>
              <a:t>Вильгельм </a:t>
            </a:r>
            <a:r>
              <a:rPr lang="ru-RU" sz="2800" b="1" dirty="0" err="1">
                <a:solidFill>
                  <a:schemeClr val="dk1"/>
                </a:solidFill>
              </a:rPr>
              <a:t>Кубэ</a:t>
            </a:r>
            <a:r>
              <a:rPr lang="ru-RU" sz="2800" b="1" dirty="0">
                <a:solidFill>
                  <a:schemeClr val="dk1"/>
                </a:solidFill>
              </a:rPr>
              <a:t>,</a:t>
            </a:r>
          </a:p>
          <a:p>
            <a:pPr algn="ctr"/>
            <a:r>
              <a:rPr lang="ru-RU" sz="2800" b="1" dirty="0">
                <a:solidFill>
                  <a:schemeClr val="dk1"/>
                </a:solidFill>
              </a:rPr>
              <a:t>генеральный комиссар ГОБ</a:t>
            </a:r>
          </a:p>
        </p:txBody>
      </p:sp>
      <p:pic>
        <p:nvPicPr>
          <p:cNvPr id="20484" name="Picture 3" descr="H:\Г.В.С\оккупационный режим\Рейхскомиссар Украины Эрих Кох и Адольф Гитлер, без даты.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53" y="194022"/>
            <a:ext cx="4247710" cy="29520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485" name="Прямоугольник 3"/>
          <p:cNvSpPr>
            <a:spLocks noChangeArrowheads="1"/>
          </p:cNvSpPr>
          <p:nvPr/>
        </p:nvSpPr>
        <p:spPr bwMode="auto">
          <a:xfrm>
            <a:off x="5724525" y="284163"/>
            <a:ext cx="3240088" cy="138499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Рейхскомиссар</a:t>
            </a:r>
            <a:r>
              <a:rPr lang="ru-RU" sz="2800" b="1" dirty="0"/>
              <a:t> Украины Эрих Кох</a:t>
            </a:r>
          </a:p>
          <a:p>
            <a:pPr algn="ctr"/>
            <a:r>
              <a:rPr lang="ru-RU" sz="2800" b="1" dirty="0"/>
              <a:t> и Адольф Гитлер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8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206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304800"/>
            <a:ext cx="8642350" cy="4603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dirty="0">
                <a:solidFill>
                  <a:schemeClr val="accent2"/>
                </a:solidFill>
              </a:rPr>
              <a:t>Немцы в оккупированном Минске 1941 г.</a:t>
            </a:r>
          </a:p>
        </p:txBody>
      </p:sp>
      <p:pic>
        <p:nvPicPr>
          <p:cNvPr id="22534" name="Picture 6" descr="Немцы в оккупированном Минске 1941 год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1124744"/>
            <a:ext cx="7445097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6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6632" y="260648"/>
            <a:ext cx="8067368" cy="1152128"/>
          </a:xfrm>
        </p:spPr>
        <p:txBody>
          <a:bodyPr>
            <a:noAutofit/>
          </a:bodyPr>
          <a:lstStyle/>
          <a:p>
            <a:pPr lvl="0" algn="ctr"/>
            <a:r>
              <a:rPr lang="ru-RU" sz="66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«ОСТ»</a:t>
            </a:r>
            <a:endParaRPr lang="be-BY" sz="6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4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2776"/>
            <a:ext cx="7450886" cy="536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8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5716" y="404813"/>
            <a:ext cx="5128897" cy="6192837"/>
          </a:xfrm>
        </p:spPr>
        <p:txBody>
          <a:bodyPr rtlCol="0">
            <a:normAutofit/>
          </a:bodyPr>
          <a:lstStyle/>
          <a:p>
            <a:pPr marL="0" indent="35560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 разработан план покорения народов Восточной Европы «Ост».</a:t>
            </a:r>
          </a:p>
          <a:p>
            <a:pPr marL="0" indent="35560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Идеологическая основа – человеконенавистническая теория «расового превосходства» немецкой нации над другими народами, проповедовавшая необходимость расширения «жизненного пространства» для немцев и их «права» на мировое господство»</a:t>
            </a:r>
          </a:p>
        </p:txBody>
      </p:sp>
      <p:pic>
        <p:nvPicPr>
          <p:cNvPr id="7171" name="Picture 2" descr="H:\Г.В.С\оккупационный режим\523px-DR_1941_787_Adolf_Hitler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880" y="188640"/>
            <a:ext cx="2631049" cy="302433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1098866" y="3483505"/>
            <a:ext cx="2736850" cy="1323439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Такие марки ходили на оккупированных территориях Восточной Европы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2"/>
          <a:stretch/>
        </p:blipFill>
        <p:spPr>
          <a:xfrm>
            <a:off x="0" y="0"/>
            <a:ext cx="1076632" cy="6858000"/>
          </a:xfrm>
          <a:prstGeom prst="rect">
            <a:avLst/>
          </a:prstGeom>
          <a:blipFill dpi="0" rotWithShape="1">
            <a:blip r:embed="rId5">
              <a:alphaModFix amt="81000"/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21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3|2.7|1.2|0.1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3|2.7|1.2|0.1|1.1"/>
</p:tagLst>
</file>

<file path=ppt/theme/theme1.xml><?xml version="1.0" encoding="utf-8"?>
<a:theme xmlns:a="http://schemas.openxmlformats.org/drawingml/2006/main" name="Паркет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564</TotalTime>
  <Words>1617</Words>
  <Application>Microsoft Office PowerPoint</Application>
  <PresentationFormat>Экран (4:3)</PresentationFormat>
  <Paragraphs>129</Paragraphs>
  <Slides>58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Паркет</vt:lpstr>
      <vt:lpstr>ГЕРМАНСКИЙ ОККУПАЦИОННЫЙ РЕЖИМ НА ТЕРРИТОРИИ БЕЛАРУСИ</vt:lpstr>
      <vt:lpstr>ПЛАН</vt:lpstr>
      <vt:lpstr>Вопросы для обсуждения:</vt:lpstr>
      <vt:lpstr>УСТАНОВЛЕНИЕ ОККУПАЦИОННОГО РЕЖИМА. «НОВЫЙ ПОРЯДОК»</vt:lpstr>
      <vt:lpstr>Презентация PowerPoint</vt:lpstr>
      <vt:lpstr>Презентация PowerPoint</vt:lpstr>
      <vt:lpstr>Немцы в оккупированном Минске 1941 г.</vt:lpstr>
      <vt:lpstr>ПЛАН «ОСТ»</vt:lpstr>
      <vt:lpstr>Презентация PowerPoint</vt:lpstr>
      <vt:lpstr>План «Ост»</vt:lpstr>
      <vt:lpstr>Презентация PowerPoint</vt:lpstr>
      <vt:lpstr>Насильственный вывоз населения</vt:lpstr>
      <vt:lpstr>СС охраняет машины c остарбайтерами. Могилев, июль 1943 г.</vt:lpstr>
      <vt:lpstr>Дети перед принудительной отправкой в Германию, 1944 г.</vt:lpstr>
      <vt:lpstr>Сущность оккупационного режима</vt:lpstr>
      <vt:lpstr>ПОЛИТИКА ГЕНОЦИДА</vt:lpstr>
      <vt:lpstr>Политика Геноцида в годы Великой Отечественной войны в Беларуси. </vt:lpstr>
      <vt:lpstr>Геноцид на Беларуси</vt:lpstr>
      <vt:lpstr>Презентация PowerPoint</vt:lpstr>
      <vt:lpstr>Презентация PowerPoint</vt:lpstr>
      <vt:lpstr>О, вы, искушенные, известно ли вам,  что ноги уязвимее глаз,  нервы крепче костей,-  а сердце тверже стали? Известно ли вам,  что страдание беспредельно,  а ужас бездонен?  Знаете ли вы все это, вы, искушенные?  Шарлотта Дельбо</vt:lpstr>
      <vt:lpstr>В Беларуси было создано более 260 лагерей смерти. В окрестностях Минска находился лагерь Тростенец, стоявший на 4 месте (после Освенцима, Майданека и Треблинки – территория Польши) по количеству уничтоженных – 206 500 человек.</vt:lpstr>
      <vt:lpstr>Символом трагедии белорусского народа, пострадавшего в годы войны от оккупационного режима, является трагедия деревни Хатынь в Логойском р-не.</vt:lpstr>
      <vt:lpstr>Презентация PowerPoint</vt:lpstr>
      <vt:lpstr>Судьбу Хатыни разделили 627 деревень, из которых 186 так и не были восстановлены.</vt:lpstr>
      <vt:lpstr>Немецкие солдаты сжигают деревню в Рогачевском районе Гомельской области 1941 г.</vt:lpstr>
      <vt:lpstr>«Холокост» - от древнегреческого Holocaustosis, означает «всесожжение», «уничтожение огнём», «жертвоприношение»</vt:lpstr>
      <vt:lpstr>Презентация PowerPoint</vt:lpstr>
      <vt:lpstr>Холокост </vt:lpstr>
      <vt:lpstr>Под жертвами Холокоста часто понимаются также другие этнические и социальные группы, которых нацисты преследовали и уничтожали за принадлежность к этим группам (цыгане, геи, масоны, безнадежно больные и др.)</vt:lpstr>
      <vt:lpstr>Холокост - система, предназначенная для массового уничтожения людей: были найдены многочисленные списки потенциальных жертв и свидетельства об убийствах. Во время Второй мировой войны на оккупированных Германией территориях были построены лагеря смерти, предназначенные для убийства миллионов людей; при этом технология уничтожения совершенствовалась.</vt:lpstr>
      <vt:lpstr>Презентация PowerPoint</vt:lpstr>
      <vt:lpstr>Презентация PowerPoint</vt:lpstr>
      <vt:lpstr>Геноцид </vt:lpstr>
      <vt:lpstr>Презентация PowerPoint</vt:lpstr>
      <vt:lpstr>Презентация PowerPoint</vt:lpstr>
      <vt:lpstr>Геноцид-методы уничтожения </vt:lpstr>
      <vt:lpstr>Презентация PowerPoint</vt:lpstr>
      <vt:lpstr>Лагеря смерти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Узники концлагерей</vt:lpstr>
      <vt:lpstr>Презентация PowerPoint</vt:lpstr>
      <vt:lpstr>Презентация PowerPoint</vt:lpstr>
      <vt:lpstr>Презентация PowerPoint</vt:lpstr>
      <vt:lpstr>Примеры Холокоста на территории Беларуси: создание гетто (всего – свыше 110, а наиболее крупные находились в Минске, Бресте , Барановичах, Гродно) и концентрационных лагерей.</vt:lpstr>
      <vt:lpstr>Минское гетто</vt:lpstr>
      <vt:lpstr>Мемориал жертвам геноцида «Яма»</vt:lpstr>
      <vt:lpstr>Праведники народов мира и их роль в спасении евреев. </vt:lpstr>
      <vt:lpstr>Вопросы для обсуждения: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ГЕРМАНСКИЙ ОККУПАЦИОННЫЙ РЕЖИМ НА ТЕРРИТОРИИ БЕЛАРУСИ</dc:title>
  <dc:creator>GALA;Алланик</dc:creator>
  <cp:lastModifiedBy>Ала</cp:lastModifiedBy>
  <cp:revision>67</cp:revision>
  <dcterms:created xsi:type="dcterms:W3CDTF">2013-04-21T15:37:23Z</dcterms:created>
  <dcterms:modified xsi:type="dcterms:W3CDTF">2023-01-08T08:48:25Z</dcterms:modified>
</cp:coreProperties>
</file>