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sldIdLst>
    <p:sldId id="257" r:id="rId2"/>
    <p:sldId id="256" r:id="rId3"/>
    <p:sldId id="265" r:id="rId4"/>
    <p:sldId id="259" r:id="rId5"/>
    <p:sldId id="263" r:id="rId6"/>
    <p:sldId id="260" r:id="rId7"/>
    <p:sldId id="266" r:id="rId8"/>
    <p:sldId id="261" r:id="rId9"/>
    <p:sldId id="262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BB84-88F9-45AF-BEE7-227CAD23E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9FB-A80F-4533-BBA6-CBC0F9263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9102-963A-47BD-AD58-3C0672DC9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D36C-BAA9-49CA-856D-E12AE60BF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BBD0-5666-400B-8C44-5DD33F96B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FA8-BBE4-42AA-8214-6FEA03A85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E72-56B8-480E-A6E2-DC00BEDE26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AB54-38E1-4A87-8066-A9B3C350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C467-5F34-4165-A443-FD4CA3C4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D8BF-C6FA-4F3B-8C80-47ADC950F5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58FF-37DD-46C1-B4A4-70C26AD39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B19924E-AF53-4E10-AD10-152804D70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1;&#1102;&#1076;&#1086;&#1074;&#1080;&#1082;%20XIV.flv" TargetMode="External"/><Relationship Id="rId2" Type="http://schemas.openxmlformats.org/officeDocument/2006/relationships/hyperlink" Target="&#1051;&#1102;&#1076;&#1086;&#1074;&#1080;&#1082;%20XIV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3503" y="10775"/>
            <a:ext cx="343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34105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  Назовите формы организации государственной</a:t>
            </a:r>
          </a:p>
          <a:p>
            <a:r>
              <a:rPr lang="ru-RU" sz="2800" b="1" dirty="0" smtClean="0"/>
              <a:t>     власти.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 Какие органы управления были созданы в Европе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в </a:t>
            </a:r>
            <a:r>
              <a:rPr lang="en-US" sz="2800" b="1" dirty="0" smtClean="0"/>
              <a:t>XV-XVI</a:t>
            </a:r>
            <a:r>
              <a:rPr lang="ru-RU" sz="2800" b="1" dirty="0" smtClean="0"/>
              <a:t>вв.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Представители каких сословий входили в сословно-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представительные органы?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Какие сословия формируются при капиталистическом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строе?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В чём разница в положении крепостных крестьян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и наёмных рабочих, феодалов и буржуазии?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3192"/>
            <a:ext cx="4365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«Один король- одна страна» </a:t>
            </a:r>
          </a:p>
          <a:p>
            <a:pPr algn="ctr"/>
            <a:r>
              <a:rPr lang="ru-RU" sz="3600" b="1" dirty="0" smtClean="0"/>
              <a:t>Государство – это я! </a:t>
            </a:r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en-US" sz="3600" b="1" dirty="0" smtClean="0"/>
          </a:p>
          <a:p>
            <a:pPr algn="ctr"/>
            <a:r>
              <a:rPr lang="ru-RU" sz="3600" b="1" dirty="0" smtClean="0"/>
              <a:t>Охарактеризуйте личность Людовика</a:t>
            </a:r>
            <a:r>
              <a:rPr lang="en-US" sz="3600" b="1" dirty="0" smtClean="0"/>
              <a:t> XIV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63651"/>
            <a:ext cx="3600400" cy="285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1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540242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Д/з </a:t>
            </a:r>
            <a:r>
              <a:rPr lang="ru-RU" sz="7200" b="1" dirty="0" smtClean="0">
                <a:latin typeface="Sylfaen"/>
              </a:rPr>
              <a:t>§11, №4 письменно </a:t>
            </a:r>
            <a:endParaRPr lang="ru-RU" sz="7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2" y="3848566"/>
            <a:ext cx="2119009" cy="22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284984"/>
            <a:ext cx="763284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/>
              <a:t>Государство</a:t>
            </a:r>
          </a:p>
          <a:p>
            <a:pPr algn="ctr"/>
            <a:r>
              <a:rPr lang="ru-RU" sz="7200" b="1" dirty="0"/>
              <a:t>В </a:t>
            </a:r>
            <a:r>
              <a:rPr lang="en-US" sz="7200" b="1" dirty="0"/>
              <a:t>XVII –XVIII</a:t>
            </a:r>
            <a:r>
              <a:rPr lang="ru-RU" sz="7200" b="1" dirty="0" smtClean="0"/>
              <a:t>в </a:t>
            </a:r>
            <a:endParaRPr lang="ru-RU" sz="7200" b="1" dirty="0"/>
          </a:p>
        </p:txBody>
      </p:sp>
      <p:pic>
        <p:nvPicPr>
          <p:cNvPr id="3" name="Picture 2" descr="https://upload.wikimedia.org/wikipedia/commons/f/f3/Double_louis_d%27or_aux_huit_L_et_insignes_%C3%A0_l%27effigie_de_Louis_XIV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384042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214" y="404664"/>
            <a:ext cx="7543800" cy="7989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4400" b="1" dirty="0" err="1" smtClean="0">
                <a:solidFill>
                  <a:srgbClr val="C00000"/>
                </a:solidFill>
              </a:rPr>
              <a:t>НаШтоБуЗу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25491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Людовик </a:t>
            </a:r>
            <a:r>
              <a:rPr lang="en-US" sz="2400" b="1" dirty="0" smtClean="0">
                <a:solidFill>
                  <a:srgbClr val="C00000"/>
                </a:solidFill>
              </a:rPr>
              <a:t>XIV</a:t>
            </a:r>
            <a:r>
              <a:rPr lang="ru-RU" sz="2400" b="1" dirty="0" smtClean="0">
                <a:solidFill>
                  <a:srgbClr val="C00000"/>
                </a:solidFill>
              </a:rPr>
              <a:t>-   </a:t>
            </a:r>
            <a:r>
              <a:rPr lang="ru-RU" sz="2400" b="1" dirty="0" smtClean="0"/>
              <a:t>король Франции 1643-1715 </a:t>
            </a:r>
            <a:r>
              <a:rPr lang="ru-RU" sz="2400" b="1" dirty="0" err="1" smtClean="0"/>
              <a:t>гг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Жан Батист </a:t>
            </a:r>
            <a:r>
              <a:rPr lang="ru-RU" sz="2400" b="1" dirty="0" err="1" smtClean="0">
                <a:solidFill>
                  <a:srgbClr val="C00000"/>
                </a:solidFill>
              </a:rPr>
              <a:t>Кольбер</a:t>
            </a:r>
            <a:r>
              <a:rPr lang="ru-RU" sz="2400" b="1" dirty="0" smtClean="0">
                <a:solidFill>
                  <a:srgbClr val="C00000"/>
                </a:solidFill>
              </a:rPr>
              <a:t>-   </a:t>
            </a:r>
            <a:r>
              <a:rPr lang="ru-RU" sz="2400" b="1" dirty="0" smtClean="0"/>
              <a:t>генеральный контролер (министр) финансов Франции при Людовике </a:t>
            </a:r>
            <a:r>
              <a:rPr lang="en-US" sz="2400" b="1" dirty="0"/>
              <a:t>XIV</a:t>
            </a:r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0077" y="126876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Личности в истории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Уметь давать характеристику Людовику  </a:t>
            </a:r>
            <a:r>
              <a:rPr lang="en-US" sz="2400" b="1" dirty="0"/>
              <a:t>XIV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8346" y="365402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Характеризовать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023355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Абсолютизм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Черты французского абсолютизма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«Государство – это я!»</a:t>
            </a:r>
          </a:p>
          <a:p>
            <a:endParaRPr lang="ru-RU" sz="2400" b="1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4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624" y="448240"/>
            <a:ext cx="8701421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Абсолютизм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(абсолютная монархия) –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форма государственного правления, при которой 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вся власть в государстве принадлежит монарху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1512" y="2348880"/>
            <a:ext cx="732764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способствовало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Установлению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Абсолютизма?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Стр.65.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>
          <a:xfrm>
            <a:off x="7168048" y="4937760"/>
            <a:ext cx="1737360" cy="1714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7" y="4797152"/>
            <a:ext cx="1705279" cy="12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9073"/>
            <a:ext cx="82269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Причины перехода к абсолютизму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399" y="1340768"/>
            <a:ext cx="83054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Развитие капиталистического производства;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Ослабление позиций дворянства и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духовенства;</a:t>
            </a:r>
          </a:p>
          <a:p>
            <a:r>
              <a:rPr lang="ru-RU" sz="3200" b="1" dirty="0" smtClean="0"/>
              <a:t>3.   Укрепление буржуазии;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 b="24122"/>
          <a:stretch/>
        </p:blipFill>
        <p:spPr>
          <a:xfrm>
            <a:off x="893729" y="3473750"/>
            <a:ext cx="3102207" cy="189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45" y="4945320"/>
            <a:ext cx="25527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49" y="3402871"/>
            <a:ext cx="3008729" cy="200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" y="793793"/>
            <a:ext cx="638031" cy="6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1938" y="168022"/>
            <a:ext cx="74158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Установлению абсолютизма</a:t>
            </a:r>
          </a:p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пособствовали: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698" y="1737682"/>
            <a:ext cx="8100294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Введение системы постоянного налогообложения;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Централизация административного и судебного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аппарата;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/>
              <a:t>Создание регулярной армии;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/>
              <a:t>Ослабление католической церкви;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/>
              <a:t>Формирование класса буржуазии;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/>
              <a:t>Политика протекционизма;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212976"/>
            <a:ext cx="21463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7" y="764704"/>
            <a:ext cx="782047" cy="8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EAFF19"/>
              </a:clrFrom>
              <a:clrTo>
                <a:srgbClr val="EAFF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8" y="682123"/>
            <a:ext cx="687328" cy="102025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TextBox 2"/>
          <p:cNvSpPr txBox="1"/>
          <p:nvPr/>
        </p:nvSpPr>
        <p:spPr>
          <a:xfrm>
            <a:off x="1259632" y="1484784"/>
            <a:ext cx="6984776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На основании схемы </a:t>
            </a:r>
            <a:r>
              <a:rPr lang="ru-RU" sz="3200" b="1" dirty="0" err="1" smtClean="0"/>
              <a:t>стр</a:t>
            </a:r>
            <a:r>
              <a:rPr lang="ru-RU" sz="3200" b="1" dirty="0" smtClean="0"/>
              <a:t> </a:t>
            </a:r>
            <a:r>
              <a:rPr lang="ru-RU" sz="3200" b="1" dirty="0" smtClean="0"/>
              <a:t>66 </a:t>
            </a:r>
            <a:r>
              <a:rPr lang="ru-RU" sz="3200" b="1" dirty="0" smtClean="0"/>
              <a:t>объясните, как было устроено государство с абсолютной монархией.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Проверьте правильность по тексту параграфа.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Почему в сильной королевской власти были заинтересованы все слои населения?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6233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7856" y="0"/>
            <a:ext cx="3946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650" y="1179017"/>
            <a:ext cx="4591118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2060"/>
                </a:solidFill>
                <a:effectLst/>
              </a:rPr>
              <a:t>Перечислить основные</a:t>
            </a:r>
          </a:p>
          <a:p>
            <a:pPr algn="ctr"/>
            <a:r>
              <a:rPr lang="ru-RU" sz="5400" b="1" dirty="0">
                <a:ln/>
                <a:solidFill>
                  <a:srgbClr val="002060"/>
                </a:solidFill>
              </a:rPr>
              <a:t>ч</a:t>
            </a:r>
            <a:r>
              <a:rPr lang="ru-RU" sz="5400" b="1" dirty="0" smtClean="0">
                <a:ln/>
                <a:solidFill>
                  <a:srgbClr val="002060"/>
                </a:solidFill>
              </a:rPr>
              <a:t>ерты французского</a:t>
            </a:r>
          </a:p>
          <a:p>
            <a:pPr algn="ctr"/>
            <a:r>
              <a:rPr lang="ru-RU" sz="5400" b="1" dirty="0">
                <a:ln/>
                <a:solidFill>
                  <a:srgbClr val="002060"/>
                </a:solidFill>
                <a:hlinkClick r:id="rId2" action="ppaction://hlinkfile"/>
              </a:rPr>
              <a:t>а</a:t>
            </a:r>
            <a:r>
              <a:rPr lang="ru-RU" sz="5400" b="1" cap="none" spc="0" dirty="0" smtClean="0">
                <a:ln/>
                <a:solidFill>
                  <a:srgbClr val="002060"/>
                </a:solidFill>
                <a:effectLst/>
                <a:hlinkClick r:id="rId2" action="ppaction://hlinkfile"/>
              </a:rPr>
              <a:t>бсолютизма.</a:t>
            </a:r>
            <a:endParaRPr lang="ru-RU" sz="5400" b="1" cap="none" spc="0" dirty="0" smtClean="0">
              <a:ln/>
              <a:solidFill>
                <a:srgbClr val="002060"/>
              </a:solidFill>
              <a:effectLst/>
            </a:endParaRPr>
          </a:p>
          <a:p>
            <a:pPr algn="ctr"/>
            <a:r>
              <a:rPr lang="ru-RU" sz="3200" b="1" cap="none" spc="0" dirty="0" err="1" smtClean="0">
                <a:ln/>
                <a:solidFill>
                  <a:srgbClr val="002060"/>
                </a:solidFill>
                <a:effectLst/>
              </a:rPr>
              <a:t>Стр</a:t>
            </a:r>
            <a:r>
              <a:rPr lang="ru-RU" sz="3200" b="1" cap="none" spc="0" dirty="0" smtClean="0">
                <a:ln/>
                <a:solidFill>
                  <a:srgbClr val="002060"/>
                </a:solidFill>
                <a:effectLst/>
              </a:rPr>
              <a:t>  </a:t>
            </a:r>
            <a:r>
              <a:rPr lang="ru-RU" sz="3200" b="1" dirty="0">
                <a:ln/>
                <a:solidFill>
                  <a:srgbClr val="002060"/>
                </a:solidFill>
              </a:rPr>
              <a:t>67-68</a:t>
            </a:r>
          </a:p>
          <a:p>
            <a:pPr algn="ctr"/>
            <a:endParaRPr lang="ru-RU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17067"/>
            <a:ext cx="3663501" cy="55172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5117"/>
            <a:ext cx="487680" cy="723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982629" cy="7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106" y="384720"/>
            <a:ext cx="8300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002060"/>
                </a:solidFill>
                <a:effectLst/>
              </a:rPr>
              <a:t>Черты французского абсолютизма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5245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Концентрация власти в руках монарха; 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Бесконтрольная трата государственных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финансов;</a:t>
            </a:r>
          </a:p>
          <a:p>
            <a:pPr marL="514350" indent="-514350">
              <a:buAutoNum type="arabicPeriod" startAt="3"/>
            </a:pPr>
            <a:r>
              <a:rPr lang="ru-RU" sz="3200" b="1" dirty="0" smtClean="0"/>
              <a:t>Многочисленные войны с целью укрепления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могущества Франции; </a:t>
            </a:r>
          </a:p>
          <a:p>
            <a:pPr marL="514350" indent="-514350">
              <a:buAutoNum type="arabicPeriod" startAt="4"/>
            </a:pPr>
            <a:r>
              <a:rPr lang="ru-RU" sz="3200" b="1" dirty="0" smtClean="0"/>
              <a:t>Строгий контроль над      </a:t>
            </a:r>
          </a:p>
          <a:p>
            <a:r>
              <a:rPr lang="ru-RU" sz="3200" b="1" dirty="0" smtClean="0"/>
              <a:t>      жизнью подданных;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3131820" cy="487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6" y="851222"/>
            <a:ext cx="692438" cy="7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343</TotalTime>
  <Words>274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Ала</cp:lastModifiedBy>
  <cp:revision>23</cp:revision>
  <cp:lastPrinted>1601-01-01T00:00:00Z</cp:lastPrinted>
  <dcterms:created xsi:type="dcterms:W3CDTF">2013-10-04T05:20:10Z</dcterms:created>
  <dcterms:modified xsi:type="dcterms:W3CDTF">2020-11-15T17:35:20Z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