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88" r:id="rId5"/>
    <p:sldId id="289" r:id="rId6"/>
    <p:sldId id="290" r:id="rId7"/>
    <p:sldId id="291" r:id="rId8"/>
    <p:sldId id="264" r:id="rId9"/>
    <p:sldId id="295" r:id="rId10"/>
    <p:sldId id="294" r:id="rId11"/>
    <p:sldId id="293" r:id="rId12"/>
    <p:sldId id="292" r:id="rId13"/>
    <p:sldId id="269" r:id="rId14"/>
    <p:sldId id="296" r:id="rId15"/>
    <p:sldId id="297" r:id="rId16"/>
    <p:sldId id="299" r:id="rId17"/>
    <p:sldId id="298" r:id="rId18"/>
    <p:sldId id="274" r:id="rId19"/>
    <p:sldId id="300" r:id="rId20"/>
    <p:sldId id="301" r:id="rId21"/>
    <p:sldId id="303" r:id="rId22"/>
    <p:sldId id="302" r:id="rId23"/>
    <p:sldId id="279" r:id="rId24"/>
    <p:sldId id="307" r:id="rId25"/>
    <p:sldId id="306" r:id="rId26"/>
    <p:sldId id="305" r:id="rId27"/>
    <p:sldId id="304" r:id="rId28"/>
    <p:sldId id="284" r:id="rId29"/>
    <p:sldId id="30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4900"/>
    <a:srgbClr val="004200"/>
    <a:srgbClr val="2A65AC"/>
    <a:srgbClr val="FA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705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2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image" Target="../media/image6.jpeg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2" Type="http://schemas.openxmlformats.org/officeDocument/2006/relationships/notesSlide" Target="../notesSlides/notesSlide2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slide" Target="slide27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Relationship Id="rId30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sign-web.com.ua/wp-content/uploads/2012/11/owl.jpg" TargetMode="External"/><Relationship Id="rId5" Type="http://schemas.openxmlformats.org/officeDocument/2006/relationships/hyperlink" Target="http://gatet.files.wordpress.com/2010/06/me.jpg" TargetMode="External"/><Relationship Id="rId4" Type="http://schemas.openxmlformats.org/officeDocument/2006/relationships/hyperlink" Target="http://www.hereisfree.com/content1/pic/zip/201122421113324977801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ranko.ucoz.ru/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1520" y="5085184"/>
            <a:ext cx="85689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200" i="1" dirty="0" smtClean="0">
                <a:latin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</a:rPr>
              <a:t>Древняя Греция </a:t>
            </a:r>
            <a:endParaRPr lang="ru-RU" sz="2200" b="1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/>
            <a:r>
              <a:rPr lang="ru-RU" sz="2200" b="1" i="1" dirty="0" smtClean="0">
                <a:latin typeface="Times New Roman" pitchFamily="18" charset="0"/>
              </a:rPr>
              <a:t>Автор Позднякова А.Н – учитель истории СШ №10 г. Бобруйска</a:t>
            </a:r>
            <a:endParaRPr lang="ru-RU" sz="2400" b="1" i="1" dirty="0">
              <a:latin typeface="Times New Roman" pitchFamily="18" charset="0"/>
            </a:endParaRPr>
          </a:p>
        </p:txBody>
      </p:sp>
      <p:pic>
        <p:nvPicPr>
          <p:cNvPr id="10" name="Рисунок 9" descr="Рисунок17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827584" y="332658"/>
            <a:ext cx="7416824" cy="650226"/>
          </a:xfrm>
          <a:prstGeom prst="rect">
            <a:avLst/>
          </a:prstGeom>
        </p:spPr>
      </p:pic>
      <p:pic>
        <p:nvPicPr>
          <p:cNvPr id="11" name="Рисунок 10" descr="Рисунок18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395536" y="6165304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6084168" y="6165304"/>
            <a:ext cx="2700300" cy="3600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1628800"/>
            <a:ext cx="7956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Умники и умницы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9592" y="40466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Образование и искусство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Лаконичная речь</a:t>
            </a:r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1544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>
                <a:latin typeface="Georgia" pitchFamily="18" charset="0"/>
              </a:rPr>
              <a:t>Простое и краткое выражение своих мыслей. Как называли такую речь</a:t>
            </a:r>
            <a:endParaRPr lang="ru-RU" sz="2800" b="1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87624" y="40466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Образование и искусство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491880" y="4213830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59532" y="369061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Храм </a:t>
            </a:r>
            <a:r>
              <a:rPr lang="ru-RU" sz="2800" b="1" i="1" dirty="0" err="1">
                <a:solidFill>
                  <a:srgbClr val="C00000"/>
                </a:solidFill>
                <a:latin typeface="Georgia" pitchFamily="18" charset="0"/>
              </a:rPr>
              <a:t>Эрехтейон</a:t>
            </a:r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>
                <a:latin typeface="Georgia" pitchFamily="18" charset="0"/>
              </a:rPr>
              <a:t>На том месте акрополя, где согласно мифу спорили между собой Афина и Посейдон, находился </a:t>
            </a:r>
            <a:r>
              <a:rPr lang="ru-RU" sz="2800" b="1" dirty="0" smtClean="0">
                <a:latin typeface="Georgia" pitchFamily="18" charset="0"/>
              </a:rPr>
              <a:t>храм. Колоннами были кариатиды. </a:t>
            </a:r>
            <a:r>
              <a:rPr lang="ru-RU" sz="2800" b="1" dirty="0">
                <a:latin typeface="Georgia" pitchFamily="18" charset="0"/>
              </a:rPr>
              <a:t>Как назывался этот храм? </a:t>
            </a:r>
            <a:endParaRPr lang="ru-RU" sz="2800" b="1" dirty="0" smtClean="0">
              <a:latin typeface="Georgia" pitchFamily="18" charset="0"/>
            </a:endParaRPr>
          </a:p>
        </p:txBody>
      </p:sp>
      <p:pic>
        <p:nvPicPr>
          <p:cNvPr id="7170" name="Picture 2" descr="D:\5 кл история\Греция\греция фото\грец\ц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287" y="3284984"/>
            <a:ext cx="2543229" cy="2296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Образование и искусство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5872" y="413718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Геродот</a:t>
            </a:r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95536" y="1377456"/>
            <a:ext cx="79208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>
                <a:latin typeface="Georgia" pitchFamily="18" charset="0"/>
              </a:rPr>
              <a:t>Древнегреческий историк начал свою книгу словами: "Собрал и написал эти сведения, чтобы великие и достойные дела эллинов и других народов не остались в безвестности". Кто это написал</a:t>
            </a:r>
            <a:endParaRPr lang="ru-RU" sz="2800" b="1" dirty="0" smtClean="0">
              <a:latin typeface="Georgia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886" y="3536109"/>
            <a:ext cx="1946498" cy="2873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География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Греция</a:t>
            </a:r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>
                <a:latin typeface="Georgia" pitchFamily="18" charset="0"/>
              </a:rPr>
              <a:t>На Балканском полуострове находится это государство</a:t>
            </a:r>
            <a:endParaRPr lang="ru-RU" sz="2800" b="1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География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Крит</a:t>
            </a:r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>
                <a:latin typeface="Georgia" pitchFamily="18" charset="0"/>
              </a:rPr>
              <a:t>Самый богатый остров около </a:t>
            </a:r>
            <a:r>
              <a:rPr lang="ru-RU" sz="2800" b="1" dirty="0" smtClean="0">
                <a:latin typeface="Georgia" pitchFamily="18" charset="0"/>
              </a:rPr>
              <a:t>Греции, где зародилась  первая в Европе Минойская цивилизация </a:t>
            </a:r>
            <a:endParaRPr lang="ru-RU" sz="2800" b="1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География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69061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Микены</a:t>
            </a:r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>
                <a:latin typeface="Georgia" pitchFamily="18" charset="0"/>
              </a:rPr>
              <a:t>Самый богатый и могущественный из древнегреческих городов, расположенный в Южной Греции на скалистом </a:t>
            </a:r>
            <a:r>
              <a:rPr lang="ru-RU" sz="2800" b="1" dirty="0" smtClean="0">
                <a:latin typeface="Georgia" pitchFamily="18" charset="0"/>
              </a:rPr>
              <a:t>холме. Греки называли его «</a:t>
            </a:r>
            <a:r>
              <a:rPr lang="ru-RU" sz="2800" b="1" dirty="0" err="1" smtClean="0">
                <a:latin typeface="Georgia" pitchFamily="18" charset="0"/>
              </a:rPr>
              <a:t>златообильным</a:t>
            </a:r>
            <a:r>
              <a:rPr lang="ru-RU" sz="2800" b="1" dirty="0" smtClean="0">
                <a:latin typeface="Georgia" pitchFamily="18" charset="0"/>
              </a:rPr>
              <a:t>»</a:t>
            </a:r>
            <a:endParaRPr lang="ru-RU" sz="2800" b="1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География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08022" y="3553852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Афины и Спарта</a:t>
            </a:r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latin typeface="Georgia" pitchFamily="18" charset="0"/>
              </a:rPr>
              <a:t>Как человек стоит на двух ногах, так и Греция держится на двух полисах. Так говорили греки. Как называются эти полисы?</a:t>
            </a:r>
            <a:endParaRPr lang="ru-RU" sz="2800" b="1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География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59532" y="4042742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Олимпия</a:t>
            </a:r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>
                <a:latin typeface="Georgia" pitchFamily="18" charset="0"/>
              </a:rPr>
              <a:t>Первое название священной горы греков, второе - соединительный союз, третье - самая хвастливая буква алфавита, целое - город в Пелопоннесе, известный всей Греции</a:t>
            </a:r>
            <a:endParaRPr lang="ru-RU" sz="2800" b="1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Даты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776. </a:t>
            </a:r>
            <a:r>
              <a:rPr lang="ru-RU" sz="2800" b="1" i="1" dirty="0" err="1" smtClean="0">
                <a:solidFill>
                  <a:srgbClr val="C00000"/>
                </a:solidFill>
                <a:latin typeface="Georgia" pitchFamily="18" charset="0"/>
              </a:rPr>
              <a:t>до.н.э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latin typeface="Georgia" pitchFamily="18" charset="0"/>
              </a:rPr>
              <a:t>Назови год </a:t>
            </a:r>
            <a:r>
              <a:rPr lang="ru-RU" sz="2800" b="1" dirty="0" smtClean="0">
                <a:latin typeface="Georgia" pitchFamily="18" charset="0"/>
              </a:rPr>
              <a:t>  начала Олимпийских игр</a:t>
            </a:r>
            <a:endParaRPr lang="ru-RU" sz="2800" b="1" dirty="0" smtClean="0">
              <a:latin typeface="Georgia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526" y="2837104"/>
            <a:ext cx="2640830" cy="1707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85093"/>
            <a:ext cx="1414611" cy="1970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Даты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490 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г до н. э 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b="1" dirty="0" smtClean="0">
                <a:latin typeface="Georgia" pitchFamily="18" charset="0"/>
              </a:rPr>
              <a:t>Назови год </a:t>
            </a:r>
            <a:r>
              <a:rPr lang="ru-RU" sz="2800" b="1" dirty="0" smtClean="0">
                <a:latin typeface="Georgia" pitchFamily="18" charset="0"/>
              </a:rPr>
              <a:t>Марафонского сражения</a:t>
            </a:r>
            <a:endParaRPr lang="ru-RU" sz="2800" b="1" dirty="0" smtClean="0">
              <a:latin typeface="Georgia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15556"/>
            <a:ext cx="2613128" cy="26131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97969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93300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69632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80625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741294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97969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300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869632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80625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741294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997969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300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869632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80625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41294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3997969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933007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869632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8776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7412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39979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933007" y="515711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9410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8776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7412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468312" y="1700734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 </a:t>
            </a:r>
            <a:r>
              <a:rPr lang="ru-RU" sz="2000" b="1" cap="all" dirty="0" smtClean="0">
                <a:latin typeface="Georgia" pitchFamily="18" charset="0"/>
              </a:rPr>
              <a:t>Религия и мифы</a:t>
            </a:r>
            <a:endParaRPr lang="ru-RU" sz="2000" b="1" cap="all" dirty="0">
              <a:latin typeface="Georgia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468312" y="5157118"/>
            <a:ext cx="2879551" cy="79216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Фразы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468312" y="4293022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 Даты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468312" y="2564830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FAFBF7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b="1" cap="all" dirty="0">
                <a:latin typeface="Georgia" pitchFamily="18" charset="0"/>
              </a:rPr>
              <a:t>Образование </a:t>
            </a:r>
            <a:endParaRPr lang="ru-RU" b="1" cap="all" dirty="0" smtClean="0">
              <a:latin typeface="Georgia" pitchFamily="18" charset="0"/>
            </a:endParaRPr>
          </a:p>
          <a:p>
            <a:pPr algn="ctr"/>
            <a:r>
              <a:rPr lang="ru-RU" b="1" cap="all" dirty="0" smtClean="0">
                <a:latin typeface="Georgia" pitchFamily="18" charset="0"/>
              </a:rPr>
              <a:t>и </a:t>
            </a:r>
            <a:r>
              <a:rPr lang="ru-RU" b="1" cap="all" dirty="0">
                <a:latin typeface="Georgia" pitchFamily="18" charset="0"/>
              </a:rPr>
              <a:t>искусство</a:t>
            </a:r>
            <a:endParaRPr lang="ru-RU" b="1" cap="all" dirty="0">
              <a:latin typeface="Georgia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468312" y="3428926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География</a:t>
            </a:r>
            <a:endParaRPr lang="ru-RU" sz="2400" b="1" cap="all" dirty="0">
              <a:latin typeface="Georgia" pitchFamily="18" charset="0"/>
            </a:endParaRPr>
          </a:p>
        </p:txBody>
      </p:sp>
      <p:pic>
        <p:nvPicPr>
          <p:cNvPr id="37" name="Рисунок 36" descr="Рисунок36.png"/>
          <p:cNvPicPr>
            <a:picLocks noChangeAspect="1"/>
          </p:cNvPicPr>
          <p:nvPr/>
        </p:nvPicPr>
        <p:blipFill>
          <a:blip r:embed="rId29" cstate="screen"/>
          <a:srcRect/>
          <a:stretch>
            <a:fillRect/>
          </a:stretch>
        </p:blipFill>
        <p:spPr>
          <a:xfrm>
            <a:off x="1475656" y="260648"/>
            <a:ext cx="6891166" cy="792088"/>
          </a:xfrm>
          <a:prstGeom prst="rect">
            <a:avLst/>
          </a:prstGeom>
        </p:spPr>
      </p:pic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0" cstate="screen"/>
          <a:srcRect/>
          <a:stretch>
            <a:fillRect/>
          </a:stretch>
        </p:blipFill>
        <p:spPr>
          <a:xfrm>
            <a:off x="7308304" y="6237312"/>
            <a:ext cx="1152128" cy="300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Даты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334-323 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г. до </a:t>
            </a:r>
            <a:r>
              <a:rPr lang="ru-RU" sz="2800" b="1" i="1" dirty="0" err="1" smtClean="0">
                <a:solidFill>
                  <a:srgbClr val="C00000"/>
                </a:solidFill>
                <a:latin typeface="Georgia" pitchFamily="18" charset="0"/>
              </a:rPr>
              <a:t>н.э</a:t>
            </a:r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latin typeface="Georgia" pitchFamily="18" charset="0"/>
              </a:rPr>
              <a:t>В какие годы </a:t>
            </a:r>
            <a:r>
              <a:rPr lang="ru-RU" sz="2800" b="1" dirty="0" smtClean="0">
                <a:latin typeface="Georgia" pitchFamily="18" charset="0"/>
              </a:rPr>
              <a:t>совершил походы Александр Македонский</a:t>
            </a:r>
            <a:endParaRPr lang="ru-RU" sz="2800" b="1" dirty="0" smtClean="0"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856" y="2276872"/>
            <a:ext cx="2095500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Даты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Битва при </a:t>
            </a:r>
            <a:r>
              <a:rPr lang="ru-RU" sz="2800" b="1" i="1" dirty="0" err="1" smtClean="0">
                <a:solidFill>
                  <a:srgbClr val="C00000"/>
                </a:solidFill>
                <a:latin typeface="Georgia" pitchFamily="18" charset="0"/>
              </a:rPr>
              <a:t>Херонее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 , 338 г. до </a:t>
            </a:r>
            <a:r>
              <a:rPr lang="ru-RU" sz="2800" b="1" i="1" dirty="0" err="1" smtClean="0">
                <a:solidFill>
                  <a:srgbClr val="C00000"/>
                </a:solidFill>
                <a:latin typeface="Georgia" pitchFamily="18" charset="0"/>
              </a:rPr>
              <a:t>н.э</a:t>
            </a:r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latin typeface="Georgia" pitchFamily="18" charset="0"/>
              </a:rPr>
              <a:t> После этой битвы  греки говорили «Вместе с телами погибших, мы похоронили свою свободу» Когда и где она произошла</a:t>
            </a:r>
            <a:endParaRPr lang="ru-RU" sz="2800" b="1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Даты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Пелопонесская война. 431-404 г до н.э.</a:t>
            </a:r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b="1" dirty="0" smtClean="0">
                <a:latin typeface="Georgia" pitchFamily="18" charset="0"/>
              </a:rPr>
              <a:t>Назовите даты войны, которая привела к упадку Древней Греции. Как называлась эта война?</a:t>
            </a:r>
            <a:endParaRPr lang="ru-RU" sz="2800" b="1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Фразы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Ахиллесова пята</a:t>
            </a:r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latin typeface="Georgia" pitchFamily="18" charset="0"/>
              </a:rPr>
              <a:t> Каким древним выражением можно </a:t>
            </a:r>
            <a:r>
              <a:rPr lang="ru-RU" sz="2800" b="1" dirty="0">
                <a:latin typeface="Georgia" pitchFamily="18" charset="0"/>
              </a:rPr>
              <a:t>заменить слова </a:t>
            </a:r>
            <a:r>
              <a:rPr lang="ru-RU" sz="2800" b="1" dirty="0" smtClean="0">
                <a:latin typeface="Georgia" pitchFamily="18" charset="0"/>
              </a:rPr>
              <a:t>«уязвимое место.»</a:t>
            </a:r>
            <a:endParaRPr lang="ru-RU" sz="2800" b="1" dirty="0" smtClean="0">
              <a:latin typeface="Georgia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90610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Фразы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300360" y="3212976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Со щитом иль на щите</a:t>
            </a:r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latin typeface="Georgia" pitchFamily="18" charset="0"/>
              </a:rPr>
              <a:t>Какой фразой можно сказать </a:t>
            </a:r>
            <a:r>
              <a:rPr lang="ru-RU" sz="2800" b="1" dirty="0">
                <a:latin typeface="Georgia" pitchFamily="18" charset="0"/>
              </a:rPr>
              <a:t>слова  </a:t>
            </a:r>
            <a:endParaRPr lang="ru-RU" sz="2800" b="1" dirty="0" smtClean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2800" b="1" dirty="0" smtClean="0">
                <a:latin typeface="Georgia" pitchFamily="18" charset="0"/>
              </a:rPr>
              <a:t> « Победа или смерть» </a:t>
            </a:r>
            <a:endParaRPr lang="ru-RU" sz="2800" b="1" dirty="0" smtClean="0">
              <a:latin typeface="Georgia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46302"/>
            <a:ext cx="3532345" cy="1937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Фразы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Нить Ариадны</a:t>
            </a:r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b="1" dirty="0" smtClean="0">
                <a:latin typeface="Georgia" pitchFamily="18" charset="0"/>
              </a:rPr>
              <a:t>Выход </a:t>
            </a:r>
            <a:r>
              <a:rPr lang="ru-RU" sz="2800" b="1" dirty="0" smtClean="0">
                <a:latin typeface="Georgia" pitchFamily="18" charset="0"/>
              </a:rPr>
              <a:t>из </a:t>
            </a:r>
            <a:r>
              <a:rPr lang="ru-RU" sz="2800" b="1" dirty="0" smtClean="0">
                <a:latin typeface="Georgia" pitchFamily="18" charset="0"/>
              </a:rPr>
              <a:t>  </a:t>
            </a:r>
            <a:r>
              <a:rPr lang="ru-RU" sz="2800" b="1" dirty="0" smtClean="0">
                <a:latin typeface="Georgia" pitchFamily="18" charset="0"/>
              </a:rPr>
              <a:t>трудной ситуации, </a:t>
            </a:r>
            <a:r>
              <a:rPr lang="ru-RU" sz="2800" b="1" dirty="0" smtClean="0">
                <a:latin typeface="Georgia" pitchFamily="18" charset="0"/>
              </a:rPr>
              <a:t>путеводная нить</a:t>
            </a:r>
            <a:endParaRPr lang="ru-RU" sz="2800" b="1" dirty="0" smtClean="0">
              <a:latin typeface="Georgia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000" y="3422129"/>
            <a:ext cx="2329416" cy="22832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Фразы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060000" y="4284358"/>
            <a:ext cx="1512000" cy="2240986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26484" y="369061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Разрубить Гордиев узел </a:t>
            </a:r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latin typeface="Georgia" pitchFamily="18" charset="0"/>
              </a:rPr>
              <a:t>Сейчас это выражение означает </a:t>
            </a:r>
            <a:r>
              <a:rPr lang="ru-RU" sz="2800" b="1" dirty="0">
                <a:latin typeface="Georgia" pitchFamily="18" charset="0"/>
              </a:rPr>
              <a:t>применить неклассическую, неординарную и, одновременно, высокоэффективную форму решения</a:t>
            </a:r>
            <a:endParaRPr lang="ru-RU" sz="2800" b="1" dirty="0" smtClean="0">
              <a:latin typeface="Georgia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856" y="3701449"/>
            <a:ext cx="3185878" cy="1969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Фразы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Ящик Пандоры</a:t>
            </a:r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b="1" dirty="0" smtClean="0">
                <a:latin typeface="Georgia" pitchFamily="18" charset="0"/>
              </a:rPr>
              <a:t>Источник всевозможных бедствий, неприятностей и забот</a:t>
            </a:r>
            <a:endParaRPr lang="ru-RU" sz="2800" b="1" dirty="0" smtClean="0">
              <a:latin typeface="Georgia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979" y="3068960"/>
            <a:ext cx="2348830" cy="241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bg1"/>
              </a:gs>
              <a:gs pos="100000">
                <a:srgbClr val="FFE7E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Рисунок 11" descr="Рисунок4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63688" y="404664"/>
            <a:ext cx="6480720" cy="648072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1484784"/>
            <a:ext cx="864096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http://www.hereisfree.com/content1//pic/zip/201122421113324977801.jpg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идея кнопки «домик»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http://gatet.files.wordpress.com/2010/06/me.jpg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знак вопроса с человечком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http://www.design-web.com.ua/wp-content/uploads/2012/11/owl.jpg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мудрая сова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bg1"/>
              </a:gs>
              <a:gs pos="100000">
                <a:srgbClr val="FFE7E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51520" y="1844824"/>
            <a:ext cx="8640960" cy="303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Ранько Елена Алексеевна 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учитель начальных классов  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МАОУ лицей №21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г. Иваново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kumimoji="0" lang="ru-RU" sz="2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http://elenaranko.ucoz.ru/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i="1" dirty="0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706038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Царь Эгей</a:t>
            </a:r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>
                <a:latin typeface="Georgia" pitchFamily="18" charset="0"/>
              </a:rPr>
              <a:t>Афиняне! - закричал он - Я узнаю корабль, но не могу различить цвет паруса - Мужайся, царь, - был ответ, - парус остался чёрным</a:t>
            </a:r>
            <a:endParaRPr lang="ru-RU" sz="2800" b="1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Религия и мифы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635896" y="3429000"/>
            <a:ext cx="1512168" cy="2337309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882" y="3444682"/>
            <a:ext cx="3347864" cy="2214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46184"/>
            <a:ext cx="3140075" cy="18780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Цербер</a:t>
            </a:r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>
                <a:latin typeface="Georgia" pitchFamily="18" charset="0"/>
              </a:rPr>
              <a:t>Чудовищный свирепый пёс с тремя головами и змеиным хвостом. </a:t>
            </a:r>
            <a:endParaRPr lang="ru-RU" sz="2800" b="1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Религия и мифы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03848" y="3968721"/>
            <a:ext cx="1512168" cy="2337309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674" y="3140968"/>
            <a:ext cx="3194997" cy="2392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Дедал</a:t>
            </a:r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>
                <a:latin typeface="Georgia" pitchFamily="18" charset="0"/>
              </a:rPr>
              <a:t>Знаменитый мастер, строитель лабиринта</a:t>
            </a:r>
            <a:endParaRPr lang="ru-RU" sz="2800" b="1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Религия и мифы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033539" y="3917828"/>
            <a:ext cx="1512168" cy="233730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1" b="13099"/>
          <a:stretch/>
        </p:blipFill>
        <p:spPr bwMode="auto">
          <a:xfrm>
            <a:off x="5110037" y="2909232"/>
            <a:ext cx="3445048" cy="2085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Афродита</a:t>
            </a:r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>
                <a:latin typeface="Georgia" pitchFamily="18" charset="0"/>
              </a:rPr>
              <a:t>Если ты присудишь яблоко мне, вмешалось она, - я помогу тебе совершить великие подвиги и прославиться</a:t>
            </a:r>
            <a:endParaRPr lang="ru-RU" sz="2800" b="1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Религия и мифы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55776" y="4021220"/>
            <a:ext cx="1512168" cy="233730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377" y="3429000"/>
            <a:ext cx="3209744" cy="223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7646" y="394355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Прометей</a:t>
            </a:r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75581" y="1628801"/>
            <a:ext cx="854489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>
                <a:latin typeface="Georgia" pitchFamily="18" charset="0"/>
              </a:rPr>
              <a:t>Благодаря мне жилища людей стали светлыми в самые тёмные вечера. Это я помог им побороть зимнюю стужу. За что царь богов и людей так жестоко карает меня</a:t>
            </a:r>
            <a:endParaRPr lang="ru-RU" sz="2800" b="1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Религия и мифы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627784" y="3943550"/>
            <a:ext cx="1512168" cy="2337309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19862"/>
            <a:ext cx="1983060" cy="2838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43608" y="40466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Образование и искусство 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педагог</a:t>
            </a:r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>
                <a:latin typeface="Georgia" pitchFamily="18" charset="0"/>
              </a:rPr>
              <a:t>Сопровождающий ребёнка в </a:t>
            </a:r>
            <a:r>
              <a:rPr lang="ru-RU" sz="2800" b="1" dirty="0" smtClean="0">
                <a:latin typeface="Georgia" pitchFamily="18" charset="0"/>
              </a:rPr>
              <a:t>школу раб</a:t>
            </a:r>
            <a:endParaRPr lang="ru-RU" sz="2800" b="1" dirty="0" smtClean="0">
              <a:latin typeface="Georgi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18389"/>
            <a:ext cx="1944216" cy="3813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95024" y="332656"/>
            <a:ext cx="722596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Образование и искусство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дощечки, покрытые воском</a:t>
            </a:r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>
                <a:latin typeface="Georgia" pitchFamily="18" charset="0"/>
              </a:rPr>
              <a:t>Этот материал был основным материалом для письма, который использовали древние греки</a:t>
            </a:r>
            <a:endParaRPr lang="ru-RU" sz="2800" b="1" dirty="0" smtClean="0">
              <a:latin typeface="Georgia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49525"/>
            <a:ext cx="2354909" cy="2953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624</Words>
  <Application>Microsoft Office PowerPoint</Application>
  <PresentationFormat>Экран (4:3)</PresentationFormat>
  <Paragraphs>153</Paragraphs>
  <Slides>29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Алланик</dc:creator>
  <cp:lastModifiedBy>Admin</cp:lastModifiedBy>
  <cp:revision>18</cp:revision>
  <dcterms:created xsi:type="dcterms:W3CDTF">2014-01-06T16:00:12Z</dcterms:created>
  <dcterms:modified xsi:type="dcterms:W3CDTF">2014-03-17T19:49:43Z</dcterms:modified>
</cp:coreProperties>
</file>