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5" r:id="rId2"/>
    <p:sldId id="325" r:id="rId3"/>
    <p:sldId id="326" r:id="rId4"/>
    <p:sldId id="327" r:id="rId5"/>
    <p:sldId id="283" r:id="rId6"/>
    <p:sldId id="288" r:id="rId7"/>
    <p:sldId id="285" r:id="rId8"/>
    <p:sldId id="286" r:id="rId9"/>
    <p:sldId id="319" r:id="rId10"/>
    <p:sldId id="320" r:id="rId11"/>
    <p:sldId id="321" r:id="rId12"/>
    <p:sldId id="292" r:id="rId13"/>
    <p:sldId id="329" r:id="rId14"/>
    <p:sldId id="265" r:id="rId15"/>
    <p:sldId id="330" r:id="rId16"/>
    <p:sldId id="331" r:id="rId17"/>
    <p:sldId id="332" r:id="rId18"/>
    <p:sldId id="333" r:id="rId19"/>
    <p:sldId id="335" r:id="rId20"/>
    <p:sldId id="324" r:id="rId21"/>
    <p:sldId id="323" r:id="rId22"/>
    <p:sldId id="317" r:id="rId23"/>
    <p:sldId id="305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5E39"/>
    <a:srgbClr val="A00862"/>
    <a:srgbClr val="CCCC00"/>
    <a:srgbClr val="6633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1152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B2111-D78F-45CC-9991-7408A5C1DCAC}" type="datetimeFigureOut">
              <a:rPr lang="ru-RU" smtClean="0"/>
              <a:pPr/>
              <a:t>04.09.2022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1B3AA-5AFF-4213-A4E8-8665336F34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B2111-D78F-45CC-9991-7408A5C1DCAC}" type="datetimeFigureOut">
              <a:rPr lang="ru-RU" smtClean="0"/>
              <a:pPr/>
              <a:t>04.09.2022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1B3AA-5AFF-4213-A4E8-8665336F34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B2111-D78F-45CC-9991-7408A5C1DCAC}" type="datetimeFigureOut">
              <a:rPr lang="ru-RU" smtClean="0"/>
              <a:pPr/>
              <a:t>04.09.2022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1B3AA-5AFF-4213-A4E8-8665336F34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B2111-D78F-45CC-9991-7408A5C1DCAC}" type="datetimeFigureOut">
              <a:rPr lang="ru-RU" smtClean="0"/>
              <a:pPr/>
              <a:t>04.09.2022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1B3AA-5AFF-4213-A4E8-8665336F34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B2111-D78F-45CC-9991-7408A5C1DCAC}" type="datetimeFigureOut">
              <a:rPr lang="ru-RU" smtClean="0"/>
              <a:pPr/>
              <a:t>04.09.2022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1B3AA-5AFF-4213-A4E8-8665336F34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B2111-D78F-45CC-9991-7408A5C1DCAC}" type="datetimeFigureOut">
              <a:rPr lang="ru-RU" smtClean="0"/>
              <a:pPr/>
              <a:t>04.09.2022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1B3AA-5AFF-4213-A4E8-8665336F34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B2111-D78F-45CC-9991-7408A5C1DCAC}" type="datetimeFigureOut">
              <a:rPr lang="ru-RU" smtClean="0"/>
              <a:pPr/>
              <a:t>04.09.2022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1B3AA-5AFF-4213-A4E8-8665336F34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B2111-D78F-45CC-9991-7408A5C1DCAC}" type="datetimeFigureOut">
              <a:rPr lang="ru-RU" smtClean="0"/>
              <a:pPr/>
              <a:t>04.09.2022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1B3AA-5AFF-4213-A4E8-8665336F34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B2111-D78F-45CC-9991-7408A5C1DCAC}" type="datetimeFigureOut">
              <a:rPr lang="ru-RU" smtClean="0"/>
              <a:pPr/>
              <a:t>04.09.2022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1B3AA-5AFF-4213-A4E8-8665336F34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B2111-D78F-45CC-9991-7408A5C1DCAC}" type="datetimeFigureOut">
              <a:rPr lang="ru-RU" smtClean="0"/>
              <a:pPr/>
              <a:t>04.09.2022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1B3AA-5AFF-4213-A4E8-8665336F34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B2111-D78F-45CC-9991-7408A5C1DCAC}" type="datetimeFigureOut">
              <a:rPr lang="ru-RU" smtClean="0"/>
              <a:pPr/>
              <a:t>04.09.2022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1B3AA-5AFF-4213-A4E8-8665336F34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FB2111-D78F-45CC-9991-7408A5C1DCAC}" type="datetimeFigureOut">
              <a:rPr lang="ru-RU" smtClean="0"/>
              <a:pPr/>
              <a:t>04.09.2022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71B3AA-5AFF-4213-A4E8-8665336F34B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go.mail.ru/redir?q=%D0%BF%D1%80%D0%B8%D0%BA%D0%B0%D0%B7%20%E2%84%961%20%D0%BC%D0%B8%D0%BD%D1%81%D0%BA%201917&amp;via_page=1&amp;type=sr&amp;redir=eJzLKCkpsNLXLytOLc7JL0vUS87P1StN1C_PL0rRV3UxULV0U3UxVLUwALGdLMCkI5iEiJjHq7oaqVqYqFqaxRvGgzU4Iyl1AWs2RNLmCiaNIex4JGmIhBGYNAWLQ9gG8UgOgJBwDUBxc5htQLZpPISDaawTmDSBmQExHM1lKGaYwNwBJCEhYIzsJiQ21N3xGkjeNkeSMcRwvhmS2S5Iukw1dS1MjSwtGC7sv9hwYceFXRc2XNiu8KhlmqHChT1A_t6LjRd2KRhaGpozGJpYGJsZGpkbGDLw1sucf5ThdPPwhc49jWVVHQDD1HXI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vseslova.com.ua/word/%D0%9F%D1%80%D0%B8%D0%BA%D0%B0%D0%B7_%E2%84%96_1_%D0%9C%D0%B8%D0%BD%D1%81%D0%BA%D0%BE%D0%B3%D0%BE_%D1%81%D0%BE%D0%B2%D0%B5%D1%82%D0%B0_%D1%80%D0%B0%D0%B1%D0%BE%D1%87%D0%B8%D1%85_%D0%B8_%D1%81%D0%BE%D0%BB%D0%B4%D0%B0%D1%82%D1%81%D0%BA%D0%B8%D1%85_%D0%B4%D0%B5%D0%BF%D1%83%D1%82%D0%B0%D1%82%D0%BE%D0%B2_(%D0%B8%D0%B7%D0%BE%D0%B1%D1%80%D0%B0%D0%B6%D0%B5%D0%BD%D0%B8%D0%B5)-85298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трелка вниз 5"/>
          <p:cNvSpPr/>
          <p:nvPr/>
        </p:nvSpPr>
        <p:spPr>
          <a:xfrm>
            <a:off x="0" y="0"/>
            <a:ext cx="714348" cy="6858000"/>
          </a:xfrm>
          <a:prstGeom prst="downArrow">
            <a:avLst/>
          </a:prstGeom>
          <a:solidFill>
            <a:srgbClr val="00B05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ОКТЯБРЬСКАЯ</a:t>
            </a:r>
          </a:p>
          <a:p>
            <a:pPr algn="ctr"/>
            <a:endParaRPr lang="ru-RU" sz="1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РЕВОЛЮЦИЯ</a:t>
            </a:r>
          </a:p>
          <a:p>
            <a:pPr algn="ctr"/>
            <a:endParaRPr lang="ru-RU" sz="1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</a:p>
          <a:p>
            <a:pPr algn="ctr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БЕЛАРУСИ</a:t>
            </a:r>
          </a:p>
          <a:p>
            <a:pPr algn="ctr"/>
            <a:endParaRPr lang="ru-RU" sz="1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042" name="Рисунок 1" descr="Великая Октябрьская социалистическая революц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42852"/>
            <a:ext cx="3000396" cy="4370142"/>
          </a:xfrm>
          <a:prstGeom prst="rect">
            <a:avLst/>
          </a:prstGeom>
          <a:noFill/>
        </p:spPr>
      </p:pic>
      <p:pic>
        <p:nvPicPr>
          <p:cNvPr id="24" name="Рисунок 23" descr="D:\Рабочий стол\Плейкаст «Великая Октябрьская Социалистическая Револиция... Поздравляю....»_files\15713924.jpg"/>
          <p:cNvPicPr/>
          <p:nvPr/>
        </p:nvPicPr>
        <p:blipFill>
          <a:blip r:embed="rId3"/>
          <a:srcRect l="3854" t="1923" r="3854" b="2367"/>
          <a:stretch>
            <a:fillRect/>
          </a:stretch>
        </p:blipFill>
        <p:spPr bwMode="auto">
          <a:xfrm>
            <a:off x="5572132" y="142852"/>
            <a:ext cx="3390895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3" name="Рисунок 5" descr="15714119"/>
          <p:cNvPicPr>
            <a:picLocks noChangeAspect="1" noChangeArrowheads="1"/>
          </p:cNvPicPr>
          <p:nvPr/>
        </p:nvPicPr>
        <p:blipFill>
          <a:blip r:embed="rId4"/>
          <a:srcRect t="3218" r="3197" b="4456"/>
          <a:stretch>
            <a:fillRect/>
          </a:stretch>
        </p:blipFill>
        <p:spPr bwMode="auto">
          <a:xfrm>
            <a:off x="1500166" y="4286255"/>
            <a:ext cx="4536145" cy="2475321"/>
          </a:xfrm>
          <a:prstGeom prst="rect">
            <a:avLst/>
          </a:prstGeom>
          <a:noFill/>
        </p:spPr>
      </p:pic>
      <p:sp>
        <p:nvSpPr>
          <p:cNvPr id="15" name="Горизонтальный свиток 14"/>
          <p:cNvSpPr/>
          <p:nvPr/>
        </p:nvSpPr>
        <p:spPr>
          <a:xfrm>
            <a:off x="3714744" y="0"/>
            <a:ext cx="2857520" cy="1214422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СВИДЕТЕЛИ  ВРЕМЕНИ </a:t>
            </a:r>
          </a:p>
          <a:p>
            <a:pPr algn="ctr"/>
            <a:r>
              <a:rPr lang="ru-RU" sz="16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ОТКРЫТКА  К  ПРАЗДНИКУ</a:t>
            </a:r>
            <a:endParaRPr lang="ru-RU" sz="1600" b="1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botan.cc/uchebnik/istoriya/10/by001/img/4.jpg"/>
          <p:cNvPicPr/>
          <p:nvPr/>
        </p:nvPicPr>
        <p:blipFill>
          <a:blip r:embed="rId2"/>
          <a:srcRect l="1074" t="1124" r="1209"/>
          <a:stretch>
            <a:fillRect/>
          </a:stretch>
        </p:blipFill>
        <p:spPr bwMode="auto">
          <a:xfrm>
            <a:off x="2483768" y="357166"/>
            <a:ext cx="6517388" cy="6500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91905" y="980728"/>
            <a:ext cx="2124884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730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EEECE1">
                    <a:lumMod val="25000"/>
                  </a:srgb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РАБОТА</a:t>
            </a:r>
          </a:p>
          <a:p>
            <a:pPr lvl="0" indent="2730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EEECE1">
                    <a:lumMod val="25000"/>
                  </a:srgb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  КАРТОСХЕМОЙ «УСТАНОВЛЕНИЕ  СОВЕТСКОЙ  ВЛАСТИ  В  БЕЛАРУСИ»:</a:t>
            </a:r>
          </a:p>
          <a:p>
            <a:pPr lvl="0" indent="2730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66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КАКИЕ     </a:t>
            </a:r>
          </a:p>
          <a:p>
            <a:pPr lvl="0" indent="2730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66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ОСОБЕННОСТИ  </a:t>
            </a:r>
          </a:p>
          <a:p>
            <a:pPr lvl="0" indent="2730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66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ОКТЯБРЬСКОЙ </a:t>
            </a:r>
          </a:p>
          <a:p>
            <a:pPr lvl="0" indent="2730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66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РЕВОЛЮЦИИ </a:t>
            </a:r>
          </a:p>
          <a:p>
            <a:pPr lvl="0" indent="2730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66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1917 Г.  В  БЕЛАРУСИ </a:t>
            </a:r>
          </a:p>
          <a:p>
            <a:pPr lvl="0" indent="2730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66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МОЖНО  </a:t>
            </a:r>
          </a:p>
          <a:p>
            <a:pPr lvl="0" indent="2730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66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«ПРОЧЕСТЬ» </a:t>
            </a:r>
          </a:p>
          <a:p>
            <a:pPr lvl="0" indent="2730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66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 КАРТЕ?</a:t>
            </a:r>
          </a:p>
          <a:p>
            <a:pPr lvl="0" indent="273050" algn="just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endParaRPr lang="ru-RU" sz="1600" b="1" dirty="0">
              <a:solidFill>
                <a:srgbClr val="6633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4490" y="326409"/>
            <a:ext cx="774700" cy="698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231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29762" y="188640"/>
            <a:ext cx="7056784" cy="9233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>
                <a:latin typeface="Newton-Regular"/>
              </a:rPr>
              <a:t>В период с 25 октября по 20 ноября 1917 г. произошло установление </a:t>
            </a:r>
            <a:r>
              <a:rPr lang="ru-RU" dirty="0" smtClean="0">
                <a:latin typeface="Newton-Regular"/>
              </a:rPr>
              <a:t>советской власти </a:t>
            </a:r>
            <a:r>
              <a:rPr lang="ru-RU" dirty="0">
                <a:latin typeface="Newton-Regular"/>
              </a:rPr>
              <a:t>на не оккупированной германскими войсками территории Беларуси.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596640"/>
            <a:ext cx="4125193" cy="38973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Прямоугольник 2"/>
          <p:cNvSpPr/>
          <p:nvPr/>
        </p:nvSpPr>
        <p:spPr>
          <a:xfrm>
            <a:off x="585514" y="4024226"/>
            <a:ext cx="3816424" cy="20313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ru-RU" dirty="0">
              <a:latin typeface="Helios-Regular"/>
            </a:endParaRPr>
          </a:p>
          <a:p>
            <a:r>
              <a:rPr lang="ru-RU" b="1" i="1" dirty="0" smtClean="0">
                <a:latin typeface="Helios-BoldItalic"/>
              </a:rPr>
              <a:t>1. </a:t>
            </a:r>
            <a:r>
              <a:rPr lang="ru-RU" i="1" dirty="0" smtClean="0">
                <a:latin typeface="Helios-Italic"/>
              </a:rPr>
              <a:t>Определите</a:t>
            </a:r>
            <a:r>
              <a:rPr lang="ru-RU" i="1" dirty="0">
                <a:latin typeface="Helios-Italic"/>
              </a:rPr>
              <a:t>, что за событие изображено</a:t>
            </a:r>
          </a:p>
          <a:p>
            <a:r>
              <a:rPr lang="ru-RU" i="1" dirty="0">
                <a:latin typeface="Helios-Italic"/>
              </a:rPr>
              <a:t>на картине</a:t>
            </a:r>
            <a:r>
              <a:rPr lang="ru-RU" i="1" dirty="0" smtClean="0">
                <a:latin typeface="Helios-Italic"/>
              </a:rPr>
              <a:t>.</a:t>
            </a:r>
          </a:p>
          <a:p>
            <a:r>
              <a:rPr lang="ru-RU" i="1" dirty="0" smtClean="0">
                <a:latin typeface="Helios-Italic"/>
              </a:rPr>
              <a:t>2. Сформулируйте вопрос по картине</a:t>
            </a:r>
            <a:endParaRPr lang="ru-RU" i="1" dirty="0">
              <a:latin typeface="Helios-Italic"/>
            </a:endParaRPr>
          </a:p>
          <a:p>
            <a:r>
              <a:rPr lang="ru-RU" b="1" i="1" dirty="0" smtClean="0">
                <a:latin typeface="Helios-BoldItalic"/>
              </a:rPr>
              <a:t> </a:t>
            </a:r>
            <a:endParaRPr lang="ru-RU" i="1" dirty="0">
              <a:latin typeface="Helios-Italic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96136" y="5770905"/>
            <a:ext cx="228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dirty="0">
                <a:solidFill>
                  <a:prstClr val="black"/>
                </a:solidFill>
                <a:latin typeface="Helios-Regular"/>
              </a:rPr>
              <a:t>Декрет о мире. Художник </a:t>
            </a:r>
            <a:r>
              <a:rPr lang="ru-RU" i="1" dirty="0">
                <a:solidFill>
                  <a:prstClr val="black"/>
                </a:solidFill>
                <a:latin typeface="Helios-Italic"/>
              </a:rPr>
              <a:t>В. Серов.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52024"/>
            <a:ext cx="774700" cy="698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653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трелка вниз 5"/>
          <p:cNvSpPr/>
          <p:nvPr/>
        </p:nvSpPr>
        <p:spPr>
          <a:xfrm>
            <a:off x="-71438" y="0"/>
            <a:ext cx="714348" cy="6858000"/>
          </a:xfrm>
          <a:prstGeom prst="downArrow">
            <a:avLst/>
          </a:prstGeom>
          <a:solidFill>
            <a:srgbClr val="00B05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ОКТЯБРЬСКАЯ</a:t>
            </a:r>
          </a:p>
          <a:p>
            <a:pPr algn="ctr"/>
            <a:endParaRPr lang="ru-RU" sz="1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РЕВОЛЮЦИЯ</a:t>
            </a:r>
          </a:p>
          <a:p>
            <a:pPr algn="ctr"/>
            <a:endParaRPr lang="ru-RU" sz="1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</a:p>
          <a:p>
            <a:pPr algn="ctr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БЕЛАРУСИ</a:t>
            </a:r>
          </a:p>
          <a:p>
            <a:pPr algn="ctr"/>
            <a:endParaRPr lang="ru-RU" sz="1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3617600"/>
              </p:ext>
            </p:extLst>
          </p:nvPr>
        </p:nvGraphicFramePr>
        <p:xfrm>
          <a:off x="642910" y="785794"/>
          <a:ext cx="8286808" cy="59131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786082"/>
                <a:gridCol w="5500726"/>
              </a:tblGrid>
              <a:tr h="64294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66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ФАКТОРЫ, ОБУСЛОВИВШИЕ </a:t>
                      </a:r>
                      <a:r>
                        <a:rPr lang="ru-RU" sz="1400" b="1" dirty="0" smtClean="0">
                          <a:solidFill>
                            <a:srgbClr val="66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УСТАНОВЛЕНИЕ СОВЕТСКОЙ ВЛАСТИ </a:t>
                      </a: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rgbClr val="66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БЕЛАРУСИ </a:t>
                      </a:r>
                      <a:endParaRPr lang="ru-RU" sz="1400" dirty="0">
                        <a:solidFill>
                          <a:srgbClr val="6633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66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ОСОБЕННОСТИ УСТАНОВЛЕНИЯ СОВЕТСКОЙ ВЛАСТИ</a:t>
                      </a: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rgbClr val="66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 БЕЛАРУСИ </a:t>
                      </a:r>
                      <a:endParaRPr lang="ru-RU" sz="1400" dirty="0">
                        <a:solidFill>
                          <a:srgbClr val="6633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321603">
                <a:tc>
                  <a:txBody>
                    <a:bodyPr/>
                    <a:lstStyle/>
                    <a:p>
                      <a:pPr algn="just"/>
                      <a:r>
                        <a:rPr lang="ru-RU" sz="1400" b="1" dirty="0" smtClean="0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ЧЕРЕЗ ТЕРРИТОРИЮ БЕЛАРУСИ ПРОХОДИЛ ЗАПАДНЫЙ ФРОНТ ПЕРВОЙ</a:t>
                      </a:r>
                      <a:r>
                        <a:rPr lang="ru-RU" sz="1400" b="1" baseline="0" dirty="0" smtClean="0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МИРОВОЙ ВОЙНЫ (ЛИНИЯ ДВИНСК-БАРАНОВИЧИ-ПИНСК)</a:t>
                      </a:r>
                      <a:endParaRPr lang="ru-RU" sz="1400" b="1" dirty="0">
                        <a:solidFill>
                          <a:srgbClr val="0033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1) СОВЕТСКАЯ ВЛАСТЬ </a:t>
                      </a:r>
                      <a:r>
                        <a:rPr lang="ru-RU" sz="1400" b="1" u="sng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УСТАНАВЛИВАЛАСЬ ТОЛЬКО НА НЕОККУПИРОВАННОЙ ГЕРМАНСКИМИ ВОЙСКАМИ ТЕРРИТОРИИ БЕЛАРУСИ;</a:t>
                      </a:r>
                    </a:p>
                    <a:p>
                      <a:pPr algn="just"/>
                      <a:r>
                        <a:rPr lang="ru-RU" sz="14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2)</a:t>
                      </a:r>
                      <a:r>
                        <a:rPr lang="ru-RU" sz="1400" b="1" kern="12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u="sng" kern="12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</a:t>
                      </a:r>
                      <a:r>
                        <a:rPr lang="ru-RU" sz="1400" b="1" u="sng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ОЛЬШУЮ РОЛЬ В УСТАНОВЛЕНИИ СОВЕТСКОЙ ВЛАСТИ В БЕЛАРУСИ СЫГРАЛИ СОЛДАТЫ ЗАПАДНОГО ФРОНТА. </a:t>
                      </a:r>
                      <a:r>
                        <a:rPr lang="ru-RU" sz="14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ИХ ПАРТИЙНЫЕ И ОБЩЕСТВЕННЫЕ ОРГАНИЗАЦИИ ТЕСНО ВЗАИМОДЕЙСТВОВАЛИ С МЕСТНЫМИ БОЛЬШЕВИСТСКИМИ ОРГАНИЗАЦИЯМИ И СОВЕТАМИ РАБОЧИХ И СОЛДАТСКИХ ДЕПУТАТОВ, ИЗ НИХ, ПРЕЖДЕ ВСЕГО, ФОРМИРОВАЛИСЬ ЦЕНТРАЛЬНЫЕ И МЕСТНЫЕ ОРГАНЫ ВЛАСТИ И УПРАВЛЕНИЯ</a:t>
                      </a:r>
                      <a:endParaRPr lang="ru-RU" sz="1400" b="1" kern="1200" dirty="0">
                        <a:solidFill>
                          <a:srgbClr val="FF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918232">
                <a:tc>
                  <a:txBody>
                    <a:bodyPr/>
                    <a:lstStyle/>
                    <a:p>
                      <a:pPr algn="just"/>
                      <a:r>
                        <a:rPr lang="ru-RU" sz="1400" b="1" kern="1200" dirty="0" smtClean="0">
                          <a:solidFill>
                            <a:srgbClr val="0033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СТАВКА ВЕРХОВНОГО ГЛАВНОКОМАНДУЮЩЕГО</a:t>
                      </a:r>
                      <a:r>
                        <a:rPr lang="ru-RU" sz="1400" b="1" kern="1200" baseline="0" dirty="0" smtClean="0">
                          <a:solidFill>
                            <a:srgbClr val="0033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РУССКОЙ АРМИЕЙ </a:t>
                      </a:r>
                      <a:r>
                        <a:rPr lang="ru-RU" sz="1400" b="1" kern="1200" dirty="0" smtClean="0">
                          <a:solidFill>
                            <a:srgbClr val="0033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НАХОДИЛАСЬ В  МОГИЛЕВЕ</a:t>
                      </a:r>
                      <a:endParaRPr lang="ru-RU" sz="1400" b="1" dirty="0">
                        <a:solidFill>
                          <a:srgbClr val="0033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sng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СТАВКА ВЕРХОВНОГО ГЛАВНОКОМАНДУЮЩЕГО</a:t>
                      </a:r>
                      <a:r>
                        <a:rPr lang="ru-RU" sz="1400" b="1" i="0" u="sng" kern="12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ЗАНЯЛА КОНТРРЕВОЛЮЦИОННЫЕ ПОЗИЦИИ, ЧТО УСЛОЖНЯЛО</a:t>
                      </a:r>
                      <a:r>
                        <a:rPr lang="ru-RU" sz="1400" b="1" i="0" u="sng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УСТАНОВЛЕНИЕ СОВЕТСКОЙ ВЛАСТИ В БЕЛАРУСИ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321603">
                <a:tc>
                  <a:txBody>
                    <a:bodyPr/>
                    <a:lstStyle/>
                    <a:p>
                      <a:pPr algn="just"/>
                      <a:r>
                        <a:rPr lang="ru-RU" sz="1400" b="1" dirty="0" smtClean="0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БЕЛАРУСИ ДЕЙСТВОВАЛИ </a:t>
                      </a:r>
                      <a:r>
                        <a:rPr lang="ru-RU" sz="1400" b="1" kern="1200" dirty="0" smtClean="0">
                          <a:solidFill>
                            <a:srgbClr val="0033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НАЦИОНАЛЬНЫЕ ПАРТИИ И ОРГАНИЗАЦИИ.</a:t>
                      </a:r>
                      <a:r>
                        <a:rPr lang="ru-RU" sz="1400" b="1" kern="1200" baseline="0" dirty="0" smtClean="0">
                          <a:solidFill>
                            <a:srgbClr val="0033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kern="1200" dirty="0" smtClean="0">
                          <a:solidFill>
                            <a:srgbClr val="0033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ОНИ ОБЪЕДИНИЛИСЬ ВОКРУГ ВЕЛИКОЙ БЕЛОРУССКОЙ РАДЫ</a:t>
                      </a:r>
                      <a:endParaRPr lang="ru-RU" sz="1400" b="1" dirty="0">
                        <a:solidFill>
                          <a:srgbClr val="0033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ПРИЗНАВАЯ СОВЕТСКУЮ ВЛАСТЬ В РОССИИ, </a:t>
                      </a:r>
                      <a:r>
                        <a:rPr lang="ru-RU" sz="1400" b="1" u="sng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БЕЛОРУССКИЕ НАЦИОНАЛЬНЫЕ ПАРТИИ И ОРГАНИЗАЦИИ НЕ ПРИЗНАВАЛИ ЕЕ НА ТЕРРИТОРИИ БЕЛАРУСИ.</a:t>
                      </a:r>
                      <a:r>
                        <a:rPr lang="ru-RU" sz="14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ОНИ ВЫСТУПАЛИ ЗА СОЗДАНИЕ ДЕМОКРАТИЧЕСКОЙ КРАЕВОЙ ВЛАСТИ</a:t>
                      </a:r>
                    </a:p>
                    <a:p>
                      <a:pPr algn="just"/>
                      <a:endParaRPr lang="ru-RU" sz="1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Двойная волна 8"/>
          <p:cNvSpPr/>
          <p:nvPr/>
        </p:nvSpPr>
        <p:spPr>
          <a:xfrm>
            <a:off x="642910" y="0"/>
            <a:ext cx="8358246" cy="628648"/>
          </a:xfrm>
          <a:prstGeom prst="doubleWav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2730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АНАЛИТИЧЕСКАЯ  ТАБЛИЦА  «</a:t>
            </a:r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ОСОБЕННОСТИ УСТАНОВЛЕНИЯ СОВЕТСКОЙ ВЛАСТИ В БЕЛАРУСИ</a:t>
            </a:r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1124744"/>
            <a:ext cx="609228" cy="6461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243512"/>
            <a:ext cx="7056784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  <a:latin typeface="Helios-BoldItalic"/>
              </a:rPr>
              <a:t>Знать определение понятий  </a:t>
            </a:r>
            <a:r>
              <a:rPr lang="ru-RU" sz="2400" i="1" dirty="0" smtClean="0">
                <a:solidFill>
                  <a:srgbClr val="C00000"/>
                </a:solidFill>
                <a:latin typeface="Helios-Italic"/>
              </a:rPr>
              <a:t>: </a:t>
            </a:r>
          </a:p>
          <a:p>
            <a:endParaRPr lang="ru-RU" sz="2400" i="1" dirty="0" smtClean="0">
              <a:solidFill>
                <a:srgbClr val="C00000"/>
              </a:solidFill>
              <a:latin typeface="Helios-Italic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i="1" dirty="0" err="1" smtClean="0">
                <a:solidFill>
                  <a:prstClr val="black"/>
                </a:solidFill>
                <a:latin typeface="Helios-Italic"/>
              </a:rPr>
              <a:t>Облискомзап</a:t>
            </a:r>
            <a:r>
              <a:rPr lang="ru-RU" sz="2400" i="1" dirty="0" smtClean="0">
                <a:solidFill>
                  <a:prstClr val="black"/>
                </a:solidFill>
                <a:latin typeface="Helios-Italic"/>
              </a:rPr>
              <a:t>,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i="1" dirty="0" smtClean="0">
                <a:solidFill>
                  <a:prstClr val="black"/>
                </a:solidFill>
                <a:latin typeface="Helios-Italic"/>
              </a:rPr>
              <a:t> </a:t>
            </a:r>
            <a:r>
              <a:rPr lang="ru-RU" sz="2400" i="1" dirty="0">
                <a:solidFill>
                  <a:prstClr val="black"/>
                </a:solidFill>
                <a:latin typeface="Helios-Italic"/>
              </a:rPr>
              <a:t>национализация</a:t>
            </a:r>
            <a:r>
              <a:rPr lang="ru-RU" sz="2400" i="1" dirty="0" smtClean="0">
                <a:solidFill>
                  <a:prstClr val="black"/>
                </a:solidFill>
                <a:latin typeface="Helios-Italic"/>
              </a:rPr>
              <a:t>,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i="1" dirty="0" smtClean="0">
                <a:solidFill>
                  <a:prstClr val="black"/>
                </a:solidFill>
                <a:latin typeface="Helios-Italic"/>
              </a:rPr>
              <a:t> </a:t>
            </a:r>
            <a:r>
              <a:rPr lang="ru-RU" sz="2400" i="1" dirty="0">
                <a:solidFill>
                  <a:prstClr val="black"/>
                </a:solidFill>
                <a:latin typeface="Helios-Italic"/>
              </a:rPr>
              <a:t>«военный коммунизм», </a:t>
            </a:r>
            <a:endParaRPr lang="ru-RU" sz="2400" i="1" dirty="0" smtClean="0">
              <a:solidFill>
                <a:prstClr val="black"/>
              </a:solidFill>
              <a:latin typeface="Helios-Italic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i="1" dirty="0" smtClean="0">
                <a:solidFill>
                  <a:prstClr val="black"/>
                </a:solidFill>
                <a:latin typeface="Helios-Italic"/>
              </a:rPr>
              <a:t>продразвёрстка.</a:t>
            </a:r>
          </a:p>
          <a:p>
            <a:r>
              <a:rPr lang="ru-RU" sz="2400" b="1" i="1" dirty="0" smtClean="0">
                <a:solidFill>
                  <a:srgbClr val="C00000"/>
                </a:solidFill>
                <a:latin typeface="Helios-Italic"/>
              </a:rPr>
              <a:t>Личности :</a:t>
            </a:r>
          </a:p>
          <a:p>
            <a:r>
              <a:rPr lang="ru-RU" sz="2400" i="1" dirty="0" smtClean="0">
                <a:solidFill>
                  <a:prstClr val="black"/>
                </a:solidFill>
                <a:latin typeface="Helios-Italic"/>
              </a:rPr>
              <a:t>К. </a:t>
            </a:r>
            <a:r>
              <a:rPr lang="ru-RU" sz="2400" i="1" dirty="0" err="1" smtClean="0">
                <a:solidFill>
                  <a:prstClr val="black"/>
                </a:solidFill>
                <a:latin typeface="Helios-Italic"/>
              </a:rPr>
              <a:t>Ландер</a:t>
            </a:r>
            <a:endParaRPr lang="ru-RU" sz="2400" i="1" dirty="0" smtClean="0">
              <a:solidFill>
                <a:prstClr val="black"/>
              </a:solidFill>
              <a:latin typeface="Helios-Italic"/>
            </a:endParaRPr>
          </a:p>
          <a:p>
            <a:r>
              <a:rPr lang="ru-RU" sz="2400" i="1" dirty="0" smtClean="0">
                <a:solidFill>
                  <a:prstClr val="black"/>
                </a:solidFill>
                <a:latin typeface="Helios-Italic"/>
              </a:rPr>
              <a:t>А. Мясников</a:t>
            </a:r>
          </a:p>
          <a:p>
            <a:r>
              <a:rPr lang="ru-RU" sz="2400" i="1" dirty="0" err="1" smtClean="0">
                <a:solidFill>
                  <a:prstClr val="black"/>
                </a:solidFill>
                <a:latin typeface="Helios-Italic"/>
              </a:rPr>
              <a:t>М.Рогозинский</a:t>
            </a:r>
            <a:endParaRPr lang="ru-RU" sz="2400" i="1" dirty="0" smtClean="0">
              <a:solidFill>
                <a:prstClr val="black"/>
              </a:solidFill>
              <a:latin typeface="Helios-Italic"/>
            </a:endParaRPr>
          </a:p>
          <a:p>
            <a:r>
              <a:rPr lang="ru-RU" sz="2400" b="1" i="1" dirty="0" smtClean="0">
                <a:solidFill>
                  <a:srgbClr val="C00000"/>
                </a:solidFill>
                <a:latin typeface="Helios-Italic"/>
              </a:rPr>
              <a:t>Даты :</a:t>
            </a:r>
          </a:p>
          <a:p>
            <a:r>
              <a:rPr lang="ru-RU" sz="2400" i="1" dirty="0" smtClean="0">
                <a:solidFill>
                  <a:prstClr val="black"/>
                </a:solidFill>
                <a:latin typeface="Helios-Italic"/>
              </a:rPr>
              <a:t>25 октября 1917 г</a:t>
            </a:r>
          </a:p>
          <a:p>
            <a:r>
              <a:rPr lang="ru-RU" sz="2400" i="1" dirty="0" smtClean="0">
                <a:solidFill>
                  <a:prstClr val="black"/>
                </a:solidFill>
                <a:latin typeface="Helios-Italic"/>
              </a:rPr>
              <a:t>2 ноября 1917 г-         в </a:t>
            </a:r>
            <a:r>
              <a:rPr lang="ru-RU" sz="2400" i="1" dirty="0">
                <a:solidFill>
                  <a:prstClr val="black"/>
                </a:solidFill>
                <a:latin typeface="Helios-Italic"/>
              </a:rPr>
              <a:t>Минске</a:t>
            </a:r>
            <a:endParaRPr lang="ru-RU" sz="2400" i="1" dirty="0" smtClean="0">
              <a:solidFill>
                <a:prstClr val="black"/>
              </a:solidFill>
              <a:latin typeface="Helios-Italic"/>
            </a:endParaRPr>
          </a:p>
          <a:p>
            <a:r>
              <a:rPr lang="ru-RU" sz="2400" i="1" dirty="0" smtClean="0">
                <a:solidFill>
                  <a:prstClr val="black"/>
                </a:solidFill>
                <a:latin typeface="Helios-Italic"/>
              </a:rPr>
              <a:t>25 октября – 20 ноября 1017 г- установление советской власти </a:t>
            </a:r>
          </a:p>
          <a:p>
            <a:r>
              <a:rPr lang="ru-RU" sz="2400" i="1" dirty="0" smtClean="0">
                <a:solidFill>
                  <a:prstClr val="black"/>
                </a:solidFill>
                <a:latin typeface="Helios-Italic"/>
              </a:rPr>
              <a:t>26 ноября 1917 – 2 января 1919 г – деятельность </a:t>
            </a:r>
            <a:r>
              <a:rPr lang="ru-RU" sz="2400" i="1" dirty="0" err="1" smtClean="0">
                <a:solidFill>
                  <a:prstClr val="black"/>
                </a:solidFill>
                <a:latin typeface="Helios-Italic"/>
              </a:rPr>
              <a:t>Облискомзапа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0" y="0"/>
            <a:ext cx="714348" cy="6858000"/>
          </a:xfrm>
          <a:prstGeom prst="downArrow">
            <a:avLst/>
          </a:prstGeom>
          <a:solidFill>
            <a:srgbClr val="00B05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b="1" dirty="0" smtClean="0">
              <a:solidFill>
                <a:srgbClr val="C0504D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b="1" dirty="0" smtClean="0">
              <a:solidFill>
                <a:srgbClr val="C0504D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ОКТЯБРЬСКАЯ</a:t>
            </a:r>
          </a:p>
          <a:p>
            <a:pPr algn="ctr"/>
            <a:endParaRPr lang="ru-RU" sz="1400" b="1" dirty="0" smtClean="0">
              <a:solidFill>
                <a:srgbClr val="C0504D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РЕВОЛЮЦИЯ</a:t>
            </a:r>
          </a:p>
          <a:p>
            <a:pPr algn="ctr"/>
            <a:endParaRPr lang="ru-RU" sz="1400" b="1" dirty="0" smtClean="0">
              <a:solidFill>
                <a:srgbClr val="C0504D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В</a:t>
            </a:r>
          </a:p>
          <a:p>
            <a:pPr algn="ctr"/>
            <a:r>
              <a:rPr lang="ru-RU" sz="1400" b="1" dirty="0" smtClean="0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 БЕЛАРУСИ</a:t>
            </a:r>
          </a:p>
          <a:p>
            <a:pPr algn="ctr"/>
            <a:endParaRPr lang="ru-RU" sz="1400" b="1" dirty="0">
              <a:solidFill>
                <a:srgbClr val="C0504D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620688"/>
            <a:ext cx="609228" cy="646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401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5861871"/>
              </p:ext>
            </p:extLst>
          </p:nvPr>
        </p:nvGraphicFramePr>
        <p:xfrm>
          <a:off x="1043608" y="993229"/>
          <a:ext cx="4214842" cy="539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4779"/>
                <a:gridCol w="2080063"/>
              </a:tblGrid>
              <a:tr h="280779">
                <a:tc gridSpan="2">
                  <a:txBody>
                    <a:bodyPr/>
                    <a:lstStyle/>
                    <a:p>
                      <a:pPr algn="ctr"/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НОЯБРЬ 1917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19984">
                <a:tc>
                  <a:txBody>
                    <a:bodyPr/>
                    <a:lstStyle/>
                    <a:p>
                      <a:pPr algn="ctr"/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ВЫСШИЙ ЗАКОНОДАТЕЛЬНЫЙ ОРГАН СОВЕТСКОЙ ВЛАСТИ</a:t>
                      </a:r>
                    </a:p>
                    <a:p>
                      <a:pPr algn="ctr"/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  <a:p>
                      <a:pPr lvl="0" algn="ctr"/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ОБЛИСКОМЗАП</a:t>
                      </a:r>
                    </a:p>
                    <a:p>
                      <a:pPr lvl="0" algn="ctr"/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  <a:p>
                      <a:pPr lvl="0" algn="ctr"/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  <a:p>
                      <a:pPr lvl="0" algn="ctr"/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Н. РОГОЗИНСКИЙ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ИСПОЛНИТЕЛЬНЫЙ ОРГАН СОВЕТСКОЙ ВЛАСТИ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СНК ЗАПАДНОЙ ОБЛАСТИ И ФРОНТА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К. ЛАНДЕР</a:t>
                      </a:r>
                      <a:endParaRPr lang="ru-RU" sz="1400" b="1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442774">
                <a:tc gridSpan="2">
                  <a:txBody>
                    <a:bodyPr/>
                    <a:lstStyle/>
                    <a:p>
                      <a:pPr lvl="1" algn="ctr"/>
                      <a:endParaRPr lang="ru-RU" sz="1400" b="1" kern="120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lvl="1" algn="ctr"/>
                      <a:endParaRPr lang="ru-RU" sz="1400" b="1" kern="120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lvl="1" algn="ctr"/>
                      <a:endParaRPr lang="ru-RU" sz="1400" b="1" kern="120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lvl="1" algn="ctr"/>
                      <a:r>
                        <a:rPr lang="ru-RU" sz="14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СЕВЕРО-ЗАПАДНЫЙ </a:t>
                      </a:r>
                    </a:p>
                    <a:p>
                      <a:pPr lvl="1" algn="ctr"/>
                      <a:r>
                        <a:rPr lang="ru-RU" sz="14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ОБЛАСТНОЙ КОМИТЕТ РСДРП (б)</a:t>
                      </a:r>
                    </a:p>
                    <a:p>
                      <a:pPr lvl="1" algn="ctr"/>
                      <a:endParaRPr lang="ru-RU" sz="1400" b="1" kern="120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lvl="1" algn="ctr"/>
                      <a:endParaRPr lang="ru-RU" sz="1400" b="1" kern="120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lvl="1" algn="ctr"/>
                      <a:r>
                        <a:rPr lang="ru-RU" sz="14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БОЛЬШЕВИСТСКИЕ ОРГАНИЗАЦИИ </a:t>
                      </a:r>
                    </a:p>
                    <a:p>
                      <a:pPr lvl="1" algn="ctr"/>
                      <a:r>
                        <a:rPr lang="ru-RU" sz="14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 ТЕРРИТОРИИ БЕЛАРУСИ </a:t>
                      </a:r>
                    </a:p>
                    <a:p>
                      <a:pPr lvl="1" algn="ctr"/>
                      <a:endParaRPr lang="ru-RU" sz="1400" b="1" kern="120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lvl="1" algn="ctr"/>
                      <a:endParaRPr lang="ru-RU" sz="1400" b="1" kern="120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lvl="1" algn="ctr"/>
                      <a:r>
                        <a:rPr lang="ru-RU" sz="14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А. МЯСНИКОВ</a:t>
                      </a:r>
                      <a:endParaRPr lang="ru-RU" sz="14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Стрелка вниз 5"/>
          <p:cNvSpPr/>
          <p:nvPr/>
        </p:nvSpPr>
        <p:spPr>
          <a:xfrm>
            <a:off x="0" y="0"/>
            <a:ext cx="714348" cy="6858000"/>
          </a:xfrm>
          <a:prstGeom prst="downArrow">
            <a:avLst/>
          </a:prstGeom>
          <a:solidFill>
            <a:srgbClr val="00B05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ОКТЯБРЬСКАЯ</a:t>
            </a:r>
          </a:p>
          <a:p>
            <a:pPr algn="ctr"/>
            <a:endParaRPr lang="ru-RU" sz="1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РЕВОЛЮЦИЯ</a:t>
            </a:r>
          </a:p>
          <a:p>
            <a:pPr algn="ctr"/>
            <a:endParaRPr lang="ru-RU" sz="1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</a:p>
          <a:p>
            <a:pPr algn="ctr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БЕЛАРУСИ</a:t>
            </a:r>
          </a:p>
          <a:p>
            <a:pPr algn="ctr"/>
            <a:endParaRPr lang="ru-RU" sz="1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Двойная волна 6"/>
          <p:cNvSpPr/>
          <p:nvPr/>
        </p:nvSpPr>
        <p:spPr>
          <a:xfrm>
            <a:off x="642910" y="142852"/>
            <a:ext cx="6500858" cy="628648"/>
          </a:xfrm>
          <a:prstGeom prst="doubleWav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6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ФОРМИРОВАНИЕ  И  ДЕЯТЕЛЬНОСТЬ  ОРГАНОВ  СОВЕТСКОЙ  ВЛАСТИ  В  БЕЛАРУСИ  И  НА  ЗАПАДНОМ  ФРОНТЕ</a:t>
            </a:r>
            <a:endParaRPr lang="ru-RU" sz="14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4" descr="Alexander Myasnikyan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24128" y="980728"/>
            <a:ext cx="2716354" cy="31815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Стрелка вниз 9"/>
          <p:cNvSpPr/>
          <p:nvPr/>
        </p:nvSpPr>
        <p:spPr>
          <a:xfrm>
            <a:off x="1979712" y="2428868"/>
            <a:ext cx="214314" cy="428628"/>
          </a:xfrm>
          <a:prstGeom prst="down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1979712" y="3071810"/>
            <a:ext cx="214314" cy="428628"/>
          </a:xfrm>
          <a:prstGeom prst="down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3939931" y="2214554"/>
            <a:ext cx="214314" cy="428628"/>
          </a:xfrm>
          <a:prstGeom prst="down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3978134" y="3071810"/>
            <a:ext cx="214314" cy="428628"/>
          </a:xfrm>
          <a:prstGeom prst="down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3275856" y="4870839"/>
            <a:ext cx="214314" cy="428628"/>
          </a:xfrm>
          <a:prstGeom prst="down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3329258" y="5715016"/>
            <a:ext cx="214314" cy="428628"/>
          </a:xfrm>
          <a:prstGeom prst="down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940152" y="4653136"/>
            <a:ext cx="28083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b="1" dirty="0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МЯСНИКОВ</a:t>
            </a:r>
            <a:r>
              <a:rPr lang="ru-RU" dirty="0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just"/>
            <a:r>
              <a:rPr lang="ru-RU" dirty="0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Александр Фёдорович 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4099" y="657652"/>
            <a:ext cx="609228" cy="6461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трелка вниз 5"/>
          <p:cNvSpPr/>
          <p:nvPr/>
        </p:nvSpPr>
        <p:spPr>
          <a:xfrm>
            <a:off x="0" y="0"/>
            <a:ext cx="714348" cy="6858000"/>
          </a:xfrm>
          <a:prstGeom prst="downArrow">
            <a:avLst/>
          </a:prstGeom>
          <a:solidFill>
            <a:srgbClr val="00B05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ОКТЯБРЬСКАЯ</a:t>
            </a:r>
          </a:p>
          <a:p>
            <a:pPr algn="ctr"/>
            <a:endParaRPr lang="ru-RU" sz="1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РЕВОЛЮЦИЯ</a:t>
            </a:r>
          </a:p>
          <a:p>
            <a:pPr algn="ctr"/>
            <a:endParaRPr lang="ru-RU" sz="1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</a:p>
          <a:p>
            <a:pPr algn="ctr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БЕЛАРУСИ</a:t>
            </a:r>
          </a:p>
          <a:p>
            <a:pPr algn="ctr"/>
            <a:endParaRPr lang="ru-RU" sz="1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Двойная волна 6"/>
          <p:cNvSpPr/>
          <p:nvPr/>
        </p:nvSpPr>
        <p:spPr>
          <a:xfrm>
            <a:off x="642910" y="142852"/>
            <a:ext cx="8358246" cy="628648"/>
          </a:xfrm>
          <a:prstGeom prst="doubleWav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6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ФОРМИРОВАНИЕ  И  ДЕЯТЕЛЬНОСТЬ  ОРГАНОВ  СОВЕТСКОЙ  ВЛАСТИ  </a:t>
            </a:r>
          </a:p>
          <a:p>
            <a:pPr algn="ctr"/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 БЕЛАРУСИ  И  НА  ЗАПАДНОМ  ФРОНТЕ</a:t>
            </a:r>
            <a:endParaRPr lang="ru-RU" sz="16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5508104" y="3394984"/>
            <a:ext cx="928694" cy="1588"/>
          </a:xfrm>
          <a:prstGeom prst="straightConnector1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6185055" y="1847633"/>
            <a:ext cx="1000132" cy="785818"/>
          </a:xfrm>
          <a:prstGeom prst="straightConnector1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5292080" y="4000504"/>
            <a:ext cx="1785950" cy="580624"/>
          </a:xfrm>
          <a:prstGeom prst="straightConnector1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 flipV="1">
            <a:off x="3034942" y="3429000"/>
            <a:ext cx="848529" cy="1"/>
          </a:xfrm>
          <a:prstGeom prst="straightConnector1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10800000">
            <a:off x="1963373" y="2097137"/>
            <a:ext cx="1071570" cy="500066"/>
          </a:xfrm>
          <a:prstGeom prst="straightConnector1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rot="5400000" flipH="1" flipV="1">
            <a:off x="4502496" y="2346376"/>
            <a:ext cx="428628" cy="1588"/>
          </a:xfrm>
          <a:prstGeom prst="straightConnector1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rot="10800000" flipV="1">
            <a:off x="2597588" y="4000504"/>
            <a:ext cx="1500198" cy="714380"/>
          </a:xfrm>
          <a:prstGeom prst="straightConnector1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4822033" y="3396572"/>
            <a:ext cx="0" cy="1019269"/>
          </a:xfrm>
          <a:prstGeom prst="straightConnector1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5517232"/>
            <a:ext cx="609228" cy="64615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78562" y="1326537"/>
            <a:ext cx="35696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НАЦИОНАЛИЗАЦИЯ </a:t>
            </a:r>
          </a:p>
          <a:p>
            <a:pPr algn="ctr">
              <a:defRPr/>
            </a:pPr>
            <a:r>
              <a:rPr lang="ru-RU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БАНКОВ </a:t>
            </a:r>
          </a:p>
          <a:p>
            <a:pPr algn="ctr">
              <a:defRPr/>
            </a:pPr>
            <a:r>
              <a:rPr lang="ru-RU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ПРОМЫШЛЕННОСТИ</a:t>
            </a:r>
            <a:endParaRPr lang="ru-RU" sz="12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31604" y="2690122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РЕВОЛЮЦИОННЫЕ ПРЕОБРАЗОВАНИЯ </a:t>
            </a:r>
          </a:p>
          <a:p>
            <a:pPr lvl="0" algn="ctr"/>
            <a:r>
              <a:rPr lang="ru-RU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В  БЕЛАРУСИ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771800" y="105273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1200" b="1" dirty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УСТАНАВЛИВАЛСЯ РАБОЧИЙ КОНТРОЛЬ </a:t>
            </a:r>
            <a:endParaRPr lang="ru-RU" sz="1200" b="1" dirty="0" smtClean="0">
              <a:solidFill>
                <a:srgbClr val="9BBB59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1200" b="1" dirty="0" smtClean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НАД </a:t>
            </a:r>
            <a:r>
              <a:rPr lang="ru-RU" sz="1200" b="1" dirty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ПРОИЗВОДСТВОМ И РАСПРЕДЕЛЕНИЕМ ПРОДУКТОВ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486460" y="131800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КОНФИСКОВЫВАЛИСЬ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ПОМЕЩИЧЬИ </a:t>
            </a:r>
          </a:p>
          <a:p>
            <a:pPr algn="ctr">
              <a:defRPr/>
            </a:pPr>
            <a:r>
              <a:rPr lang="ru-RU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ЗЕМЛИ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57174" y="3228418"/>
            <a:ext cx="29905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defRPr/>
            </a:pPr>
            <a:r>
              <a:rPr lang="ru-RU" sz="1200" b="1" dirty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ВВОДИЛСЯ </a:t>
            </a:r>
          </a:p>
          <a:p>
            <a:pPr lvl="1" algn="ctr">
              <a:defRPr/>
            </a:pPr>
            <a:r>
              <a:rPr lang="ru-RU" sz="1200" b="1" dirty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8-ЧАСОВОЙ </a:t>
            </a:r>
          </a:p>
          <a:p>
            <a:pPr lvl="1" algn="ctr">
              <a:defRPr/>
            </a:pPr>
            <a:r>
              <a:rPr lang="ru-RU" sz="1200" b="1" dirty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РАБОЧИЙ ДЕНЬ</a:t>
            </a:r>
            <a:endParaRPr lang="ru-RU" sz="1200" dirty="0">
              <a:solidFill>
                <a:srgbClr val="9BBB59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685121" y="322841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defRPr/>
            </a:pPr>
            <a:r>
              <a:rPr lang="ru-RU" sz="1200" b="1" dirty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СОЗДАВАЛИСЬ </a:t>
            </a:r>
            <a:endParaRPr lang="ru-RU" sz="1200" b="1" dirty="0" smtClean="0">
              <a:solidFill>
                <a:srgbClr val="9BBB59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defRPr/>
            </a:pPr>
            <a:r>
              <a:rPr lang="ru-RU" sz="1200" b="1" dirty="0" smtClean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ПЕРВЫЕ </a:t>
            </a:r>
          </a:p>
          <a:p>
            <a:pPr lvl="0">
              <a:defRPr/>
            </a:pPr>
            <a:r>
              <a:rPr lang="ru-RU" sz="1200" b="1" dirty="0" smtClean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КОЛЛЕКТИВНЫЕ </a:t>
            </a:r>
          </a:p>
          <a:p>
            <a:pPr lvl="0">
              <a:defRPr/>
            </a:pPr>
            <a:r>
              <a:rPr lang="ru-RU" sz="1200" b="1" dirty="0" smtClean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ХОЗЯЙСТВА </a:t>
            </a:r>
            <a:r>
              <a:rPr lang="ru-RU" sz="1200" b="1" dirty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КРЕСТЬЯН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392151" y="4869160"/>
            <a:ext cx="28084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ru-RU" sz="1200" b="1" dirty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РАСШИРЯЛАСЬ </a:t>
            </a:r>
            <a:endParaRPr lang="ru-RU" sz="1200" b="1" dirty="0" smtClean="0">
              <a:solidFill>
                <a:srgbClr val="9BBB59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defRPr/>
            </a:pPr>
            <a:r>
              <a:rPr lang="ru-RU" sz="1200" b="1" dirty="0" smtClean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СЕТЬ </a:t>
            </a:r>
            <a:r>
              <a:rPr lang="ru-RU" sz="1200" b="1" dirty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ШКОЛЬНЫХ УЧРЕЖДЕНИЙ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3346283" y="4688374"/>
            <a:ext cx="34983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ru-RU" sz="1200" b="1" dirty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ВВОДИЛОСЬ БЕСПЛАТНОЕ ОБРАЗОВАНИЕ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159905" y="4346581"/>
            <a:ext cx="16728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655E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по ликвидации безграмотности населения</a:t>
            </a:r>
            <a:endParaRPr lang="ru-RU" sz="1600" b="1" dirty="0">
              <a:solidFill>
                <a:srgbClr val="655E3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3169" y="5229200"/>
            <a:ext cx="1091952" cy="818964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6567373" y="6196662"/>
            <a:ext cx="1212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С. 10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139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/>
      <p:bldP spid="16" grpId="0"/>
      <p:bldP spid="19" grpId="0"/>
      <p:bldP spid="21" grpId="0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трелка вниз 3"/>
          <p:cNvSpPr/>
          <p:nvPr/>
        </p:nvSpPr>
        <p:spPr>
          <a:xfrm>
            <a:off x="0" y="0"/>
            <a:ext cx="714348" cy="6858000"/>
          </a:xfrm>
          <a:prstGeom prst="downArrow">
            <a:avLst/>
          </a:prstGeom>
          <a:solidFill>
            <a:srgbClr val="00B05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ОКТЯБРЬСКАЯ</a:t>
            </a:r>
          </a:p>
          <a:p>
            <a:pPr algn="ctr"/>
            <a:endParaRPr lang="ru-RU" sz="1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РЕВОЛЮЦИЯ</a:t>
            </a:r>
          </a:p>
          <a:p>
            <a:pPr algn="ctr"/>
            <a:endParaRPr lang="ru-RU" sz="1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</a:p>
          <a:p>
            <a:pPr algn="ctr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БЕЛАРУСИ</a:t>
            </a:r>
          </a:p>
          <a:p>
            <a:pPr algn="ctr"/>
            <a:endParaRPr lang="ru-RU" sz="1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15361" y="1052736"/>
            <a:ext cx="4572000" cy="218521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1400" b="1" dirty="0">
                <a:solidFill>
                  <a:srgbClr val="EEECE1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ПОЛИТИКА</a:t>
            </a:r>
            <a:r>
              <a:rPr lang="ru-RU" sz="1600" b="1" u="sng" dirty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«ВОЕННОГО КОММУНИЗМА»</a:t>
            </a:r>
            <a:r>
              <a:rPr lang="ru-RU" sz="20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(1918-1922)</a:t>
            </a: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C00000"/>
                </a:solidFill>
              </a:rPr>
              <a:t>- </a:t>
            </a:r>
          </a:p>
          <a:p>
            <a:pPr lvl="0" algn="ctr"/>
            <a:endParaRPr lang="ru-RU" sz="1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ВРЕМЕННАЯ </a:t>
            </a: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ЭКОНОМИЧЕСКАЯ 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ПОЛИТИКА</a:t>
            </a:r>
          </a:p>
          <a:p>
            <a:pPr lvl="0" algn="ctr"/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СОВЕТСКОГО </a:t>
            </a: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ГОСУДАРСТВА В УСЛОВИЯХ</a:t>
            </a:r>
          </a:p>
          <a:p>
            <a:pPr lvl="0" algn="ctr"/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ХОЗЯЙСТВЕННОЙ РАЗРУХИ, </a:t>
            </a:r>
          </a:p>
          <a:p>
            <a:pPr lvl="0" algn="ctr"/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ВЫЗВАННОЙ ВОЕННЫМИ ДЕЙСТВИЯМИ</a:t>
            </a:r>
          </a:p>
          <a:p>
            <a:pPr lvl="1" algn="ctr">
              <a:defRPr/>
            </a:pPr>
            <a:endParaRPr lang="ru-RU" sz="1400" b="1" dirty="0">
              <a:solidFill>
                <a:srgbClr val="EEECE1">
                  <a:lumMod val="25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defRPr/>
            </a:pPr>
            <a:r>
              <a:rPr lang="ru-RU" sz="1400" b="1" dirty="0">
                <a:solidFill>
                  <a:srgbClr val="EEECE1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103" y="825852"/>
            <a:ext cx="263006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154497" y="116632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МОБИЛИЗАЦИЯ ВСЕХ СИЛ И РЕСУРСОВ НА ЗАЩИТУ СТРАНЫ, СОХРАНЕНИЕ ЗАВОЕВАНИЙ ОКТЯБРЬСКОЙ РЕВОЛЮЦИИ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715" y="3248979"/>
            <a:ext cx="263006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709122" y="1622737"/>
            <a:ext cx="240209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ВСЕОБЩАЯ ТРУДОВАЯ ПОВИННОСТЬ В СООТВЕТСТВИИ С ПРИНЦИПОМ «КТО НЕ РАБОТАЕТ — ТОТ НЕ ЕСТ»</a:t>
            </a:r>
          </a:p>
          <a:p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УРАВНИТЕЛЬНОСТЬ 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ОПЛАТЕ ТРУДА, БЕСПЛАТНОСТЬ КОММУНАЛЬНЫХ УСЛУГ, ПРОЕЗДА В ТРАНСПОРТЕ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11560" y="1340768"/>
            <a:ext cx="20882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ПЛАНОВОЕ ОБЕСПЕЧЕНИЕ НАСЕЛЕНИЯ ТОВАРАМИ (КАРТОЧНАЯ </a:t>
            </a:r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81378" y="2420888"/>
            <a:ext cx="23306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ПРОДРАЗВЕРСТК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b="1" dirty="0">
              <a:solidFill>
                <a:srgbClr val="C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48829" y="2736502"/>
            <a:ext cx="205096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ЗАПРЕТ </a:t>
            </a:r>
            <a:r>
              <a:rPr lang="ru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ЧАСТНОЙ ТОРГОВЛИ И ТОРГОВЛИ ХЛЕБОМ, ВВЕДЕНИЕ ГОСУДАРСТВЕННОЙ ХЛЕБНОЙ МОНОПОЛИИ </a:t>
            </a:r>
            <a:endParaRPr lang="ru-RU" sz="1600" dirty="0">
              <a:solidFill>
                <a:srgbClr val="002060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994" y="4365104"/>
            <a:ext cx="263006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790813" y="4941168"/>
            <a:ext cx="40134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ПЕРЕДАЧА ПРЕДПРИЯТИЙ ИЗ ЧАСТНОЙ В ГОСУДАРСТВЕННУЮ СОБСТВЕННОСТЬ.</a:t>
            </a:r>
          </a:p>
          <a:p>
            <a:endParaRPr lang="ru-RU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203848" y="3662492"/>
            <a:ext cx="28681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НАЦИОНАЛИЗАЦИЯ</a:t>
            </a:r>
            <a:endParaRPr lang="ru-RU" u="sng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54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243512"/>
            <a:ext cx="7056784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  <a:latin typeface="Helios-BoldItalic"/>
              </a:rPr>
              <a:t>Знать определение понятий  </a:t>
            </a:r>
            <a:r>
              <a:rPr lang="ru-RU" sz="2400" i="1" dirty="0" smtClean="0">
                <a:solidFill>
                  <a:srgbClr val="C00000"/>
                </a:solidFill>
                <a:latin typeface="Helios-Italic"/>
              </a:rPr>
              <a:t>: </a:t>
            </a:r>
          </a:p>
          <a:p>
            <a:endParaRPr lang="ru-RU" sz="2400" i="1" dirty="0" smtClean="0">
              <a:solidFill>
                <a:srgbClr val="C00000"/>
              </a:solidFill>
              <a:latin typeface="Helios-Italic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i="1" dirty="0" err="1" smtClean="0">
                <a:solidFill>
                  <a:prstClr val="black"/>
                </a:solidFill>
                <a:latin typeface="Helios-Italic"/>
              </a:rPr>
              <a:t>Облискомзап</a:t>
            </a:r>
            <a:r>
              <a:rPr lang="ru-RU" sz="2400" i="1" dirty="0" smtClean="0">
                <a:solidFill>
                  <a:prstClr val="black"/>
                </a:solidFill>
                <a:latin typeface="Helios-Italic"/>
              </a:rPr>
              <a:t>,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i="1" dirty="0" smtClean="0">
                <a:solidFill>
                  <a:prstClr val="black"/>
                </a:solidFill>
                <a:latin typeface="Helios-Italic"/>
              </a:rPr>
              <a:t> </a:t>
            </a:r>
            <a:r>
              <a:rPr lang="ru-RU" sz="2400" i="1" dirty="0">
                <a:solidFill>
                  <a:prstClr val="black"/>
                </a:solidFill>
                <a:latin typeface="Helios-Italic"/>
              </a:rPr>
              <a:t>национализация</a:t>
            </a:r>
            <a:r>
              <a:rPr lang="ru-RU" sz="2400" i="1" dirty="0" smtClean="0">
                <a:solidFill>
                  <a:prstClr val="black"/>
                </a:solidFill>
                <a:latin typeface="Helios-Italic"/>
              </a:rPr>
              <a:t>,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i="1" dirty="0" smtClean="0">
                <a:solidFill>
                  <a:prstClr val="black"/>
                </a:solidFill>
                <a:latin typeface="Helios-Italic"/>
              </a:rPr>
              <a:t> </a:t>
            </a:r>
            <a:r>
              <a:rPr lang="ru-RU" sz="2400" i="1" dirty="0">
                <a:solidFill>
                  <a:prstClr val="black"/>
                </a:solidFill>
                <a:latin typeface="Helios-Italic"/>
              </a:rPr>
              <a:t>«военный коммунизм», </a:t>
            </a:r>
            <a:endParaRPr lang="ru-RU" sz="2400" i="1" dirty="0" smtClean="0">
              <a:solidFill>
                <a:prstClr val="black"/>
              </a:solidFill>
              <a:latin typeface="Helios-Italic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i="1" dirty="0" smtClean="0">
                <a:solidFill>
                  <a:prstClr val="black"/>
                </a:solidFill>
                <a:latin typeface="Helios-Italic"/>
              </a:rPr>
              <a:t>продразвёрстка.</a:t>
            </a:r>
          </a:p>
          <a:p>
            <a:r>
              <a:rPr lang="ru-RU" sz="2400" b="1" i="1" dirty="0" smtClean="0">
                <a:solidFill>
                  <a:srgbClr val="C00000"/>
                </a:solidFill>
                <a:latin typeface="Helios-Italic"/>
              </a:rPr>
              <a:t>Личности :</a:t>
            </a:r>
          </a:p>
          <a:p>
            <a:r>
              <a:rPr lang="ru-RU" sz="2400" i="1" dirty="0" smtClean="0">
                <a:solidFill>
                  <a:prstClr val="black"/>
                </a:solidFill>
                <a:latin typeface="Helios-Italic"/>
              </a:rPr>
              <a:t>К. </a:t>
            </a:r>
            <a:r>
              <a:rPr lang="ru-RU" sz="2400" i="1" dirty="0" err="1" smtClean="0">
                <a:solidFill>
                  <a:prstClr val="black"/>
                </a:solidFill>
                <a:latin typeface="Helios-Italic"/>
              </a:rPr>
              <a:t>Ландер</a:t>
            </a:r>
            <a:endParaRPr lang="ru-RU" sz="2400" i="1" dirty="0" smtClean="0">
              <a:solidFill>
                <a:prstClr val="black"/>
              </a:solidFill>
              <a:latin typeface="Helios-Italic"/>
            </a:endParaRPr>
          </a:p>
          <a:p>
            <a:r>
              <a:rPr lang="ru-RU" sz="2400" i="1" dirty="0" smtClean="0">
                <a:solidFill>
                  <a:prstClr val="black"/>
                </a:solidFill>
                <a:latin typeface="Helios-Italic"/>
              </a:rPr>
              <a:t>А. Мясников</a:t>
            </a:r>
          </a:p>
          <a:p>
            <a:r>
              <a:rPr lang="ru-RU" sz="2400" i="1" dirty="0" err="1" smtClean="0">
                <a:solidFill>
                  <a:prstClr val="black"/>
                </a:solidFill>
                <a:latin typeface="Helios-Italic"/>
              </a:rPr>
              <a:t>М.Рогозинский</a:t>
            </a:r>
            <a:endParaRPr lang="ru-RU" sz="2400" i="1" dirty="0" smtClean="0">
              <a:solidFill>
                <a:prstClr val="black"/>
              </a:solidFill>
              <a:latin typeface="Helios-Italic"/>
            </a:endParaRPr>
          </a:p>
          <a:p>
            <a:r>
              <a:rPr lang="ru-RU" sz="2400" b="1" i="1" dirty="0" smtClean="0">
                <a:solidFill>
                  <a:srgbClr val="C00000"/>
                </a:solidFill>
                <a:latin typeface="Helios-Italic"/>
              </a:rPr>
              <a:t>Даты :</a:t>
            </a:r>
          </a:p>
          <a:p>
            <a:r>
              <a:rPr lang="ru-RU" sz="2400" i="1" dirty="0" smtClean="0">
                <a:solidFill>
                  <a:prstClr val="black"/>
                </a:solidFill>
                <a:latin typeface="Helios-Italic"/>
              </a:rPr>
              <a:t>25 октября 1917 г</a:t>
            </a:r>
          </a:p>
          <a:p>
            <a:r>
              <a:rPr lang="ru-RU" sz="2400" i="1" dirty="0" smtClean="0">
                <a:solidFill>
                  <a:prstClr val="black"/>
                </a:solidFill>
                <a:latin typeface="Helios-Italic"/>
              </a:rPr>
              <a:t>2 ноября 1917 г-         в </a:t>
            </a:r>
            <a:r>
              <a:rPr lang="ru-RU" sz="2400" i="1" dirty="0">
                <a:solidFill>
                  <a:prstClr val="black"/>
                </a:solidFill>
                <a:latin typeface="Helios-Italic"/>
              </a:rPr>
              <a:t>Минске</a:t>
            </a:r>
            <a:endParaRPr lang="ru-RU" sz="2400" i="1" dirty="0" smtClean="0">
              <a:solidFill>
                <a:prstClr val="black"/>
              </a:solidFill>
              <a:latin typeface="Helios-Italic"/>
            </a:endParaRPr>
          </a:p>
          <a:p>
            <a:r>
              <a:rPr lang="ru-RU" sz="2400" i="1" dirty="0" smtClean="0">
                <a:solidFill>
                  <a:prstClr val="black"/>
                </a:solidFill>
                <a:latin typeface="Helios-Italic"/>
              </a:rPr>
              <a:t>25 октября – 20 ноября 1017 г- установление советской власти </a:t>
            </a:r>
          </a:p>
          <a:p>
            <a:r>
              <a:rPr lang="ru-RU" sz="2400" i="1" dirty="0" smtClean="0">
                <a:solidFill>
                  <a:prstClr val="black"/>
                </a:solidFill>
                <a:latin typeface="Helios-Italic"/>
              </a:rPr>
              <a:t>26 ноября 1917 – 2 января 1919 г – деятельность </a:t>
            </a:r>
            <a:r>
              <a:rPr lang="ru-RU" sz="2400" i="1" dirty="0" err="1" smtClean="0">
                <a:solidFill>
                  <a:prstClr val="black"/>
                </a:solidFill>
                <a:latin typeface="Helios-Italic"/>
              </a:rPr>
              <a:t>Облискомзапа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0" y="0"/>
            <a:ext cx="714348" cy="6858000"/>
          </a:xfrm>
          <a:prstGeom prst="downArrow">
            <a:avLst/>
          </a:prstGeom>
          <a:solidFill>
            <a:srgbClr val="00B05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b="1" dirty="0" smtClean="0">
              <a:solidFill>
                <a:srgbClr val="C0504D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b="1" dirty="0" smtClean="0">
              <a:solidFill>
                <a:srgbClr val="C0504D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ОКТЯБРЬСКАЯ</a:t>
            </a:r>
          </a:p>
          <a:p>
            <a:pPr algn="ctr"/>
            <a:endParaRPr lang="ru-RU" sz="1400" b="1" dirty="0" smtClean="0">
              <a:solidFill>
                <a:srgbClr val="C0504D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РЕВОЛЮЦИЯ</a:t>
            </a:r>
          </a:p>
          <a:p>
            <a:pPr algn="ctr"/>
            <a:endParaRPr lang="ru-RU" sz="1400" b="1" dirty="0" smtClean="0">
              <a:solidFill>
                <a:srgbClr val="C0504D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В</a:t>
            </a:r>
          </a:p>
          <a:p>
            <a:pPr algn="ctr"/>
            <a:r>
              <a:rPr lang="ru-RU" sz="1400" b="1" dirty="0" smtClean="0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 БЕЛАРУСИ</a:t>
            </a:r>
          </a:p>
          <a:p>
            <a:pPr algn="ctr"/>
            <a:endParaRPr lang="ru-RU" sz="1400" b="1" dirty="0">
              <a:solidFill>
                <a:srgbClr val="C0504D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620688"/>
            <a:ext cx="609228" cy="646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04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низ 1"/>
          <p:cNvSpPr/>
          <p:nvPr/>
        </p:nvSpPr>
        <p:spPr>
          <a:xfrm>
            <a:off x="0" y="0"/>
            <a:ext cx="714348" cy="6858000"/>
          </a:xfrm>
          <a:prstGeom prst="downArrow">
            <a:avLst/>
          </a:prstGeom>
          <a:solidFill>
            <a:srgbClr val="00B05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b="1" dirty="0" smtClean="0">
              <a:solidFill>
                <a:srgbClr val="C0504D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b="1" dirty="0" smtClean="0">
              <a:solidFill>
                <a:srgbClr val="C0504D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ОКТЯБРЬСКАЯ</a:t>
            </a:r>
          </a:p>
          <a:p>
            <a:pPr algn="ctr"/>
            <a:endParaRPr lang="ru-RU" sz="1400" b="1" dirty="0" smtClean="0">
              <a:solidFill>
                <a:srgbClr val="C0504D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РЕВОЛЮЦИЯ</a:t>
            </a:r>
          </a:p>
          <a:p>
            <a:pPr algn="ctr"/>
            <a:endParaRPr lang="ru-RU" sz="1400" b="1" dirty="0" smtClean="0">
              <a:solidFill>
                <a:srgbClr val="C0504D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В</a:t>
            </a:r>
          </a:p>
          <a:p>
            <a:pPr algn="ctr"/>
            <a:r>
              <a:rPr lang="ru-RU" sz="1400" b="1" dirty="0" smtClean="0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 БЕЛАРУСИ</a:t>
            </a:r>
          </a:p>
          <a:p>
            <a:pPr algn="ctr"/>
            <a:endParaRPr lang="ru-RU" sz="1400" b="1" dirty="0">
              <a:solidFill>
                <a:srgbClr val="C0504D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7704" y="91906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Выполнить тест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4348" y="692696"/>
            <a:ext cx="803411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400" b="1" dirty="0" smtClean="0">
                <a:solidFill>
                  <a:srgbClr val="002060"/>
                </a:solidFill>
              </a:rPr>
              <a:t>Одним из первых руководителей </a:t>
            </a:r>
            <a:r>
              <a:rPr lang="ru-RU" sz="2400" b="1" dirty="0" err="1" smtClean="0">
                <a:solidFill>
                  <a:srgbClr val="002060"/>
                </a:solidFill>
              </a:rPr>
              <a:t>Облискомзапа</a:t>
            </a:r>
            <a:r>
              <a:rPr lang="ru-RU" sz="2400" b="1" dirty="0" smtClean="0">
                <a:solidFill>
                  <a:srgbClr val="002060"/>
                </a:solidFill>
              </a:rPr>
              <a:t> был: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1. </a:t>
            </a:r>
            <a:r>
              <a:rPr lang="ru-RU" sz="2000" dirty="0" err="1" smtClean="0">
                <a:solidFill>
                  <a:srgbClr val="002060"/>
                </a:solidFill>
              </a:rPr>
              <a:t>Рогозинский</a:t>
            </a:r>
            <a:r>
              <a:rPr lang="ru-RU" sz="2000" dirty="0" smtClean="0">
                <a:solidFill>
                  <a:srgbClr val="002060"/>
                </a:solidFill>
              </a:rPr>
              <a:t>   2. Ленин.  3. Дзержинский</a:t>
            </a:r>
          </a:p>
          <a:p>
            <a:endParaRPr lang="ru-RU" sz="2000" dirty="0" smtClean="0">
              <a:solidFill>
                <a:srgbClr val="002060"/>
              </a:solidFill>
            </a:endParaRPr>
          </a:p>
          <a:p>
            <a:r>
              <a:rPr lang="ru-RU" sz="2000" dirty="0" smtClean="0">
                <a:solidFill>
                  <a:srgbClr val="002060"/>
                </a:solidFill>
              </a:rPr>
              <a:t>2. </a:t>
            </a:r>
            <a:r>
              <a:rPr lang="ru-RU" sz="2000" b="1" dirty="0" smtClean="0">
                <a:solidFill>
                  <a:srgbClr val="002060"/>
                </a:solidFill>
              </a:rPr>
              <a:t>Главными Декретами Советской власти были: 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solidFill>
                  <a:srgbClr val="002060"/>
                </a:solidFill>
              </a:rPr>
              <a:t>О равенстве народов. 2. О создании партий. 3. О земле и мире</a:t>
            </a:r>
          </a:p>
          <a:p>
            <a:pPr marL="342900" indent="-342900">
              <a:buAutoNum type="arabicPeriod"/>
            </a:pPr>
            <a:endParaRPr lang="ru-RU" sz="2000" dirty="0" smtClean="0">
              <a:solidFill>
                <a:srgbClr val="002060"/>
              </a:solidFill>
            </a:endParaRPr>
          </a:p>
          <a:p>
            <a:pPr marL="342900" indent="-342900">
              <a:buAutoNum type="arabicPeriod" startAt="3"/>
            </a:pPr>
            <a:r>
              <a:rPr lang="ru-RU" sz="2000" b="1" dirty="0" smtClean="0">
                <a:solidFill>
                  <a:srgbClr val="002060"/>
                </a:solidFill>
              </a:rPr>
              <a:t>Запишите термином: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solidFill>
                  <a:srgbClr val="002060"/>
                </a:solidFill>
              </a:rPr>
              <a:t>Переворот в государстве, свержение старого и установление нового государственного строя – это_________________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solidFill>
                  <a:srgbClr val="002060"/>
                </a:solidFill>
              </a:rPr>
              <a:t>Передача частной  собственности в государственную-____________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solidFill>
                  <a:srgbClr val="002060"/>
                </a:solidFill>
              </a:rPr>
              <a:t>Высший законодательный орган власти в Беларуси_________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solidFill>
                  <a:srgbClr val="002060"/>
                </a:solidFill>
              </a:rPr>
              <a:t>Экономическая политика советского государства в условиях хозяйственной разрухи _____________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solidFill>
                  <a:srgbClr val="002060"/>
                </a:solidFill>
              </a:rPr>
              <a:t>Система заготовок сельскохозяйственной продукции_________</a:t>
            </a:r>
          </a:p>
          <a:p>
            <a:pPr marL="342900" indent="-342900">
              <a:buAutoNum type="arabicPeriod"/>
            </a:pPr>
            <a:endParaRPr lang="ru-RU" sz="2000" dirty="0">
              <a:solidFill>
                <a:srgbClr val="002060"/>
              </a:solidFill>
            </a:endParaRPr>
          </a:p>
          <a:p>
            <a:r>
              <a:rPr lang="ru-RU" sz="2000" b="1" dirty="0" smtClean="0">
                <a:solidFill>
                  <a:srgbClr val="002060"/>
                </a:solidFill>
              </a:rPr>
              <a:t>4. Запишите 3 даты, события которых  изучены на уроке</a:t>
            </a:r>
          </a:p>
        </p:txBody>
      </p:sp>
    </p:spTree>
    <p:extLst>
      <p:ext uri="{BB962C8B-B14F-4D97-AF65-F5344CB8AC3E}">
        <p14:creationId xmlns:p14="http://schemas.microsoft.com/office/powerpoint/2010/main" val="381823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низ 1"/>
          <p:cNvSpPr/>
          <p:nvPr/>
        </p:nvSpPr>
        <p:spPr>
          <a:xfrm>
            <a:off x="0" y="0"/>
            <a:ext cx="714348" cy="6858000"/>
          </a:xfrm>
          <a:prstGeom prst="downArrow">
            <a:avLst/>
          </a:prstGeom>
          <a:solidFill>
            <a:srgbClr val="00B05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b="1" dirty="0" smtClean="0">
              <a:solidFill>
                <a:srgbClr val="C0504D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b="1" dirty="0" smtClean="0">
              <a:solidFill>
                <a:srgbClr val="C0504D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ОКТЯБРЬСКАЯ</a:t>
            </a:r>
          </a:p>
          <a:p>
            <a:pPr algn="ctr"/>
            <a:endParaRPr lang="ru-RU" sz="1400" b="1" dirty="0" smtClean="0">
              <a:solidFill>
                <a:srgbClr val="C0504D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РЕВОЛЮЦИЯ</a:t>
            </a:r>
          </a:p>
          <a:p>
            <a:pPr algn="ctr"/>
            <a:endParaRPr lang="ru-RU" sz="1400" b="1" dirty="0" smtClean="0">
              <a:solidFill>
                <a:srgbClr val="C0504D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В</a:t>
            </a:r>
          </a:p>
          <a:p>
            <a:pPr algn="ctr"/>
            <a:r>
              <a:rPr lang="ru-RU" sz="1400" b="1" dirty="0" smtClean="0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 БЕЛАРУСИ</a:t>
            </a:r>
          </a:p>
          <a:p>
            <a:pPr algn="ctr"/>
            <a:endParaRPr lang="ru-RU" sz="1400" b="1" dirty="0">
              <a:solidFill>
                <a:srgbClr val="C0504D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7704" y="91906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Выполнить тест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4348" y="692696"/>
            <a:ext cx="832214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400" b="1" dirty="0" smtClean="0">
                <a:solidFill>
                  <a:srgbClr val="002060"/>
                </a:solidFill>
              </a:rPr>
              <a:t>Одним из первых руководителей </a:t>
            </a:r>
            <a:r>
              <a:rPr lang="ru-RU" sz="2400" b="1" dirty="0" err="1" smtClean="0">
                <a:solidFill>
                  <a:srgbClr val="002060"/>
                </a:solidFill>
              </a:rPr>
              <a:t>Облискомзапа</a:t>
            </a:r>
            <a:r>
              <a:rPr lang="ru-RU" sz="2400" b="1" dirty="0" smtClean="0">
                <a:solidFill>
                  <a:srgbClr val="002060"/>
                </a:solidFill>
              </a:rPr>
              <a:t> был: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1. </a:t>
            </a:r>
            <a:r>
              <a:rPr lang="ru-RU" sz="2000" b="1" dirty="0" err="1" smtClean="0">
                <a:solidFill>
                  <a:srgbClr val="C00000"/>
                </a:solidFill>
              </a:rPr>
              <a:t>Рогозинский</a:t>
            </a:r>
            <a:r>
              <a:rPr lang="ru-RU" sz="2000" b="1" dirty="0" smtClean="0">
                <a:solidFill>
                  <a:srgbClr val="C00000"/>
                </a:solidFill>
              </a:rPr>
              <a:t>   </a:t>
            </a:r>
            <a:r>
              <a:rPr lang="ru-RU" sz="2000" dirty="0" smtClean="0">
                <a:solidFill>
                  <a:srgbClr val="002060"/>
                </a:solidFill>
              </a:rPr>
              <a:t>2. Ленин.  3. Дзержинский</a:t>
            </a:r>
          </a:p>
          <a:p>
            <a:endParaRPr lang="ru-RU" sz="2000" dirty="0" smtClean="0">
              <a:solidFill>
                <a:srgbClr val="002060"/>
              </a:solidFill>
            </a:endParaRPr>
          </a:p>
          <a:p>
            <a:r>
              <a:rPr lang="ru-RU" sz="2000" dirty="0" smtClean="0">
                <a:solidFill>
                  <a:srgbClr val="002060"/>
                </a:solidFill>
              </a:rPr>
              <a:t>2. </a:t>
            </a:r>
            <a:r>
              <a:rPr lang="ru-RU" sz="2400" b="1" dirty="0" smtClean="0">
                <a:solidFill>
                  <a:srgbClr val="002060"/>
                </a:solidFill>
              </a:rPr>
              <a:t>Главными Декретами Советской власти были: 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solidFill>
                  <a:srgbClr val="002060"/>
                </a:solidFill>
              </a:rPr>
              <a:t>О равенстве народов. 2. О создании партий. </a:t>
            </a:r>
            <a:r>
              <a:rPr lang="ru-RU" sz="2000" b="1" dirty="0" smtClean="0">
                <a:solidFill>
                  <a:srgbClr val="C00000"/>
                </a:solidFill>
              </a:rPr>
              <a:t>3. О земле и мире</a:t>
            </a:r>
          </a:p>
          <a:p>
            <a:pPr marL="342900" indent="-342900">
              <a:buAutoNum type="arabicPeriod"/>
            </a:pPr>
            <a:endParaRPr lang="ru-RU" sz="2000" dirty="0" smtClean="0">
              <a:solidFill>
                <a:srgbClr val="002060"/>
              </a:solidFill>
            </a:endParaRPr>
          </a:p>
          <a:p>
            <a:pPr marL="342900" indent="-342900">
              <a:buAutoNum type="arabicPeriod" startAt="3"/>
            </a:pPr>
            <a:r>
              <a:rPr lang="ru-RU" sz="2400" b="1" dirty="0" smtClean="0">
                <a:solidFill>
                  <a:srgbClr val="002060"/>
                </a:solidFill>
              </a:rPr>
              <a:t>Запишите термином: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solidFill>
                  <a:srgbClr val="002060"/>
                </a:solidFill>
              </a:rPr>
              <a:t>Переворот в государстве, свержение старого и установление нового государственного строя – это </a:t>
            </a:r>
            <a:r>
              <a:rPr lang="ru-RU" sz="2000" b="1" u="sng" dirty="0" smtClean="0">
                <a:solidFill>
                  <a:srgbClr val="C00000"/>
                </a:solidFill>
              </a:rPr>
              <a:t>революция 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solidFill>
                  <a:srgbClr val="002060"/>
                </a:solidFill>
              </a:rPr>
              <a:t>Передача частной  собственности в </a:t>
            </a:r>
            <a:r>
              <a:rPr lang="ru-RU" sz="2000" dirty="0" err="1" smtClean="0">
                <a:solidFill>
                  <a:srgbClr val="002060"/>
                </a:solidFill>
              </a:rPr>
              <a:t>государственную_</a:t>
            </a:r>
            <a:r>
              <a:rPr lang="ru-RU" sz="2000" b="1" u="sng" dirty="0" err="1" smtClean="0">
                <a:solidFill>
                  <a:srgbClr val="C00000"/>
                </a:solidFill>
              </a:rPr>
              <a:t>национализация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solidFill>
                  <a:srgbClr val="002060"/>
                </a:solidFill>
              </a:rPr>
              <a:t>Высший законодательный орган власти в Беларуси -</a:t>
            </a:r>
            <a:r>
              <a:rPr lang="ru-RU" sz="2000" b="1" u="sng" dirty="0" err="1" smtClean="0">
                <a:solidFill>
                  <a:srgbClr val="C00000"/>
                </a:solidFill>
              </a:rPr>
              <a:t>Облискомзап</a:t>
            </a:r>
            <a:endParaRPr lang="ru-RU" sz="2000" b="1" u="sng" dirty="0" smtClean="0">
              <a:solidFill>
                <a:srgbClr val="C00000"/>
              </a:solidFill>
            </a:endParaRPr>
          </a:p>
          <a:p>
            <a:pPr marL="342900" indent="-342900">
              <a:buAutoNum type="arabicPeriod"/>
            </a:pPr>
            <a:r>
              <a:rPr lang="ru-RU" sz="2000" dirty="0" smtClean="0">
                <a:solidFill>
                  <a:srgbClr val="002060"/>
                </a:solidFill>
              </a:rPr>
              <a:t>Экономическая политика советского государства в условиях хозяйственной разрухи -</a:t>
            </a:r>
            <a:r>
              <a:rPr lang="ru-RU" sz="2000" b="1" u="sng" dirty="0" smtClean="0">
                <a:solidFill>
                  <a:srgbClr val="C00000"/>
                </a:solidFill>
              </a:rPr>
              <a:t>военный коммунизм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solidFill>
                  <a:srgbClr val="002060"/>
                </a:solidFill>
              </a:rPr>
              <a:t>Система заготовок сельскохозяйственной продукции- </a:t>
            </a:r>
            <a:r>
              <a:rPr lang="ru-RU" sz="2000" b="1" u="sng" dirty="0" smtClean="0">
                <a:solidFill>
                  <a:srgbClr val="C00000"/>
                </a:solidFill>
              </a:rPr>
              <a:t>продразверстка</a:t>
            </a:r>
          </a:p>
          <a:p>
            <a:pPr marL="342900" indent="-342900">
              <a:buAutoNum type="arabicPeriod"/>
            </a:pPr>
            <a:endParaRPr lang="ru-RU" sz="2000" dirty="0">
              <a:solidFill>
                <a:srgbClr val="002060"/>
              </a:solidFill>
            </a:endParaRPr>
          </a:p>
          <a:p>
            <a:r>
              <a:rPr lang="ru-RU" sz="2000" b="1" dirty="0" smtClean="0">
                <a:solidFill>
                  <a:srgbClr val="002060"/>
                </a:solidFill>
              </a:rPr>
              <a:t>4. </a:t>
            </a:r>
            <a:r>
              <a:rPr lang="ru-RU" sz="2400" b="1" dirty="0" smtClean="0">
                <a:solidFill>
                  <a:srgbClr val="002060"/>
                </a:solidFill>
              </a:rPr>
              <a:t>Запишите 3 даты, события которых  изучены на уроке</a:t>
            </a:r>
          </a:p>
        </p:txBody>
      </p:sp>
    </p:spTree>
    <p:extLst>
      <p:ext uri="{BB962C8B-B14F-4D97-AF65-F5344CB8AC3E}">
        <p14:creationId xmlns:p14="http://schemas.microsoft.com/office/powerpoint/2010/main" val="178978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47664" y="908720"/>
            <a:ext cx="62646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Helios-Bold"/>
              </a:rPr>
              <a:t> События 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Helios-Bold"/>
              </a:rPr>
              <a:t>Октябрьской </a:t>
            </a:r>
            <a:r>
              <a:rPr lang="ru-RU" sz="3600" b="1" dirty="0">
                <a:solidFill>
                  <a:srgbClr val="C00000"/>
                </a:solidFill>
                <a:latin typeface="Helios-Bold"/>
              </a:rPr>
              <a:t>революции 1917 </a:t>
            </a:r>
            <a:r>
              <a:rPr lang="ru-RU" sz="3600" b="1" dirty="0" smtClean="0">
                <a:solidFill>
                  <a:srgbClr val="C00000"/>
                </a:solidFill>
                <a:latin typeface="Helios-Bold"/>
              </a:rPr>
              <a:t>г. 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Helios-Bold"/>
              </a:rPr>
              <a:t>в </a:t>
            </a:r>
            <a:r>
              <a:rPr lang="ru-RU" sz="3600" b="1" dirty="0">
                <a:solidFill>
                  <a:srgbClr val="C00000"/>
                </a:solidFill>
                <a:latin typeface="Helios-Bold"/>
              </a:rPr>
              <a:t>Беларуси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0" y="0"/>
            <a:ext cx="714348" cy="6858000"/>
          </a:xfrm>
          <a:prstGeom prst="downArrow">
            <a:avLst/>
          </a:prstGeom>
          <a:solidFill>
            <a:srgbClr val="00B05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ОКТЯБРЬСКАЯ</a:t>
            </a:r>
          </a:p>
          <a:p>
            <a:pPr algn="ctr"/>
            <a:endParaRPr lang="ru-RU" sz="1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РЕВОЛЮЦИЯ</a:t>
            </a:r>
          </a:p>
          <a:p>
            <a:pPr algn="ctr"/>
            <a:endParaRPr lang="ru-RU" sz="1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</a:p>
          <a:p>
            <a:pPr algn="ctr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БЕЛАРУСИ</a:t>
            </a:r>
          </a:p>
          <a:p>
            <a:pPr algn="ctr"/>
            <a:endParaRPr lang="ru-RU" sz="1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249794"/>
            <a:ext cx="2714717" cy="23746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996952"/>
            <a:ext cx="1296144" cy="129614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11560" y="4437112"/>
            <a:ext cx="51845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002060"/>
                </a:solidFill>
              </a:rPr>
              <a:t>Почему  день </a:t>
            </a:r>
            <a:r>
              <a:rPr lang="ru-RU" sz="2400" b="1" dirty="0">
                <a:solidFill>
                  <a:srgbClr val="002060"/>
                </a:solidFill>
              </a:rPr>
              <a:t>7 ноября (25 октября </a:t>
            </a:r>
            <a:r>
              <a:rPr lang="ru-RU" sz="2400" b="1" dirty="0" smtClean="0">
                <a:solidFill>
                  <a:srgbClr val="002060"/>
                </a:solidFill>
              </a:rPr>
              <a:t>по старому </a:t>
            </a:r>
            <a:r>
              <a:rPr lang="ru-RU" sz="2400" b="1" dirty="0">
                <a:solidFill>
                  <a:srgbClr val="002060"/>
                </a:solidFill>
              </a:rPr>
              <a:t>стилю) отмечается в </a:t>
            </a:r>
            <a:r>
              <a:rPr lang="ru-RU" sz="2400" b="1" dirty="0" smtClean="0">
                <a:solidFill>
                  <a:srgbClr val="002060"/>
                </a:solidFill>
              </a:rPr>
              <a:t>Республике Беларусь </a:t>
            </a:r>
            <a:r>
              <a:rPr lang="ru-RU" sz="2400" b="1" dirty="0">
                <a:solidFill>
                  <a:srgbClr val="002060"/>
                </a:solidFill>
              </a:rPr>
              <a:t>как </a:t>
            </a:r>
            <a:r>
              <a:rPr lang="ru-RU" sz="2400" b="1" dirty="0" smtClean="0">
                <a:solidFill>
                  <a:srgbClr val="002060"/>
                </a:solidFill>
              </a:rPr>
              <a:t>общереспубликанский праздник</a:t>
            </a:r>
            <a:r>
              <a:rPr lang="ru-RU" sz="2400" b="1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46918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000932"/>
            <a:ext cx="609228" cy="6461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76869" y="2420887"/>
            <a:ext cx="73448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Домашнее задание </a:t>
            </a:r>
            <a:r>
              <a:rPr lang="ru-RU" sz="2800" b="1" dirty="0" smtClean="0">
                <a:latin typeface="Sylfaen"/>
              </a:rPr>
              <a:t>§ 1.   ? 1-3 , устно. </a:t>
            </a:r>
          </a:p>
          <a:p>
            <a:r>
              <a:rPr lang="ru-RU" sz="2800" b="1" dirty="0" smtClean="0">
                <a:latin typeface="Sylfaen"/>
              </a:rPr>
              <a:t>Дополнительно .  Рисунок, карикатура по теме </a:t>
            </a:r>
            <a:endParaRPr lang="ru-RU" sz="2800" b="1" dirty="0"/>
          </a:p>
        </p:txBody>
      </p:sp>
      <p:sp>
        <p:nvSpPr>
          <p:cNvPr id="6" name="Стрелка вниз 5"/>
          <p:cNvSpPr/>
          <p:nvPr/>
        </p:nvSpPr>
        <p:spPr>
          <a:xfrm>
            <a:off x="0" y="0"/>
            <a:ext cx="714348" cy="6858000"/>
          </a:xfrm>
          <a:prstGeom prst="downArrow">
            <a:avLst/>
          </a:prstGeom>
          <a:solidFill>
            <a:srgbClr val="00B05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ОКТЯБРЬСКАЯ</a:t>
            </a:r>
          </a:p>
          <a:p>
            <a:pPr algn="ctr"/>
            <a:endParaRPr lang="ru-RU" sz="1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РЕВОЛЮЦИЯ</a:t>
            </a:r>
          </a:p>
          <a:p>
            <a:pPr algn="ctr"/>
            <a:endParaRPr lang="ru-RU" sz="1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</a:p>
          <a:p>
            <a:pPr algn="ctr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БЕЛАРУСИ</a:t>
            </a:r>
          </a:p>
          <a:p>
            <a:pPr algn="ctr"/>
            <a:endParaRPr lang="ru-RU" sz="1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29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676" y="1112163"/>
            <a:ext cx="4939233" cy="43204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860032" y="5820635"/>
            <a:ext cx="38383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М. Шагал. Революция. 1937—1968 гг.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302359"/>
            <a:ext cx="3600908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 В 1918 г. уроженец </a:t>
            </a:r>
            <a:r>
              <a:rPr lang="ru-RU" sz="2000" b="1" dirty="0" err="1"/>
              <a:t>Витебщины</a:t>
            </a:r>
            <a:r>
              <a:rPr lang="ru-RU" sz="2000" b="1" dirty="0"/>
              <a:t> художник Марк Шагал (1887—1985) был </a:t>
            </a:r>
            <a:r>
              <a:rPr lang="ru-RU" sz="2000" b="1" dirty="0" smtClean="0"/>
              <a:t>назначен </a:t>
            </a:r>
            <a:r>
              <a:rPr lang="ru-RU" sz="2000" b="1" dirty="0"/>
              <a:t>уполномоченным по делам искусств в Витебске. </a:t>
            </a:r>
            <a:r>
              <a:rPr lang="ru-RU" sz="2000" b="1" dirty="0" smtClean="0"/>
              <a:t> </a:t>
            </a:r>
          </a:p>
          <a:p>
            <a:r>
              <a:rPr lang="ru-RU" sz="2000" b="1" dirty="0" smtClean="0"/>
              <a:t>В </a:t>
            </a:r>
            <a:r>
              <a:rPr lang="ru-RU" sz="2000" b="1" dirty="0"/>
              <a:t>1920 г. М. Шагал навсегда покинул Витебск. На протяжении 1937—1968 гг.</a:t>
            </a:r>
          </a:p>
          <a:p>
            <a:r>
              <a:rPr lang="ru-RU" sz="2000" b="1" dirty="0"/>
              <a:t>он создавал картину «Революция», которую считал вершиной своего творчества. В </a:t>
            </a:r>
            <a:r>
              <a:rPr lang="ru-RU" sz="2000" b="1" dirty="0" smtClean="0"/>
              <a:t>дальнейшем </a:t>
            </a:r>
            <a:r>
              <a:rPr lang="ru-RU" sz="2000" b="1" dirty="0"/>
              <a:t>наш соотечественник стал звездой мировой величины в искусстве XX в. </a:t>
            </a:r>
            <a:r>
              <a:rPr lang="ru-RU" sz="2000" b="1" dirty="0" smtClean="0"/>
              <a:t>Его считают </a:t>
            </a:r>
            <a:r>
              <a:rPr lang="ru-RU" sz="2000" b="1" dirty="0"/>
              <a:t>одним из трех выдающихся живописцев прошлого столетия наряду с </a:t>
            </a:r>
            <a:r>
              <a:rPr lang="ru-RU" sz="2000" b="1" dirty="0" smtClean="0"/>
              <a:t>Пабло Пикассо </a:t>
            </a:r>
            <a:r>
              <a:rPr lang="ru-RU" sz="2000" b="1" dirty="0"/>
              <a:t>и Сальвадором Дали.</a:t>
            </a:r>
          </a:p>
        </p:txBody>
      </p:sp>
      <p:sp>
        <p:nvSpPr>
          <p:cNvPr id="6" name="Стрелка вниз 5"/>
          <p:cNvSpPr/>
          <p:nvPr/>
        </p:nvSpPr>
        <p:spPr>
          <a:xfrm>
            <a:off x="-108520" y="0"/>
            <a:ext cx="714348" cy="6858000"/>
          </a:xfrm>
          <a:prstGeom prst="downArrow">
            <a:avLst/>
          </a:prstGeom>
          <a:solidFill>
            <a:srgbClr val="00B05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ОКТЯБРЬСКАЯ</a:t>
            </a:r>
          </a:p>
          <a:p>
            <a:pPr algn="ctr"/>
            <a:endParaRPr lang="ru-RU" sz="1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РЕВОЛЮЦИЯ</a:t>
            </a:r>
          </a:p>
          <a:p>
            <a:pPr algn="ctr"/>
            <a:endParaRPr lang="ru-RU" sz="1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</a:p>
          <a:p>
            <a:pPr algn="ctr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БЕЛАРУСИ</a:t>
            </a:r>
          </a:p>
          <a:p>
            <a:pPr algn="ctr"/>
            <a:endParaRPr lang="ru-RU" sz="1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768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71472" y="518136"/>
          <a:ext cx="8429684" cy="633986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98733"/>
                <a:gridCol w="2834118"/>
                <a:gridCol w="3996833"/>
              </a:tblGrid>
              <a:tr h="321948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rgbClr val="66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ВОПРОСЫ </a:t>
                      </a:r>
                      <a:r>
                        <a:rPr lang="ru-RU" sz="900" baseline="0" dirty="0" smtClean="0">
                          <a:solidFill>
                            <a:srgbClr val="66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ДЛЯ СРАВНЕНИЯ</a:t>
                      </a:r>
                      <a:endParaRPr lang="ru-RU" sz="900" dirty="0">
                        <a:solidFill>
                          <a:srgbClr val="6633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rgbClr val="66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РОССИЯ</a:t>
                      </a:r>
                      <a:endParaRPr lang="ru-RU" sz="900" dirty="0">
                        <a:solidFill>
                          <a:srgbClr val="6633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66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БЕЛАРУСЬ</a:t>
                      </a:r>
                      <a:endParaRPr lang="ru-RU" sz="900" dirty="0">
                        <a:solidFill>
                          <a:srgbClr val="6633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599130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ПРЕДПОСЫЛКИ</a:t>
                      </a:r>
                      <a:r>
                        <a:rPr lang="ru-RU" sz="900" b="1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РЕВОЛЮЦИИ</a:t>
                      </a:r>
                      <a:endParaRPr lang="ru-RU" sz="9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900" b="1" dirty="0" smtClean="0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ЭКОНОМИЧЕСКИЙ, ПОЛИТИЧЕСКИЙ, СОЦИАЛЬНЫЙ,</a:t>
                      </a:r>
                      <a:r>
                        <a:rPr lang="ru-RU" sz="900" b="1" baseline="0" dirty="0" smtClean="0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ДУХОВНЫЙ </a:t>
                      </a:r>
                      <a:r>
                        <a:rPr lang="ru-RU" sz="900" b="1" dirty="0" smtClean="0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КРИЗИС, ОБУСЛОВЛЕННЫЙ ПРОДОЛЖЕНИЕМ ПЕРВОЙ</a:t>
                      </a:r>
                      <a:r>
                        <a:rPr lang="ru-RU" sz="900" b="1" baseline="0" dirty="0" smtClean="0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МИРОВОЙ  ВОЙНЫ</a:t>
                      </a:r>
                      <a:endParaRPr lang="ru-RU" sz="900" b="1" dirty="0">
                        <a:solidFill>
                          <a:srgbClr val="0033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ЭКОНОМИЧЕСКИЙ, ПОЛИТИЧЕСКИЙ, СОЦИАЛЬНЫЙ КРИЗИС, ОБУСЛОВЛЕННЫЙ ТЕМ, ЧТО ЧЕРЕЗ ТЕРРИТОРИЮ БЕЛАРУСИ ПРОХОДИЛ ЗАПАДНЫЙ ФРОНТ ПЕРВОЙ</a:t>
                      </a:r>
                      <a:r>
                        <a:rPr lang="ru-RU" sz="900" b="1" baseline="0" dirty="0" smtClean="0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МИРОВОЙ ВОЙНЫ (ЛИНИЯ ДВИНСК-БАРАНОВИЧИ-ПИНСК)</a:t>
                      </a:r>
                      <a:endParaRPr lang="ru-RU" sz="900" b="1" dirty="0" smtClean="0">
                        <a:solidFill>
                          <a:srgbClr val="0033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0006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</a:t>
                      </a:r>
                      <a:r>
                        <a:rPr lang="ru-RU" sz="900" b="1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ЧИНЫ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РЕВОЛЮЦИИ</a:t>
                      </a:r>
                      <a:endParaRPr lang="ru-RU" sz="900" b="1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endParaRPr lang="ru-RU" sz="9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900" b="1" dirty="0" smtClean="0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НЕДОВОЛЬСТВО НАРОДА (КРЕСТЬЯН,</a:t>
                      </a:r>
                      <a:r>
                        <a:rPr lang="ru-RU" sz="900" b="1" baseline="0" dirty="0" smtClean="0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РАБОЧИХ, СОЛДАТ</a:t>
                      </a:r>
                      <a:r>
                        <a:rPr lang="ru-RU" sz="900" b="1" dirty="0" smtClean="0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 ПОЛИТИКОЙ</a:t>
                      </a:r>
                      <a:r>
                        <a:rPr lang="ru-RU" sz="900" b="1" baseline="0" dirty="0" smtClean="0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ВРЕМЕННОГО  ПРАВИТЕЛЬСТВА</a:t>
                      </a:r>
                      <a:endParaRPr lang="ru-RU" sz="900" b="1" dirty="0">
                        <a:solidFill>
                          <a:srgbClr val="0033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НЕДОВОЛЬСТВО </a:t>
                      </a:r>
                      <a:r>
                        <a:rPr lang="ru-RU" sz="900" b="1" baseline="0" dirty="0" smtClean="0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900" b="1" dirty="0" smtClean="0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КРЕСТЬЯН,</a:t>
                      </a:r>
                      <a:r>
                        <a:rPr lang="ru-RU" sz="900" b="1" baseline="0" dirty="0" smtClean="0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РАБОЧИХ,  СОЛДАТ  СВОИМ ПОЛОЖЕНИЕМ</a:t>
                      </a:r>
                      <a:endParaRPr lang="ru-RU" sz="900" b="1" dirty="0" smtClean="0">
                        <a:solidFill>
                          <a:srgbClr val="0033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40994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ЦЕЛИ  РЕВОЛЮЦИИ</a:t>
                      </a:r>
                      <a:endParaRPr lang="ru-RU" sz="9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СВЕРГНУТЬ  </a:t>
                      </a:r>
                      <a:r>
                        <a:rPr lang="ru-RU" sz="900" b="1" baseline="0" dirty="0" smtClean="0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ВРЕМЕННОЕ  ПРАВИТЕЛЬСТВО, УСТАНОВИТЬ ДИКТАТУРУ ПРОЛЕТАРИАТА</a:t>
                      </a:r>
                      <a:endParaRPr lang="ru-RU" sz="900" b="1" dirty="0">
                        <a:solidFill>
                          <a:srgbClr val="0033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1008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ДВИЖУЩИЕ СИЛЫ РЕВОЛЮЦИИ</a:t>
                      </a:r>
                      <a:endParaRPr lang="ru-RU" sz="9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900" b="1" dirty="0" smtClean="0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КРЕСТЬЯНЕ,</a:t>
                      </a:r>
                      <a:r>
                        <a:rPr lang="ru-RU" sz="900" b="1" baseline="0" dirty="0" smtClean="0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РАБОЧИЕ, СОЛДАТЫ, МАТРОСЫ,  ИНТЕЛЛИГЕНЦИЯ </a:t>
                      </a:r>
                      <a:endParaRPr lang="ru-RU" sz="900" b="1" dirty="0">
                        <a:solidFill>
                          <a:srgbClr val="0033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1" dirty="0" smtClean="0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ОГРОМНУЮ  РОЛЬ  ОТЫГРАЛИ  СОЛДАТЫ  ЗАПАДНОГО  ФРОНТА</a:t>
                      </a:r>
                      <a:endParaRPr lang="ru-RU" sz="900" b="1" dirty="0">
                        <a:solidFill>
                          <a:srgbClr val="0033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785818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ХРОНОЛОГИЧЕСКИЕ </a:t>
                      </a:r>
                    </a:p>
                    <a:p>
                      <a:pPr algn="ctr"/>
                      <a:r>
                        <a:rPr lang="ru-RU" sz="9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РАМКИ РЕВОЛЮЦИИ</a:t>
                      </a:r>
                      <a:endParaRPr lang="ru-RU" sz="9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900" b="1" i="1" dirty="0" smtClean="0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24-25 ОКТЯБРЯ 1917 г. </a:t>
                      </a:r>
                      <a:r>
                        <a:rPr lang="ru-RU" sz="900" b="1" dirty="0" smtClean="0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– ПОБЕДА  РЕВОЛЮЦИИ В ПЕТРОГРАДЕ;</a:t>
                      </a:r>
                      <a:r>
                        <a:rPr lang="ru-RU" sz="900" b="1" baseline="0" dirty="0" smtClean="0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900" b="1" i="1" dirty="0" smtClean="0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 ОКТЯБРЯ 1917 г.  </a:t>
                      </a:r>
                      <a:r>
                        <a:rPr lang="ru-RU" sz="900" b="1" dirty="0" smtClean="0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ru-RU" sz="900" b="1" i="1" dirty="0" smtClean="0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ФЕВРАЛЬ 1918 г. </a:t>
                      </a:r>
                      <a:r>
                        <a:rPr lang="ru-RU" sz="900" b="1" dirty="0" smtClean="0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– УСТАНОВЛЕНИЕ</a:t>
                      </a:r>
                      <a:r>
                        <a:rPr lang="ru-RU" sz="900" b="1" baseline="0" dirty="0" smtClean="0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СОВЕТСКОЙ ВЛАСТИ В 97 ГОРОДАХ РОССИИ («ТРИУМФАЛЬНОЕ ШЕСТВИЕ СОВЕТСКОЙ  ВЛАСТИ»)</a:t>
                      </a:r>
                      <a:endParaRPr lang="ru-RU" sz="900" b="1" dirty="0">
                        <a:solidFill>
                          <a:srgbClr val="0033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900" b="1" i="1" dirty="0" smtClean="0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 ОКТЯБРЯ – 20 НОЯБРЯ 1917 г.  </a:t>
                      </a:r>
                      <a:r>
                        <a:rPr lang="ru-RU" sz="900" b="1" dirty="0" smtClean="0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УСТАНОВЛЕНИЕ</a:t>
                      </a:r>
                      <a:r>
                        <a:rPr lang="ru-RU" sz="900" b="1" baseline="0" dirty="0" smtClean="0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СОВЕТСКОЙ ВЛАСТИ  В БЕЛАРУСИ И НА ЗАПАДНОМ ФРОНТЕ</a:t>
                      </a:r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642942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ОСНОВНЫЕ  СОБЫТИЯ  РЕВОЛЮЦИИ</a:t>
                      </a:r>
                      <a:endParaRPr lang="ru-RU" sz="9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1" dirty="0" smtClean="0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24-25 ОКТЯБРЯ 1917 г. </a:t>
                      </a:r>
                      <a:r>
                        <a:rPr lang="ru-RU" sz="900" b="1" dirty="0" smtClean="0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– ВООРУЖЁННОЕ</a:t>
                      </a:r>
                      <a:r>
                        <a:rPr lang="ru-RU" sz="900" b="1" baseline="0" dirty="0" smtClean="0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ВОССТАНИЕ</a:t>
                      </a:r>
                      <a:r>
                        <a:rPr lang="ru-RU" sz="900" b="1" dirty="0" smtClean="0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 ПЕТРОГРАДЕ:</a:t>
                      </a:r>
                      <a:r>
                        <a:rPr lang="ru-RU" sz="900" b="1" baseline="0" dirty="0" smtClean="0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ОТРЯДЫ СОЛДАТ И МОТРОСОВ ЗАНЯЛИ НАЙВАЖНЕЙШИЕ ОБЪЕКТЫ СТОЛИЦЫ (ВОКЗАЛЫ, ТЕЛЕФОН, ТЕЛЕГРАФ, БАНКИ, МОСТЫ), ВЕЧЕРОМ </a:t>
                      </a:r>
                      <a:r>
                        <a:rPr lang="ru-RU" sz="900" b="1" i="1" dirty="0" smtClean="0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 ОКТЯБРЯ 1917 г. </a:t>
                      </a:r>
                      <a:r>
                        <a:rPr lang="ru-RU" sz="900" b="1" dirty="0" smtClean="0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– ЗИМНИЙ ДВОРЕЦ. АРЕСТОВАЛИ ВРЕМЕННОЕ ПРАВИТЕЛЬСТВО</a:t>
                      </a:r>
                      <a:endParaRPr lang="ru-RU" sz="900" b="1" dirty="0">
                        <a:solidFill>
                          <a:srgbClr val="0033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900" b="1" i="1" dirty="0" smtClean="0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 ОКТЯБРЯ 1917 г</a:t>
                      </a:r>
                      <a:r>
                        <a:rPr lang="ru-RU" sz="900" b="1" i="0" dirty="0" smtClean="0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ИСПОЛКОМ МИНСКОГО СОВЕТА ИЗДАЛ УКАЗ № 1, В КОТОРОМ ПРОВОЗГЛАСИЛ О ПЕРЕХОДЕ ВЛАСТИ В МИНСКЕ В РУКИ СОВЕТА РАБОЧИХ И СОЛДАТСКИХ ДЕПУТАТОВ;</a:t>
                      </a:r>
                      <a:r>
                        <a:rPr lang="ru-RU" sz="900" b="1" i="0" baseline="0" dirty="0" smtClean="0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900" b="1" i="1" dirty="0" smtClean="0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НОЯБРЯ 1917 г.</a:t>
                      </a:r>
                      <a:r>
                        <a:rPr lang="ru-RU" sz="900" b="1" i="0" dirty="0" smtClean="0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– ОКОНЧАТЕЛЬНОЕ УСТАНОВЛЕНИЕ СОВЕТСКОЙ ВЛАСТИ В МИНСКЕ;</a:t>
                      </a:r>
                    </a:p>
                    <a:p>
                      <a:pPr algn="just"/>
                      <a:r>
                        <a:rPr lang="ru-RU" sz="900" b="1" i="1" dirty="0" smtClean="0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900" b="1" i="1" baseline="0" dirty="0" smtClean="0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НОЯБРЯ 1917 г. – </a:t>
                      </a:r>
                      <a:r>
                        <a:rPr lang="ru-RU" sz="900" b="1" i="0" baseline="0" dirty="0" smtClean="0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СОВЕТСКАЯ ВЛАСТЬ  В МОГИЛЁВЕ.</a:t>
                      </a:r>
                    </a:p>
                    <a:p>
                      <a:pPr algn="just"/>
                      <a:r>
                        <a:rPr lang="ru-RU" sz="900" b="1" kern="1200" dirty="0" smtClean="0">
                          <a:solidFill>
                            <a:srgbClr val="0033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 ПРОТЯЖЕНИИ </a:t>
                      </a:r>
                      <a:r>
                        <a:rPr lang="ru-RU" sz="900" b="1" i="1" kern="1200" dirty="0" smtClean="0">
                          <a:solidFill>
                            <a:srgbClr val="0033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ОКТЯБРЯ — НОЯБРЯ 1917 г. </a:t>
                      </a:r>
                      <a:r>
                        <a:rPr lang="ru-RU" sz="900" b="1" kern="1200" dirty="0" smtClean="0">
                          <a:solidFill>
                            <a:srgbClr val="0033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СОВЕТСКАЯ ВЛАСТЬ УСТАНОВЛЕНА НА ВСЕЙ НЕОККУПИРОВАННОЙ ТЕРРИТОРИИ БЕЛАРУСИ. ВЛАСТЬ В АРМИИ ПЕРЕШЛА ВОЕННО-РЕВОЛЮЦИОННЫМ КОМИТЕТАМ АРМИЙ, КОРПУСОВ И ДИВИЗИЙ ЗАПАДНОГО ФРОНТА </a:t>
                      </a:r>
                      <a:endParaRPr lang="ru-RU" sz="900" b="1" i="1" dirty="0">
                        <a:solidFill>
                          <a:srgbClr val="0033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6429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ИТОГИ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РЕВОЛЮЦИИ</a:t>
                      </a:r>
                    </a:p>
                    <a:p>
                      <a:pPr algn="ctr"/>
                      <a:endParaRPr lang="ru-RU" sz="9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900" b="1" dirty="0" smtClean="0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ПРИХОД</a:t>
                      </a:r>
                      <a:r>
                        <a:rPr lang="ru-RU" sz="900" b="1" baseline="0" dirty="0" smtClean="0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 ВЛАСТИ БОЛЬШЕВИКОВ: ОБРАЗОВАНИЕ НОВОЙ ЗАКОНОДАТЕЛЬНОЙ (ВЦИК) И ИСПОЛНИТЕЛЬНОЙ (СНК) ВЛАСТИ; ДЕКРЕТЫ О МИРЕ И ЗЕМЛЕ</a:t>
                      </a:r>
                      <a:endParaRPr lang="ru-RU" sz="900" b="1" dirty="0">
                        <a:solidFill>
                          <a:srgbClr val="0033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900" b="1" dirty="0" smtClean="0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ПРИХОД</a:t>
                      </a:r>
                      <a:r>
                        <a:rPr lang="ru-RU" sz="900" b="1" baseline="0" dirty="0" smtClean="0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 ВЛАСТИ БОЛЬШЕВИКОВ: ОБРАЗОВАНИЕ НОВОЙ ЗАКОНОДАТЕЛЬНОЙ  (ОБЛИСКОМЗАП) И ИСПОЛНИТЕЛЬНОЙ (СНК ЗАПАДНОЙ ОБЛАСТИ И ФРОНТА) ВЛАСТИ</a:t>
                      </a:r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1248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ПОСЛЕДСТВИЯ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РЕВОЛЮЦИИ</a:t>
                      </a:r>
                      <a:endParaRPr lang="ru-RU" sz="900" b="1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9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ru-RU" sz="900" b="1" dirty="0" smtClean="0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ПЕРВЫЕ</a:t>
                      </a:r>
                      <a:r>
                        <a:rPr lang="ru-RU" sz="900" b="1" baseline="0" dirty="0" smtClean="0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СОЦИАЛИСТИЧЕСКИЕ МЕРОПРИЯТИЯ: ВВЕДЕНИЕ ГРИГОРИАНСКОГО КАЛЕНДАРЯ, ОТДЕЛЕНИЕ ЦЕРКВИ ОТ ГОСУДАРСТВА И ШКОЛЫ ОТ ЦЕРКВИ,  РАВЕНСТВО ПРАВ  ЖЕНЩИН И МУЖЧИН,</a:t>
                      </a:r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900" b="1" kern="1200" dirty="0" smtClean="0">
                          <a:solidFill>
                            <a:srgbClr val="0033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ПРОВОДИЛАСЬ НАЦИОНАЛИЗАЦИЯ БАНКОВ И ПРОМЫШЛЕННОСТИ, УСТАНАВЛИВАЛСЯ РАБОЧИЙ КОНТРОЛЬ НАД ПРОИЗВОДСТВОМ И РАСПРЕДЕЛЕНИЕМ ПРОДУКТОВ, ВВОДИЛСЯ 8-ЧАСОВОЙ РАБОЧИЙ ДЕНЬ, КОНФИСКОВЫВАЛИСЬ ПОМЕЩИЧЬИ ЗЕМЛИ И СОЗДАВАЛИСЬ ПЕРВЫЕ КОЛЛЕКТИВНЫЕ ХОЗЯЙСТВА КРЕСТЬЯН, РАСШИРЯЛАСЬ СЕТЬ ШКОЛЬНЫХ УЧРЕЖДЕНИЙ, ВВОДИЛОСЬ БЕСПЛАТНОЕ ОБРАЗОВАНИЕ, РАЗВОРАЧИВАЛАСЬ РАБОТА ПО ЛИКВИДАЦИИ НЕГРАМОТНОСТИ СРЕДИ ВЗРОСЛОГО НАСЕЛЕНИЯ</a:t>
                      </a:r>
                      <a:r>
                        <a:rPr lang="ru-RU" sz="900" b="1" baseline="0" dirty="0" smtClean="0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900" b="1" dirty="0">
                        <a:solidFill>
                          <a:srgbClr val="0033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Стрелка вниз 5"/>
          <p:cNvSpPr/>
          <p:nvPr/>
        </p:nvSpPr>
        <p:spPr>
          <a:xfrm>
            <a:off x="0" y="0"/>
            <a:ext cx="714348" cy="6858000"/>
          </a:xfrm>
          <a:prstGeom prst="downArrow">
            <a:avLst/>
          </a:prstGeom>
          <a:solidFill>
            <a:srgbClr val="00B05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ОКТЯБРЬСКАЯ</a:t>
            </a:r>
          </a:p>
          <a:p>
            <a:pPr algn="ctr"/>
            <a:endParaRPr lang="ru-RU" sz="1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РЕВОЛЮЦИЯ</a:t>
            </a:r>
          </a:p>
          <a:p>
            <a:pPr algn="ctr"/>
            <a:endParaRPr lang="ru-RU" sz="1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</a:p>
          <a:p>
            <a:pPr algn="ctr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БЕЛАРУСИ</a:t>
            </a:r>
          </a:p>
          <a:p>
            <a:pPr algn="ctr"/>
            <a:endParaRPr lang="ru-RU" sz="1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Двойная волна 7"/>
          <p:cNvSpPr/>
          <p:nvPr/>
        </p:nvSpPr>
        <p:spPr>
          <a:xfrm>
            <a:off x="642910" y="0"/>
            <a:ext cx="8215370" cy="414382"/>
          </a:xfrm>
          <a:prstGeom prst="doubleWav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2730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СРАВНИТЕЛЬНАЯ ТАБЛИЦА «ОКТЯБРЬСКАЯ  РЕВОЛЮЦИЯ </a:t>
            </a:r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РОССИИ  И БЕЛАРУСИ</a:t>
            </a:r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34" y="6093296"/>
            <a:ext cx="609228" cy="6461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трелка вниз 5"/>
          <p:cNvSpPr/>
          <p:nvPr/>
        </p:nvSpPr>
        <p:spPr>
          <a:xfrm>
            <a:off x="0" y="0"/>
            <a:ext cx="714348" cy="6858000"/>
          </a:xfrm>
          <a:prstGeom prst="downArrow">
            <a:avLst/>
          </a:prstGeom>
          <a:solidFill>
            <a:srgbClr val="00B05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ОКТЯБРЬСКАЯ</a:t>
            </a:r>
          </a:p>
          <a:p>
            <a:pPr algn="ctr"/>
            <a:endParaRPr lang="ru-RU" sz="1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РЕВОЛЮЦИЯ</a:t>
            </a:r>
          </a:p>
          <a:p>
            <a:pPr algn="ctr"/>
            <a:endParaRPr lang="ru-RU" sz="1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</a:p>
          <a:p>
            <a:pPr algn="ctr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БЕЛАРУСИ</a:t>
            </a:r>
          </a:p>
          <a:p>
            <a:pPr algn="ctr"/>
            <a:endParaRPr lang="ru-RU" sz="1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642910" y="857232"/>
            <a:ext cx="8358246" cy="366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14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УРЫВАК З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АПОВЕСЦІ ЯКУБА КОЛАСА "</a:t>
            </a:r>
            <a:r>
              <a:rPr kumimoji="0" lang="be-BY" sz="14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ДРЫГВА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"</a:t>
            </a:r>
            <a:r>
              <a:rPr kumimoji="0" lang="be-BY" sz="14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14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(ВЫСТУПЛЕННЕ ТАВАРЫША НЯВІДНАГА НА ПАРТЫЗАНСКІМ МІТЫНГУ)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be-BY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</a:t>
            </a:r>
            <a:r>
              <a:rPr kumimoji="0" lang="be-BY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be-BY" sz="14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ТАВАРЫШЫ! НАША ПАРТЫЯ, ЗАГАРТАВАНАЯ Ў АГНІ КАСТРЫЧНІЦКАГА ПАЎСТАННЯ, РАЗБІЛА І СКІНУЛА ЎЛАДУ КАПІТАЛУ Ў РАСІІ І ЎЗЯЛА ДЗЯРЖАЎНУЮ ЎЛАДУ Ў СВАЕ РУКІ ДЛЯ ТАГО, КАБ РАЗНЯВОЛІЦЬ ЗАКАБАЛЕНЫЯ МАСЫ РАБОЧЫХ І СЯЛЯН АД ГНЁТУ КАПІТАЛУ, АД ПАНСКАГА ЯРМА, КАБ АДДАЦЬ У РУКІ ПРАЦОЎНЫХ ФАБРЫКІ, ЗАВОДЫ, ЗЯМЛЮ, КАБ ЗРАБІЦЬ ІХ ГАСПАДАРАМІ ГЭТЫХ ФАБРЫК, ЗАВОДАЎ, ЗЯМЛІ, КАБ ЯНЫ САМІ СТАЛІ ВОЛЬНЫМІ БУДАЎНІКАМІ СВАЙГО ДАБРАБЫТУ, СВАЙГО ЖЫЦЦЯ НА НОВЫХ САЦЫЯЛІСТЫЧНЫХ АСНОВАХ.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e-BY" sz="1400" b="1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be-BY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ПЫТАННІ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be-BY" sz="13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ПЕРАЛІЧЫЦЕ ГІСТАРЫЧНЫЯ ПАДЗЕІ, ЯКІЯ ЎСПАМІНАЕ Ў СВАІМ ВЫСТУПЛЕННІ ПЕРАД ПАРТЫЗАНАМІ ТАВАРЫШ НЯВІДНЫ.</a:t>
            </a:r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be-BY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ЯКУЮ ПАРТЫЮ МАЕ НА ЎВАЗЕ ТАВАРЫШ НЯВІДНЫ, КАЛІ ГАВОРЫЦЬ: “НАША ПАРТЫЯ, </a:t>
            </a:r>
            <a:r>
              <a:rPr lang="be-BY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ЗАГАРТАВАНАЯ Ў АГНІ КАСТРЫЧНІЦКАГА ПАЎСТАННЯ, РАЗБІЛА І СКІНУЛА ЎЛАДУ КАПІТАЛУ Ў РАСІІ І ЎЗЯЛА ДЗЯРЖАЎНУЮ ЎЛАДУ Ў СВАЕ РУКІ…</a:t>
            </a:r>
            <a:r>
              <a:rPr lang="be-BY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”?</a:t>
            </a:r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be-BY" sz="14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2714612" y="142852"/>
            <a:ext cx="3714776" cy="642942"/>
          </a:xfrm>
          <a:prstGeom prst="horizontalScroll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10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СВИДЕТЕЛИ ВРЕМЕНИ</a:t>
            </a:r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14348" y="4286256"/>
            <a:ext cx="821537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ВОПРОСЫ </a:t>
            </a:r>
          </a:p>
          <a:p>
            <a:pPr marL="342900" indent="-342900" algn="just">
              <a:buAutoNum type="arabicPeriod"/>
            </a:pPr>
            <a:r>
              <a:rPr lang="ru-RU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ПЕРЕЧИСЛИТЕ ИСТОРИЧЕСКИЕ СОБЫТИЯ, КОТОРЫЕ ВСПОМИНАЕТ В СВОЁМ ВЫСТУПЛЕНИИ ПЕРЕД ПАРТИЗАНАМИ ТОВАРИЩ НЕВИДНЫЙ. </a:t>
            </a:r>
          </a:p>
          <a:p>
            <a:pPr marL="342900" indent="-342900" algn="just">
              <a:buAutoNum type="arabicPeriod"/>
            </a:pPr>
            <a:r>
              <a:rPr lang="ru-RU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КАКУЮ ПАРТИЮ ПОДРАЗУМЕВАЕТ ТОВАРИЩ НЕВИДНЫЙ, КОГДА ГОВОРИТ: "НАША ПАРТИЯ, ЗАКАЛЁННАЯ В ОГНЕ ОКТЯБРЬСКОГО ВОССТАНИЯ, РАЗБИЛА И СБРОСИЛА ВЛАСТЬ КАПИТАЛА В РОССИИ И ВЗЯЛА ГОСУДАРСТВЕННУЮ ВЛАСТЬ В СВОИ РУКИ ..."?</a:t>
            </a:r>
            <a:endParaRPr lang="ru-RU" sz="1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000100" y="5565338"/>
            <a:ext cx="7929618" cy="1369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АНОНС: 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ПОЛЬСКО-СОВЕТСКАЯ ВОЙНА  (ФЕВРАЛЬ 1919- ОКТЯБРЬ 1920 гг.) §6, урок 4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kumimoji="0" lang="be-BY" sz="13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be-BY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БИЛЕТ 1.</a:t>
            </a:r>
            <a:r>
              <a:rPr kumimoji="0" lang="be-BY" sz="13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be-BY" sz="13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ВОПРОС </a:t>
            </a:r>
            <a:r>
              <a:rPr kumimoji="0" lang="be-BY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3. </a:t>
            </a:r>
            <a:r>
              <a:rPr lang="ru-RU" sz="13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ОТОБРАЖЕНИЕ СОБЫТИЙ ИСТОРИИ БЕЛАРУСИ В ПРОИЗВЕДЕНИЯХ БЕЛОРУССКОЙ ЛИТЕРАТУРЫ.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kumimoji="0" lang="be-BY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/>
      <p:bldP spid="614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982176"/>
            <a:ext cx="784887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ru-RU" sz="2400" dirty="0" smtClean="0">
                <a:latin typeface="Helios-Regular"/>
              </a:rPr>
              <a:t>Назовите главный итог Февральской революции.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latin typeface="Helios-Regular"/>
              </a:rPr>
              <a:t>Какая политическая обстановка сложилась в России после свержения самодержавия?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latin typeface="Helios-Regular"/>
              </a:rPr>
              <a:t>Что такое национальный и аграрный вопросы?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latin typeface="Helios-Regular"/>
              </a:rPr>
              <a:t>Были ли они разрешены Временным правительством?</a:t>
            </a:r>
          </a:p>
          <a:p>
            <a:r>
              <a:rPr lang="ru-RU" sz="2400" dirty="0" smtClean="0">
                <a:latin typeface="Helios-Bold"/>
              </a:rPr>
              <a:t>5. </a:t>
            </a:r>
            <a:r>
              <a:rPr lang="ru-RU" sz="2400" dirty="0">
                <a:latin typeface="Helios-Regular"/>
              </a:rPr>
              <a:t>Каким было положение Беларуси во время Первой мировой войны?</a:t>
            </a:r>
          </a:p>
          <a:p>
            <a:endParaRPr lang="ru-RU" sz="2400" b="1" i="1" dirty="0" smtClean="0">
              <a:latin typeface="Helios-BoldItalic"/>
            </a:endParaRPr>
          </a:p>
          <a:p>
            <a:r>
              <a:rPr lang="ru-RU" sz="2400" b="1" i="1" dirty="0" smtClean="0">
                <a:latin typeface="Helios-BoldItalic"/>
              </a:rPr>
              <a:t>Учебные задачи: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Helios-Regular"/>
              </a:rPr>
              <a:t>Определить особенности установления Советской власти в Беларуси.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Helios-Regular"/>
              </a:rPr>
              <a:t>Узнать, какие мероприятия были проведены большевиками после прихода к власти.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Helios-Regular"/>
              </a:rPr>
              <a:t>Выполнить тест в конце урока</a:t>
            </a:r>
            <a:endParaRPr lang="ru-RU" sz="2400" dirty="0"/>
          </a:p>
        </p:txBody>
      </p:sp>
      <p:sp>
        <p:nvSpPr>
          <p:cNvPr id="3" name="Стрелка вниз 2"/>
          <p:cNvSpPr/>
          <p:nvPr/>
        </p:nvSpPr>
        <p:spPr>
          <a:xfrm>
            <a:off x="0" y="0"/>
            <a:ext cx="714348" cy="6858000"/>
          </a:xfrm>
          <a:prstGeom prst="downArrow">
            <a:avLst/>
          </a:prstGeom>
          <a:solidFill>
            <a:srgbClr val="00B05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ОКТЯБРЬСКАЯ</a:t>
            </a:r>
          </a:p>
          <a:p>
            <a:pPr algn="ctr"/>
            <a:endParaRPr lang="ru-RU" sz="1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РЕВОЛЮЦИЯ</a:t>
            </a:r>
          </a:p>
          <a:p>
            <a:pPr algn="ctr"/>
            <a:endParaRPr lang="ru-RU" sz="1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</a:p>
          <a:p>
            <a:pPr algn="ctr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БЕЛАРУСИ</a:t>
            </a:r>
          </a:p>
          <a:p>
            <a:pPr algn="ctr"/>
            <a:endParaRPr lang="ru-RU" sz="1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59832" y="332656"/>
            <a:ext cx="21667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b="1" i="1" dirty="0" smtClean="0">
                <a:solidFill>
                  <a:srgbClr val="C00000"/>
                </a:solidFill>
                <a:latin typeface="Helios-BoldItalic"/>
              </a:rPr>
              <a:t>Вспомните  </a:t>
            </a:r>
            <a:endParaRPr lang="ru-RU" sz="2400" b="1" i="1" dirty="0">
              <a:solidFill>
                <a:srgbClr val="C00000"/>
              </a:solidFill>
              <a:latin typeface="Helios-BoldItalic"/>
            </a:endParaRPr>
          </a:p>
        </p:txBody>
      </p:sp>
    </p:spTree>
    <p:extLst>
      <p:ext uri="{BB962C8B-B14F-4D97-AF65-F5344CB8AC3E}">
        <p14:creationId xmlns:p14="http://schemas.microsoft.com/office/powerpoint/2010/main" val="347535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243512"/>
            <a:ext cx="6552728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  <a:latin typeface="Helios-BoldItalic"/>
              </a:rPr>
              <a:t>Знать определение понятий  </a:t>
            </a:r>
            <a:r>
              <a:rPr lang="ru-RU" sz="2400" i="1" dirty="0" smtClean="0">
                <a:solidFill>
                  <a:srgbClr val="C00000"/>
                </a:solidFill>
                <a:latin typeface="Helios-Italic"/>
              </a:rPr>
              <a:t>: </a:t>
            </a:r>
          </a:p>
          <a:p>
            <a:endParaRPr lang="ru-RU" sz="2400" i="1" dirty="0" smtClean="0">
              <a:solidFill>
                <a:srgbClr val="C00000"/>
              </a:solidFill>
              <a:latin typeface="Helios-Italic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i="1" dirty="0" err="1" smtClean="0">
                <a:latin typeface="Helios-Italic"/>
              </a:rPr>
              <a:t>Облискомзап</a:t>
            </a:r>
            <a:r>
              <a:rPr lang="ru-RU" sz="2400" i="1" dirty="0" smtClean="0">
                <a:latin typeface="Helios-Italic"/>
              </a:rPr>
              <a:t>,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i="1" dirty="0" smtClean="0">
                <a:latin typeface="Helios-Italic"/>
              </a:rPr>
              <a:t> </a:t>
            </a:r>
            <a:r>
              <a:rPr lang="ru-RU" sz="2400" i="1" dirty="0">
                <a:latin typeface="Helios-Italic"/>
              </a:rPr>
              <a:t>национализация</a:t>
            </a:r>
            <a:r>
              <a:rPr lang="ru-RU" sz="2400" i="1" dirty="0" smtClean="0">
                <a:latin typeface="Helios-Italic"/>
              </a:rPr>
              <a:t>,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i="1" dirty="0" smtClean="0">
                <a:latin typeface="Helios-Italic"/>
              </a:rPr>
              <a:t> </a:t>
            </a:r>
            <a:r>
              <a:rPr lang="ru-RU" sz="2400" i="1" dirty="0">
                <a:latin typeface="Helios-Italic"/>
              </a:rPr>
              <a:t>«военный коммунизм», </a:t>
            </a:r>
            <a:endParaRPr lang="ru-RU" sz="2400" i="1" dirty="0" smtClean="0">
              <a:latin typeface="Helios-Italic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i="1" dirty="0" smtClean="0">
                <a:latin typeface="Helios-Italic"/>
              </a:rPr>
              <a:t>продразвёрстка.</a:t>
            </a:r>
          </a:p>
          <a:p>
            <a:endParaRPr lang="ru-RU" sz="2400" i="1" dirty="0" smtClean="0">
              <a:latin typeface="Helios-Italic"/>
            </a:endParaRPr>
          </a:p>
          <a:p>
            <a:r>
              <a:rPr lang="ru-RU" sz="2400" b="1" i="1" dirty="0" smtClean="0">
                <a:solidFill>
                  <a:srgbClr val="C00000"/>
                </a:solidFill>
                <a:latin typeface="Helios-Italic"/>
              </a:rPr>
              <a:t>Личности :</a:t>
            </a:r>
          </a:p>
          <a:p>
            <a:r>
              <a:rPr lang="ru-RU" sz="2400" i="1" dirty="0" smtClean="0">
                <a:latin typeface="Helios-Italic"/>
              </a:rPr>
              <a:t>К. </a:t>
            </a:r>
            <a:r>
              <a:rPr lang="ru-RU" sz="2400" i="1" dirty="0" err="1" smtClean="0">
                <a:latin typeface="Helios-Italic"/>
              </a:rPr>
              <a:t>Ландер</a:t>
            </a:r>
            <a:endParaRPr lang="ru-RU" sz="2400" i="1" dirty="0" smtClean="0">
              <a:latin typeface="Helios-Italic"/>
            </a:endParaRPr>
          </a:p>
          <a:p>
            <a:r>
              <a:rPr lang="ru-RU" sz="2400" i="1" dirty="0" smtClean="0">
                <a:latin typeface="Helios-Italic"/>
              </a:rPr>
              <a:t>А. Мясников</a:t>
            </a:r>
          </a:p>
          <a:p>
            <a:r>
              <a:rPr lang="ru-RU" sz="2400" i="1" dirty="0" err="1" smtClean="0">
                <a:latin typeface="Helios-Italic"/>
              </a:rPr>
              <a:t>М.Рогозинский</a:t>
            </a:r>
            <a:endParaRPr lang="ru-RU" sz="2400" i="1" dirty="0" smtClean="0">
              <a:latin typeface="Helios-Italic"/>
            </a:endParaRPr>
          </a:p>
          <a:p>
            <a:endParaRPr lang="ru-RU" sz="2400" i="1" dirty="0" smtClean="0">
              <a:latin typeface="Helios-Italic"/>
            </a:endParaRPr>
          </a:p>
          <a:p>
            <a:r>
              <a:rPr lang="ru-RU" sz="2400" b="1" i="1" dirty="0" smtClean="0">
                <a:solidFill>
                  <a:srgbClr val="C00000"/>
                </a:solidFill>
                <a:latin typeface="Helios-Italic"/>
              </a:rPr>
              <a:t>Даты :</a:t>
            </a:r>
          </a:p>
          <a:p>
            <a:r>
              <a:rPr lang="ru-RU" sz="2400" i="1" dirty="0" smtClean="0">
                <a:latin typeface="Helios-Italic"/>
              </a:rPr>
              <a:t>25 октября 1917 г</a:t>
            </a:r>
          </a:p>
          <a:p>
            <a:r>
              <a:rPr lang="ru-RU" sz="2400" i="1" dirty="0" smtClean="0">
                <a:latin typeface="Helios-Italic"/>
              </a:rPr>
              <a:t>2 ноября 1917 г</a:t>
            </a:r>
          </a:p>
          <a:p>
            <a:r>
              <a:rPr lang="ru-RU" sz="2400" i="1" dirty="0" smtClean="0">
                <a:latin typeface="Helios-Italic"/>
              </a:rPr>
              <a:t>25 октября – 20 ноября 1017 г</a:t>
            </a:r>
          </a:p>
          <a:p>
            <a:r>
              <a:rPr lang="ru-RU" sz="2400" i="1" dirty="0" smtClean="0">
                <a:latin typeface="Helios-Italic"/>
              </a:rPr>
              <a:t>26 ноября 1917 – 2 января 1919 г </a:t>
            </a:r>
            <a:endParaRPr lang="ru-RU" sz="2400" dirty="0"/>
          </a:p>
        </p:txBody>
      </p:sp>
      <p:sp>
        <p:nvSpPr>
          <p:cNvPr id="3" name="Стрелка вниз 2"/>
          <p:cNvSpPr/>
          <p:nvPr/>
        </p:nvSpPr>
        <p:spPr>
          <a:xfrm>
            <a:off x="0" y="0"/>
            <a:ext cx="714348" cy="6858000"/>
          </a:xfrm>
          <a:prstGeom prst="downArrow">
            <a:avLst/>
          </a:prstGeom>
          <a:solidFill>
            <a:srgbClr val="00B05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ОКТЯБРЬСКАЯ</a:t>
            </a:r>
          </a:p>
          <a:p>
            <a:pPr algn="ctr"/>
            <a:endParaRPr lang="ru-RU" sz="1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РЕВОЛЮЦИЯ</a:t>
            </a:r>
          </a:p>
          <a:p>
            <a:pPr algn="ctr"/>
            <a:endParaRPr lang="ru-RU" sz="1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</a:p>
          <a:p>
            <a:pPr algn="ctr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БЕЛАРУСИ</a:t>
            </a:r>
          </a:p>
          <a:p>
            <a:pPr algn="ctr"/>
            <a:endParaRPr lang="ru-RU" sz="1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620688"/>
            <a:ext cx="609228" cy="646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6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трелка вниз 5"/>
          <p:cNvSpPr/>
          <p:nvPr/>
        </p:nvSpPr>
        <p:spPr>
          <a:xfrm>
            <a:off x="0" y="0"/>
            <a:ext cx="714348" cy="6858000"/>
          </a:xfrm>
          <a:prstGeom prst="downArrow">
            <a:avLst/>
          </a:prstGeom>
          <a:solidFill>
            <a:srgbClr val="00B05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ОКТЯБРЬСКАЯ</a:t>
            </a:r>
          </a:p>
          <a:p>
            <a:pPr algn="ctr"/>
            <a:endParaRPr lang="ru-RU" sz="1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РЕВОЛЮЦИЯ</a:t>
            </a:r>
          </a:p>
          <a:p>
            <a:pPr algn="ctr"/>
            <a:endParaRPr lang="ru-RU" sz="1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</a:p>
          <a:p>
            <a:pPr algn="ctr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БЕЛАРУСИ</a:t>
            </a:r>
          </a:p>
          <a:p>
            <a:pPr algn="ctr"/>
            <a:endParaRPr lang="ru-RU" sz="1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Двойная волна 6"/>
          <p:cNvSpPr/>
          <p:nvPr/>
        </p:nvSpPr>
        <p:spPr>
          <a:xfrm>
            <a:off x="571472" y="14246"/>
            <a:ext cx="1571636" cy="485796"/>
          </a:xfrm>
          <a:prstGeom prst="doubleWav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ВСПОМНИТЕ</a:t>
            </a:r>
            <a:endParaRPr lang="ru-RU" sz="16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785794"/>
            <a:ext cx="814393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Выноска со стрелкой вниз 15"/>
          <p:cNvSpPr/>
          <p:nvPr/>
        </p:nvSpPr>
        <p:spPr>
          <a:xfrm>
            <a:off x="2333466" y="71414"/>
            <a:ext cx="6715140" cy="714380"/>
          </a:xfrm>
          <a:prstGeom prst="downArrowCallout">
            <a:avLst>
              <a:gd name="adj1" fmla="val 25000"/>
              <a:gd name="adj2" fmla="val 469998"/>
              <a:gd name="adj3" fmla="val 25000"/>
              <a:gd name="adj4" fmla="val 64977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ПЕРЕХОД  ВЛАСТИ  В  РУКИ  СОВЕТОВ  В  РОССИИ</a:t>
            </a:r>
          </a:p>
        </p:txBody>
      </p:sp>
      <p:grpSp>
        <p:nvGrpSpPr>
          <p:cNvPr id="13" name="Группа 12"/>
          <p:cNvGrpSpPr/>
          <p:nvPr/>
        </p:nvGrpSpPr>
        <p:grpSpPr>
          <a:xfrm>
            <a:off x="4572000" y="928670"/>
            <a:ext cx="1928826" cy="1357322"/>
            <a:chOff x="343132" y="767540"/>
            <a:chExt cx="1621147" cy="1805998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343132" y="767540"/>
              <a:ext cx="1621147" cy="1805998"/>
            </a:xfrm>
            <a:prstGeom prst="roundRect">
              <a:avLst>
                <a:gd name="adj" fmla="val 10000"/>
              </a:avLst>
            </a:prstGeom>
            <a:sp3d z="-152400" extrusionH="63500" prstMaterial="dkEdge">
              <a:bevelT w="124450" h="16350" prst="relaxedInset"/>
              <a:contourClr>
                <a:schemeClr val="bg1"/>
              </a:contourClr>
            </a:sp3d>
          </p:spPr>
          <p:style>
            <a:lnRef idx="1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Скругленный прямоугольник 4"/>
            <p:cNvSpPr/>
            <p:nvPr/>
          </p:nvSpPr>
          <p:spPr>
            <a:xfrm>
              <a:off x="390614" y="815022"/>
              <a:ext cx="1526183" cy="1711034"/>
            </a:xfrm>
            <a:prstGeom prst="rect">
              <a:avLst/>
            </a:prstGeom>
            <a:sp3d z="-1524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430" tIns="7620" rIns="11430" bIns="7620" numCol="1" spcCol="1270" anchor="ctr" anchorCtr="0">
              <a:noAutofit/>
            </a:bodyPr>
            <a:lstStyle/>
            <a:p>
              <a:pPr lvl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В ночь на </a:t>
              </a:r>
              <a:r>
                <a:rPr lang="ru-RU" sz="1400" b="1" dirty="0" smtClean="0">
                  <a:latin typeface="Times New Roman" pitchFamily="18" charset="0"/>
                  <a:cs typeface="Times New Roman" pitchFamily="18" charset="0"/>
                </a:rPr>
                <a:t>25 октября (7 ноября) 1917 г. </a:t>
              </a:r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в Петрограде под руководством большевиков началось вооруженное восстание </a:t>
              </a:r>
              <a:endParaRPr lang="ru-RU" sz="14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785786" y="1071546"/>
            <a:ext cx="3121345" cy="1071570"/>
            <a:chOff x="343132" y="767540"/>
            <a:chExt cx="1621147" cy="1805998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343132" y="767540"/>
              <a:ext cx="1621147" cy="1805998"/>
            </a:xfrm>
            <a:prstGeom prst="roundRect">
              <a:avLst>
                <a:gd name="adj" fmla="val 10000"/>
              </a:avLst>
            </a:prstGeom>
            <a:sp3d z="-152400" extrusionH="63500" prstMaterial="dkEdge">
              <a:bevelT w="124450" h="16350" prst="relaxedInset"/>
              <a:contourClr>
                <a:schemeClr val="bg1"/>
              </a:contourClr>
            </a:sp3d>
          </p:spPr>
          <p:style>
            <a:lnRef idx="1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Скругленный прямоугольник 4"/>
            <p:cNvSpPr/>
            <p:nvPr/>
          </p:nvSpPr>
          <p:spPr>
            <a:xfrm>
              <a:off x="390614" y="815022"/>
              <a:ext cx="1526183" cy="1711034"/>
            </a:xfrm>
            <a:prstGeom prst="rect">
              <a:avLst/>
            </a:prstGeom>
            <a:sp3d z="-1524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430" tIns="7620" rIns="11430" bIns="7620" numCol="1" spcCol="1270" anchor="ctr" anchorCtr="0">
              <a:noAutofit/>
            </a:bodyPr>
            <a:lstStyle/>
            <a:p>
              <a:pPr lvl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 Отряды красногвардейцев, солдат и матросов заняли важнейшие объекты столицы (вокзалы, телеграф, банк, мосты), а вечером 25 октября 1917 г. — Зимний дворец </a:t>
              </a:r>
              <a:endParaRPr lang="ru-RU" sz="14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7215206" y="857232"/>
            <a:ext cx="1785950" cy="1357322"/>
            <a:chOff x="343132" y="767540"/>
            <a:chExt cx="1621147" cy="1805998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343132" y="767540"/>
              <a:ext cx="1621147" cy="1805998"/>
            </a:xfrm>
            <a:prstGeom prst="roundRect">
              <a:avLst>
                <a:gd name="adj" fmla="val 10000"/>
              </a:avLst>
            </a:prstGeom>
            <a:sp3d z="-152400" extrusionH="63500" prstMaterial="dkEdge">
              <a:bevelT w="124450" h="16350" prst="relaxedInset"/>
              <a:contourClr>
                <a:schemeClr val="bg1"/>
              </a:contourClr>
            </a:sp3d>
          </p:spPr>
          <p:style>
            <a:lnRef idx="1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Скругленный прямоугольник 4"/>
            <p:cNvSpPr/>
            <p:nvPr/>
          </p:nvSpPr>
          <p:spPr>
            <a:xfrm>
              <a:off x="390614" y="815022"/>
              <a:ext cx="1526183" cy="1711034"/>
            </a:xfrm>
            <a:prstGeom prst="rect">
              <a:avLst/>
            </a:prstGeom>
            <a:sp3d z="-1524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430" tIns="7620" rIns="11430" bIns="7620" numCol="1" spcCol="1270" anchor="ctr" anchorCtr="0">
              <a:noAutofit/>
            </a:bodyPr>
            <a:lstStyle/>
            <a:p>
              <a:pPr lvl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Временное правительство было арестовано, а его министры отправлены в Петропавловскую крепость</a:t>
              </a:r>
              <a:endParaRPr lang="ru-RU" sz="14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3857620" y="2857496"/>
            <a:ext cx="2764155" cy="1000132"/>
            <a:chOff x="343132" y="767540"/>
            <a:chExt cx="1621147" cy="1805998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343132" y="767540"/>
              <a:ext cx="1621147" cy="1805998"/>
            </a:xfrm>
            <a:prstGeom prst="roundRect">
              <a:avLst>
                <a:gd name="adj" fmla="val 10000"/>
              </a:avLst>
            </a:prstGeom>
            <a:sp3d z="-152400" extrusionH="63500" prstMaterial="dkEdge">
              <a:bevelT w="124450" h="16350" prst="relaxedInset"/>
              <a:contourClr>
                <a:schemeClr val="bg1"/>
              </a:contourClr>
            </a:sp3d>
          </p:spPr>
          <p:style>
            <a:lnRef idx="1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Скругленный прямоугольник 4"/>
            <p:cNvSpPr/>
            <p:nvPr/>
          </p:nvSpPr>
          <p:spPr>
            <a:xfrm>
              <a:off x="390614" y="815022"/>
              <a:ext cx="1526183" cy="1711035"/>
            </a:xfrm>
            <a:prstGeom prst="rect">
              <a:avLst/>
            </a:prstGeom>
            <a:sp3d z="-1524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430" tIns="7620" rIns="11430" bIns="7620" numCol="1" spcCol="1270" anchor="ctr" anchorCtr="0">
              <a:noAutofit/>
            </a:bodyPr>
            <a:lstStyle/>
            <a:p>
              <a:pPr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Вся власть перешла к </a:t>
              </a:r>
              <a:r>
                <a:rPr lang="ru-RU" sz="1400" b="1" dirty="0" smtClean="0">
                  <a:latin typeface="Times New Roman" pitchFamily="18" charset="0"/>
                  <a:cs typeface="Times New Roman" pitchFamily="18" charset="0"/>
                </a:rPr>
                <a:t>Военно-революционному комитету (ВРК)</a:t>
              </a:r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 — органу Петроградского Совета рабочих и солдатских депутатов</a:t>
              </a:r>
            </a:p>
          </p:txBody>
        </p:sp>
      </p:grpSp>
      <p:sp>
        <p:nvSpPr>
          <p:cNvPr id="26" name="Правая фигурная скобка 25"/>
          <p:cNvSpPr/>
          <p:nvPr/>
        </p:nvSpPr>
        <p:spPr>
          <a:xfrm rot="5400000">
            <a:off x="4879185" y="-450085"/>
            <a:ext cx="528638" cy="6000792"/>
          </a:xfrm>
          <a:prstGeom prst="rightBrace">
            <a:avLst>
              <a:gd name="adj1" fmla="val 56268"/>
              <a:gd name="adj2" fmla="val 48359"/>
            </a:avLst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лево 26"/>
          <p:cNvSpPr/>
          <p:nvPr/>
        </p:nvSpPr>
        <p:spPr>
          <a:xfrm>
            <a:off x="3786182" y="1500174"/>
            <a:ext cx="785818" cy="214314"/>
          </a:xfrm>
          <a:prstGeom prst="lef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лево 27"/>
          <p:cNvSpPr/>
          <p:nvPr/>
        </p:nvSpPr>
        <p:spPr>
          <a:xfrm rot="10800000">
            <a:off x="6500826" y="1500174"/>
            <a:ext cx="785818" cy="214314"/>
          </a:xfrm>
          <a:prstGeom prst="lef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9" name="Группа 28"/>
          <p:cNvGrpSpPr/>
          <p:nvPr/>
        </p:nvGrpSpPr>
        <p:grpSpPr>
          <a:xfrm>
            <a:off x="3643306" y="4214818"/>
            <a:ext cx="3500462" cy="714380"/>
            <a:chOff x="343132" y="767540"/>
            <a:chExt cx="1621147" cy="1805998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0" name="Скругленный прямоугольник 29"/>
            <p:cNvSpPr/>
            <p:nvPr/>
          </p:nvSpPr>
          <p:spPr>
            <a:xfrm>
              <a:off x="343132" y="767540"/>
              <a:ext cx="1621147" cy="1805998"/>
            </a:xfrm>
            <a:prstGeom prst="roundRect">
              <a:avLst>
                <a:gd name="adj" fmla="val 10000"/>
              </a:avLst>
            </a:prstGeom>
            <a:sp3d z="-152400" extrusionH="63500" prstMaterial="dkEdge">
              <a:bevelT w="124450" h="16350" prst="relaxedInset"/>
              <a:contourClr>
                <a:schemeClr val="bg1"/>
              </a:contourClr>
            </a:sp3d>
          </p:spPr>
          <p:style>
            <a:lnRef idx="1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1" name="Скругленный прямоугольник 4"/>
            <p:cNvSpPr/>
            <p:nvPr/>
          </p:nvSpPr>
          <p:spPr>
            <a:xfrm>
              <a:off x="390614" y="815021"/>
              <a:ext cx="1526183" cy="1227341"/>
            </a:xfrm>
            <a:prstGeom prst="rect">
              <a:avLst/>
            </a:prstGeom>
            <a:sp3d z="-1524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430" tIns="7620" rIns="11430" bIns="7620" numCol="1" spcCol="1270" anchor="ctr" anchorCtr="0">
              <a:noAutofit/>
            </a:bodyPr>
            <a:lstStyle/>
            <a:p>
              <a:pPr algn="ctr"/>
              <a:endParaRPr lang="ru-RU" sz="1400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Вечером 25 октября 1917 г. начал работу</a:t>
              </a:r>
            </a:p>
            <a:p>
              <a:pPr algn="ctr"/>
              <a:r>
                <a:rPr lang="ru-RU" sz="1400" b="1" dirty="0" smtClean="0">
                  <a:latin typeface="Times New Roman" pitchFamily="18" charset="0"/>
                  <a:cs typeface="Times New Roman" pitchFamily="18" charset="0"/>
                </a:rPr>
                <a:t>II Всероссийский съезд Советов рабочих и солдатских депутатов </a:t>
              </a: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2285984" y="5357826"/>
            <a:ext cx="1621147" cy="714380"/>
            <a:chOff x="343132" y="767540"/>
            <a:chExt cx="1621147" cy="1805998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343132" y="767540"/>
              <a:ext cx="1621147" cy="1805998"/>
            </a:xfrm>
            <a:prstGeom prst="roundRect">
              <a:avLst>
                <a:gd name="adj" fmla="val 10000"/>
              </a:avLst>
            </a:prstGeom>
            <a:sp3d z="-152400" extrusionH="63500" prstMaterial="dkEdge">
              <a:bevelT w="124450" h="16350" prst="relaxedInset"/>
              <a:contourClr>
                <a:schemeClr val="bg1"/>
              </a:contourClr>
            </a:sp3d>
          </p:spPr>
          <p:style>
            <a:lnRef idx="1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4" name="Скругленный прямоугольник 4"/>
            <p:cNvSpPr/>
            <p:nvPr/>
          </p:nvSpPr>
          <p:spPr>
            <a:xfrm>
              <a:off x="390614" y="815022"/>
              <a:ext cx="1526183" cy="1711035"/>
            </a:xfrm>
            <a:prstGeom prst="rect">
              <a:avLst/>
            </a:prstGeom>
            <a:sp3d z="-1524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430" tIns="7620" rIns="11430" bIns="7620" numCol="1" spcCol="1270" anchor="ctr" anchorCtr="0">
              <a:noAutofit/>
            </a:bodyPr>
            <a:lstStyle/>
            <a:p>
              <a:pPr algn="ctr"/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Беларусь на нем представлял </a:t>
              </a:r>
            </a:p>
            <a:p>
              <a:pPr algn="ctr"/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51 делегат</a:t>
              </a:r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785786" y="3071810"/>
            <a:ext cx="2000264" cy="1571636"/>
            <a:chOff x="343132" y="767540"/>
            <a:chExt cx="1621147" cy="1805998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6" name="Скругленный прямоугольник 35"/>
            <p:cNvSpPr/>
            <p:nvPr/>
          </p:nvSpPr>
          <p:spPr>
            <a:xfrm>
              <a:off x="343132" y="767540"/>
              <a:ext cx="1621147" cy="1805998"/>
            </a:xfrm>
            <a:prstGeom prst="roundRect">
              <a:avLst>
                <a:gd name="adj" fmla="val 10000"/>
              </a:avLst>
            </a:prstGeom>
            <a:sp3d z="-152400" extrusionH="63500" prstMaterial="dkEdge">
              <a:bevelT w="124450" h="16350" prst="relaxedInset"/>
              <a:contourClr>
                <a:schemeClr val="bg1"/>
              </a:contourClr>
            </a:sp3d>
          </p:spPr>
          <p:style>
            <a:lnRef idx="1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7" name="Скругленный прямоугольник 4"/>
            <p:cNvSpPr/>
            <p:nvPr/>
          </p:nvSpPr>
          <p:spPr>
            <a:xfrm>
              <a:off x="390614" y="815022"/>
              <a:ext cx="1526183" cy="1711035"/>
            </a:xfrm>
            <a:prstGeom prst="rect">
              <a:avLst/>
            </a:prstGeom>
            <a:sp3d z="-1524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430" tIns="7620" rIns="11430" bIns="7620" numCol="1" spcCol="1270" anchor="ctr" anchorCtr="0">
              <a:noAutofit/>
            </a:bodyPr>
            <a:lstStyle/>
            <a:p>
              <a:pPr algn="ctr"/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Съезд принял </a:t>
              </a:r>
              <a:r>
                <a:rPr lang="ru-RU" sz="1400" b="1" dirty="0" smtClean="0">
                  <a:latin typeface="Times New Roman" pitchFamily="18" charset="0"/>
                  <a:cs typeface="Times New Roman" pitchFamily="18" charset="0"/>
                </a:rPr>
                <a:t>Декреты о мире и земле,</a:t>
              </a:r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 чем продемонстрировал свою решительность и способность решать те проблемы, которые волновали народ</a:t>
              </a:r>
              <a:r>
                <a:rPr lang="ru-RU" sz="1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5715008" y="5214950"/>
            <a:ext cx="3214710" cy="1428760"/>
            <a:chOff x="343132" y="767540"/>
            <a:chExt cx="1621147" cy="1805998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40" name="Скругленный прямоугольник 39"/>
            <p:cNvSpPr/>
            <p:nvPr/>
          </p:nvSpPr>
          <p:spPr>
            <a:xfrm>
              <a:off x="343132" y="767540"/>
              <a:ext cx="1621147" cy="1805998"/>
            </a:xfrm>
            <a:prstGeom prst="roundRect">
              <a:avLst>
                <a:gd name="adj" fmla="val 10000"/>
              </a:avLst>
            </a:prstGeom>
            <a:sp3d z="-152400" extrusionH="63500" prstMaterial="dkEdge">
              <a:bevelT w="124450" h="16350" prst="relaxedInset"/>
              <a:contourClr>
                <a:schemeClr val="bg1"/>
              </a:contourClr>
            </a:sp3d>
          </p:spPr>
          <p:style>
            <a:lnRef idx="1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1" name="Скругленный прямоугольник 4"/>
            <p:cNvSpPr/>
            <p:nvPr/>
          </p:nvSpPr>
          <p:spPr>
            <a:xfrm>
              <a:off x="390614" y="815022"/>
              <a:ext cx="1526183" cy="1711035"/>
            </a:xfrm>
            <a:prstGeom prst="rect">
              <a:avLst/>
            </a:prstGeom>
            <a:sp3d z="-1524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430" tIns="7620" rIns="11430" bIns="7620" numCol="1" spcCol="1270" anchor="ctr" anchorCtr="0">
              <a:noAutofit/>
            </a:bodyPr>
            <a:lstStyle/>
            <a:p>
              <a:pPr algn="ctr"/>
              <a:endParaRPr lang="ru-RU" sz="1400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Съезд создал новое правительство —</a:t>
              </a:r>
            </a:p>
            <a:p>
              <a:pPr algn="ctr"/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 </a:t>
              </a:r>
              <a:r>
                <a:rPr lang="ru-RU" sz="1400" b="1" dirty="0" smtClean="0">
                  <a:latin typeface="Times New Roman" pitchFamily="18" charset="0"/>
                  <a:cs typeface="Times New Roman" pitchFamily="18" charset="0"/>
                </a:rPr>
                <a:t>Совет Народных Комиссаров (СНК) </a:t>
              </a:r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во главе с В. Лениным — и выбрал законодательный орган страны — </a:t>
              </a:r>
              <a:r>
                <a:rPr lang="ru-RU" sz="1400" b="1" dirty="0" smtClean="0">
                  <a:latin typeface="Times New Roman" pitchFamily="18" charset="0"/>
                  <a:cs typeface="Times New Roman" pitchFamily="18" charset="0"/>
                </a:rPr>
                <a:t>Всероссийский Центральный Исполнительный Комитет (ВЦИК)</a:t>
              </a:r>
              <a:endParaRPr lang="ru-RU" sz="1400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1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</p:grpSp>
      <p:sp>
        <p:nvSpPr>
          <p:cNvPr id="42" name="Двойная стрелка влево/вверх 41"/>
          <p:cNvSpPr/>
          <p:nvPr/>
        </p:nvSpPr>
        <p:spPr>
          <a:xfrm rot="17692459">
            <a:off x="2392967" y="4134474"/>
            <a:ext cx="1166596" cy="1117694"/>
          </a:xfrm>
          <a:prstGeom prst="leftUpArrow">
            <a:avLst>
              <a:gd name="adj1" fmla="val 9578"/>
              <a:gd name="adj2" fmla="val 9607"/>
              <a:gd name="adj3" fmla="val 25000"/>
            </a:avLst>
          </a:prstGeom>
          <a:solidFill>
            <a:schemeClr val="bg1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трелка вправо с вырезом 43"/>
          <p:cNvSpPr/>
          <p:nvPr/>
        </p:nvSpPr>
        <p:spPr>
          <a:xfrm rot="5400000">
            <a:off x="5143504" y="4000504"/>
            <a:ext cx="357190" cy="214314"/>
          </a:xfrm>
          <a:prstGeom prst="notched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Стрелка влево 45"/>
          <p:cNvSpPr/>
          <p:nvPr/>
        </p:nvSpPr>
        <p:spPr>
          <a:xfrm rot="12988370">
            <a:off x="7130511" y="4784582"/>
            <a:ext cx="785818" cy="214314"/>
          </a:xfrm>
          <a:prstGeom prst="lef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7" name="Picture 2" descr="http://s005.radikal.ru/i209/1105/d8/66025d329ea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29520" y="2786058"/>
            <a:ext cx="1571636" cy="20149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perspectiveRigh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668436" y="601128"/>
            <a:ext cx="3399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РСДРП-? Цели?  Лидер?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42" grpId="0" animBg="1"/>
      <p:bldP spid="44" grpId="0" animBg="1"/>
      <p:bldP spid="4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Первый документ революционного Минска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37353" y="1006649"/>
            <a:ext cx="5572164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трелка вниз 5"/>
          <p:cNvSpPr/>
          <p:nvPr/>
        </p:nvSpPr>
        <p:spPr>
          <a:xfrm>
            <a:off x="0" y="0"/>
            <a:ext cx="714348" cy="6858000"/>
          </a:xfrm>
          <a:prstGeom prst="downArrow">
            <a:avLst/>
          </a:prstGeom>
          <a:solidFill>
            <a:srgbClr val="00B05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ОКТЯБРЬСКАЯ</a:t>
            </a:r>
          </a:p>
          <a:p>
            <a:pPr algn="ctr"/>
            <a:endParaRPr lang="ru-RU" sz="1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РЕВОЛЮЦИЯ</a:t>
            </a:r>
          </a:p>
          <a:p>
            <a:pPr algn="ctr"/>
            <a:endParaRPr lang="ru-RU" sz="1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</a:p>
          <a:p>
            <a:pPr algn="ctr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БЕЛАРУСИ</a:t>
            </a:r>
          </a:p>
          <a:p>
            <a:pPr algn="ctr"/>
            <a:endParaRPr lang="ru-RU" sz="1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4"/>
          <p:cNvGrpSpPr/>
          <p:nvPr/>
        </p:nvGrpSpPr>
        <p:grpSpPr>
          <a:xfrm>
            <a:off x="714348" y="500042"/>
            <a:ext cx="2286016" cy="785818"/>
            <a:chOff x="343132" y="767540"/>
            <a:chExt cx="1621147" cy="1805998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343132" y="767540"/>
              <a:ext cx="1621147" cy="1805998"/>
            </a:xfrm>
            <a:prstGeom prst="roundRect">
              <a:avLst>
                <a:gd name="adj" fmla="val 10000"/>
              </a:avLst>
            </a:prstGeom>
            <a:sp3d z="-152400" extrusionH="63500" prstMaterial="dkEdge">
              <a:bevelT w="124450" h="16350" prst="relaxedInset"/>
              <a:contourClr>
                <a:schemeClr val="bg1"/>
              </a:contourClr>
            </a:sp3d>
          </p:spPr>
          <p:style>
            <a:lnRef idx="1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Скругленный прямоугольник 4"/>
            <p:cNvSpPr/>
            <p:nvPr/>
          </p:nvSpPr>
          <p:spPr>
            <a:xfrm>
              <a:off x="390614" y="815022"/>
              <a:ext cx="1526183" cy="1711034"/>
            </a:xfrm>
            <a:prstGeom prst="rect">
              <a:avLst/>
            </a:prstGeom>
            <a:sp3d z="-1524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430" tIns="7620" rIns="11430" bIns="7620" numCol="1" spcCol="1270" anchor="ctr" anchorCtr="0">
              <a:noAutofit/>
            </a:bodyPr>
            <a:lstStyle/>
            <a:p>
              <a:pPr lvl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dirty="0" smtClean="0">
                  <a:latin typeface="Times New Roman" pitchFamily="18" charset="0"/>
                  <a:cs typeface="Times New Roman" pitchFamily="18" charset="0"/>
                </a:rPr>
                <a:t>25 октября 1917 г.       </a:t>
              </a:r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о победе вооруженного восстания в Петрограде стало известно в Минске</a:t>
              </a:r>
              <a:endParaRPr lang="ru-RU" sz="14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" name="Группа 34"/>
          <p:cNvGrpSpPr/>
          <p:nvPr/>
        </p:nvGrpSpPr>
        <p:grpSpPr>
          <a:xfrm>
            <a:off x="3786182" y="571480"/>
            <a:ext cx="5214974" cy="642942"/>
            <a:chOff x="343132" y="767540"/>
            <a:chExt cx="1621147" cy="1805998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6" name="Скругленный прямоугольник 35"/>
            <p:cNvSpPr/>
            <p:nvPr/>
          </p:nvSpPr>
          <p:spPr>
            <a:xfrm>
              <a:off x="343132" y="767540"/>
              <a:ext cx="1621147" cy="1805998"/>
            </a:xfrm>
            <a:prstGeom prst="roundRect">
              <a:avLst>
                <a:gd name="adj" fmla="val 10000"/>
              </a:avLst>
            </a:prstGeom>
            <a:sp3d z="-152400" extrusionH="63500" prstMaterial="dkEdge">
              <a:bevelT w="124450" h="16350" prst="relaxedInset"/>
              <a:contourClr>
                <a:schemeClr val="bg1"/>
              </a:contourClr>
            </a:sp3d>
          </p:spPr>
          <p:style>
            <a:lnRef idx="1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7" name="Скругленный прямоугольник 4"/>
            <p:cNvSpPr/>
            <p:nvPr/>
          </p:nvSpPr>
          <p:spPr>
            <a:xfrm>
              <a:off x="390614" y="815022"/>
              <a:ext cx="1526183" cy="1711034"/>
            </a:xfrm>
            <a:prstGeom prst="rect">
              <a:avLst/>
            </a:prstGeom>
            <a:sp3d z="-1524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430" tIns="7620" rIns="11430" bIns="7620" numCol="1" spcCol="1270" anchor="ctr" anchorCtr="0">
              <a:noAutofit/>
            </a:bodyPr>
            <a:lstStyle/>
            <a:p>
              <a:pPr lvl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В тот же день исполком Минского Совета издал указ № 1, в котором провозгласил </a:t>
              </a:r>
              <a:r>
                <a:rPr lang="ru-RU" sz="1400" i="1" dirty="0" smtClean="0">
                  <a:latin typeface="Times New Roman" pitchFamily="18" charset="0"/>
                  <a:cs typeface="Times New Roman" pitchFamily="18" charset="0"/>
                </a:rPr>
                <a:t>о переходе власти в Минске в руки Совета рабочих и солдатских депутатов</a:t>
              </a:r>
              <a:endParaRPr lang="ru-RU" sz="1400" i="1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8" name="Стрелка влево 17"/>
          <p:cNvSpPr/>
          <p:nvPr/>
        </p:nvSpPr>
        <p:spPr>
          <a:xfrm rot="10800000">
            <a:off x="3000364" y="785794"/>
            <a:ext cx="785818" cy="214314"/>
          </a:xfrm>
          <a:prstGeom prst="lef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4000496" y="6442502"/>
            <a:ext cx="407196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050" b="1" dirty="0" smtClean="0">
                <a:solidFill>
                  <a:srgbClr val="F16B17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/>
              </a:rPr>
              <a:t>Приказ</a:t>
            </a:r>
            <a:r>
              <a:rPr lang="ru-RU" sz="1050" dirty="0" smtClean="0">
                <a:solidFill>
                  <a:srgbClr val="F16B17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/>
              </a:rPr>
              <a:t> № </a:t>
            </a:r>
            <a:r>
              <a:rPr lang="ru-RU" sz="1050" b="1" dirty="0" smtClean="0">
                <a:solidFill>
                  <a:srgbClr val="F16B17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/>
              </a:rPr>
              <a:t>1</a:t>
            </a:r>
            <a:r>
              <a:rPr lang="ru-RU" sz="1050" dirty="0" smtClean="0">
                <a:solidFill>
                  <a:srgbClr val="F16B17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/>
              </a:rPr>
              <a:t> </a:t>
            </a:r>
            <a:r>
              <a:rPr lang="ru-RU" sz="1050" b="1" dirty="0" smtClean="0">
                <a:solidFill>
                  <a:srgbClr val="F16B17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/>
              </a:rPr>
              <a:t>Минского</a:t>
            </a:r>
            <a:r>
              <a:rPr lang="ru-RU" sz="1050" dirty="0" smtClean="0">
                <a:solidFill>
                  <a:srgbClr val="F16B17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/>
              </a:rPr>
              <a:t> совета рабочих и солдатских депутатов  (...</a:t>
            </a:r>
            <a:endParaRPr lang="ru-RU" sz="105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50" u="sng" dirty="0" err="1" smtClean="0">
                <a:solidFill>
                  <a:srgbClr val="1F7E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vseslova.com.ua</a:t>
            </a:r>
            <a:r>
              <a:rPr lang="ru-RU" sz="1050" u="sng" dirty="0" smtClean="0">
                <a:solidFill>
                  <a:srgbClr val="1F7E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/</a:t>
            </a:r>
            <a:r>
              <a:rPr lang="ru-RU" sz="1050" u="sng" dirty="0" err="1" smtClean="0">
                <a:solidFill>
                  <a:srgbClr val="1F7E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word</a:t>
            </a:r>
            <a:r>
              <a:rPr lang="ru-RU" sz="1050" u="sng" dirty="0" smtClean="0">
                <a:solidFill>
                  <a:srgbClr val="1F7E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/</a:t>
            </a:r>
            <a:r>
              <a:rPr lang="ru-RU" sz="1050" b="1" u="sng" dirty="0" smtClean="0">
                <a:solidFill>
                  <a:srgbClr val="1F7E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Приказ</a:t>
            </a:r>
            <a:r>
              <a:rPr lang="ru-RU" sz="1050" u="sng" dirty="0" smtClean="0">
                <a:solidFill>
                  <a:srgbClr val="1F7E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_№_</a:t>
            </a:r>
            <a:r>
              <a:rPr lang="ru-RU" sz="1050" b="1" u="sng" dirty="0" smtClean="0">
                <a:solidFill>
                  <a:srgbClr val="1F7E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1</a:t>
            </a:r>
            <a:r>
              <a:rPr lang="ru-RU" sz="1050" u="sng" dirty="0" smtClean="0">
                <a:solidFill>
                  <a:srgbClr val="1F7E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_...</a:t>
            </a:r>
            <a:r>
              <a:rPr lang="ru-RU" sz="105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105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85720" y="4286256"/>
            <a:ext cx="2500330" cy="28575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Определите ключевые идеи документа</a:t>
            </a:r>
            <a:endParaRPr lang="ru-RU" sz="20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Двойная волна 15"/>
          <p:cNvSpPr/>
          <p:nvPr/>
        </p:nvSpPr>
        <p:spPr>
          <a:xfrm>
            <a:off x="642910" y="0"/>
            <a:ext cx="8358246" cy="485772"/>
          </a:xfrm>
          <a:prstGeom prst="doubleWav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ПЕРЕХОД  ВЛАСТИ  В  РУКИ  СОВЕТОВ В  БЕЛАРУСИ И НА ЗАПАДНОМ ФРОНТЕ</a:t>
            </a:r>
            <a:endParaRPr lang="ru-RU" sz="16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3000364" y="2492896"/>
            <a:ext cx="5072098" cy="7200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4211960" y="2966846"/>
            <a:ext cx="1368152" cy="15053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3008091" y="3717032"/>
            <a:ext cx="5064371" cy="7200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3160491" y="4941168"/>
            <a:ext cx="5064371" cy="7200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V="1">
            <a:off x="3008091" y="5157192"/>
            <a:ext cx="5064371" cy="7200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трелка вниз 5"/>
          <p:cNvSpPr/>
          <p:nvPr/>
        </p:nvSpPr>
        <p:spPr>
          <a:xfrm>
            <a:off x="-71438" y="258285"/>
            <a:ext cx="714348" cy="6858000"/>
          </a:xfrm>
          <a:prstGeom prst="downArrow">
            <a:avLst/>
          </a:prstGeom>
          <a:solidFill>
            <a:srgbClr val="00B05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ОКТЯБРЬСКАЯ</a:t>
            </a:r>
          </a:p>
          <a:p>
            <a:pPr algn="ctr"/>
            <a:endParaRPr lang="ru-RU" sz="1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РЕВОЛЮЦИЯ</a:t>
            </a:r>
          </a:p>
          <a:p>
            <a:pPr algn="ctr"/>
            <a:endParaRPr lang="ru-RU" sz="1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</a:p>
          <a:p>
            <a:pPr algn="ctr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БЕЛАРУСИ</a:t>
            </a:r>
          </a:p>
          <a:p>
            <a:pPr algn="ctr"/>
            <a:endParaRPr lang="ru-RU" sz="1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4"/>
          <p:cNvGrpSpPr/>
          <p:nvPr/>
        </p:nvGrpSpPr>
        <p:grpSpPr>
          <a:xfrm>
            <a:off x="593860" y="485772"/>
            <a:ext cx="1928826" cy="2799212"/>
            <a:chOff x="361949" y="1623057"/>
            <a:chExt cx="1621147" cy="1805998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361949" y="1623057"/>
              <a:ext cx="1621147" cy="1805998"/>
            </a:xfrm>
            <a:prstGeom prst="roundRect">
              <a:avLst>
                <a:gd name="adj" fmla="val 10000"/>
              </a:avLst>
            </a:prstGeom>
            <a:sp3d z="-152400" extrusionH="63500" prstMaterial="dkEdge">
              <a:bevelT w="124450" h="16350" prst="relaxedInset"/>
              <a:contourClr>
                <a:schemeClr val="bg1"/>
              </a:contourClr>
            </a:sp3d>
          </p:spPr>
          <p:style>
            <a:lnRef idx="1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Скругленный прямоугольник 4"/>
            <p:cNvSpPr/>
            <p:nvPr/>
          </p:nvSpPr>
          <p:spPr>
            <a:xfrm>
              <a:off x="415711" y="2162797"/>
              <a:ext cx="1513622" cy="726517"/>
            </a:xfrm>
            <a:prstGeom prst="rect">
              <a:avLst/>
            </a:prstGeom>
            <a:sp3d z="-1524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430" tIns="7620" rIns="11430" bIns="7620" numCol="1" spcCol="1270" anchor="ctr" anchorCtr="0">
              <a:noAutofit/>
            </a:bodyPr>
            <a:lstStyle/>
            <a:p>
              <a:pPr lvl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25 октября 1917 г.       </a:t>
              </a:r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о победе вооруженного восстания в Петрограде стало известно в Минске</a:t>
              </a:r>
              <a:endParaRPr lang="ru-RU" sz="20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" name="Группа 9"/>
          <p:cNvGrpSpPr/>
          <p:nvPr/>
        </p:nvGrpSpPr>
        <p:grpSpPr>
          <a:xfrm>
            <a:off x="5500694" y="571480"/>
            <a:ext cx="3500462" cy="2641496"/>
            <a:chOff x="390614" y="647140"/>
            <a:chExt cx="1649609" cy="1878916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419076" y="647140"/>
              <a:ext cx="1621147" cy="1805998"/>
            </a:xfrm>
            <a:prstGeom prst="roundRect">
              <a:avLst>
                <a:gd name="adj" fmla="val 10000"/>
              </a:avLst>
            </a:prstGeom>
            <a:sp3d z="-152400" extrusionH="63500" prstMaterial="dkEdge">
              <a:bevelT w="124450" h="16350" prst="relaxedInset"/>
              <a:contourClr>
                <a:schemeClr val="bg1"/>
              </a:contourClr>
            </a:sp3d>
          </p:spPr>
          <p:style>
            <a:lnRef idx="1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/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27</a:t>
              </a:r>
              <a:r>
                <a:rPr lang="ru-RU" sz="2000" dirty="0" smtClean="0">
                  <a:solidFill>
                    <a:srgbClr val="00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октября 1917 г. при Минском Совете создан </a:t>
              </a:r>
              <a:r>
                <a:rPr lang="ru-RU" sz="2000" b="1" dirty="0" smtClean="0">
                  <a:solidFill>
                    <a:srgbClr val="00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Военно-революционный комитет (ВРК) Западного фронта.</a:t>
              </a:r>
              <a:r>
                <a:rPr lang="ru-RU" sz="2000" dirty="0" smtClean="0">
                  <a:solidFill>
                    <a:srgbClr val="00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 </a:t>
              </a:r>
            </a:p>
            <a:p>
              <a:pPr algn="ctr"/>
              <a:r>
                <a:rPr lang="ru-RU" sz="2000" dirty="0" smtClean="0">
                  <a:solidFill>
                    <a:srgbClr val="00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Руководитель комитета  К. Ландер</a:t>
              </a:r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Скругленный прямоугольник 4"/>
            <p:cNvSpPr/>
            <p:nvPr/>
          </p:nvSpPr>
          <p:spPr>
            <a:xfrm>
              <a:off x="390614" y="815022"/>
              <a:ext cx="1526183" cy="1711034"/>
            </a:xfrm>
            <a:prstGeom prst="rect">
              <a:avLst/>
            </a:prstGeom>
            <a:sp3d z="-1524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430" tIns="7620" rIns="11430" bIns="7620" numCol="1" spcCol="1270" anchor="ctr" anchorCtr="0">
              <a:noAutofit/>
            </a:bodyPr>
            <a:lstStyle/>
            <a:p>
              <a:pPr lvl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2" name="Группа 34"/>
          <p:cNvGrpSpPr/>
          <p:nvPr/>
        </p:nvGrpSpPr>
        <p:grpSpPr>
          <a:xfrm>
            <a:off x="2928926" y="485772"/>
            <a:ext cx="2357454" cy="2943228"/>
            <a:chOff x="343132" y="767540"/>
            <a:chExt cx="1621147" cy="1805998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6" name="Скругленный прямоугольник 35"/>
            <p:cNvSpPr/>
            <p:nvPr/>
          </p:nvSpPr>
          <p:spPr>
            <a:xfrm>
              <a:off x="343132" y="767540"/>
              <a:ext cx="1621147" cy="1805998"/>
            </a:xfrm>
            <a:prstGeom prst="roundRect">
              <a:avLst>
                <a:gd name="adj" fmla="val 10000"/>
              </a:avLst>
            </a:prstGeom>
            <a:sp3d z="-152400" extrusionH="63500" prstMaterial="dkEdge">
              <a:bevelT w="124450" h="16350" prst="relaxedInset"/>
              <a:contourClr>
                <a:schemeClr val="bg1"/>
              </a:contourClr>
            </a:sp3d>
          </p:spPr>
          <p:style>
            <a:lnRef idx="1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7" name="Скругленный прямоугольник 4"/>
            <p:cNvSpPr/>
            <p:nvPr/>
          </p:nvSpPr>
          <p:spPr>
            <a:xfrm>
              <a:off x="390614" y="815022"/>
              <a:ext cx="1526183" cy="1711034"/>
            </a:xfrm>
            <a:prstGeom prst="rect">
              <a:avLst/>
            </a:prstGeom>
            <a:sp3d z="-1524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430" tIns="7620" rIns="11430" bIns="7620" numCol="1" spcCol="1270" anchor="ctr" anchorCtr="0">
              <a:noAutofit/>
            </a:bodyPr>
            <a:lstStyle/>
            <a:p>
              <a:pPr lvl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В тот же день исполком Минского Совета издал указ № 1, в котором провозгласил </a:t>
              </a:r>
              <a:r>
                <a:rPr lang="ru-RU" i="1" dirty="0" smtClean="0">
                  <a:latin typeface="Times New Roman" pitchFamily="18" charset="0"/>
                  <a:cs typeface="Times New Roman" pitchFamily="18" charset="0"/>
                </a:rPr>
                <a:t>о переходе власти в Минске в руки Совета рабочих и солдатских депутатов</a:t>
              </a:r>
              <a:endParaRPr lang="ru-RU" i="1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8" name="Стрелка влево 17"/>
          <p:cNvSpPr/>
          <p:nvPr/>
        </p:nvSpPr>
        <p:spPr>
          <a:xfrm rot="10800000">
            <a:off x="2500298" y="1214422"/>
            <a:ext cx="428628" cy="214314"/>
          </a:xfrm>
          <a:prstGeom prst="lef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Рисунок 38" descr="Karl Ivanovich Lander (1883-1937).jpg"/>
          <p:cNvPicPr/>
          <p:nvPr/>
        </p:nvPicPr>
        <p:blipFill>
          <a:blip r:embed="rId2">
            <a:lum bright="-10000"/>
          </a:blip>
          <a:srcRect/>
          <a:stretch>
            <a:fillRect/>
          </a:stretch>
        </p:blipFill>
        <p:spPr bwMode="auto">
          <a:xfrm>
            <a:off x="4071944" y="3501008"/>
            <a:ext cx="2228248" cy="27701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/>
            <a:contourClr>
              <a:srgbClr val="969696"/>
            </a:contourClr>
          </a:sp3d>
        </p:spPr>
      </p:pic>
      <p:sp>
        <p:nvSpPr>
          <p:cNvPr id="17" name="Стрелка влево 16"/>
          <p:cNvSpPr/>
          <p:nvPr/>
        </p:nvSpPr>
        <p:spPr>
          <a:xfrm rot="10800000">
            <a:off x="5286380" y="1214422"/>
            <a:ext cx="428628" cy="214314"/>
          </a:xfrm>
          <a:prstGeom prst="lef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Двойная волна 18"/>
          <p:cNvSpPr/>
          <p:nvPr/>
        </p:nvSpPr>
        <p:spPr>
          <a:xfrm>
            <a:off x="642910" y="0"/>
            <a:ext cx="8358246" cy="485772"/>
          </a:xfrm>
          <a:prstGeom prst="doubleWav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ПЕРЕХОД  ВЛАСТИ  В  РУКИ  СОВЕТОВ В  БЕЛАРУСИ И НА ЗАПАДНОМ ФРОНТЕ</a:t>
            </a:r>
            <a:endParaRPr lang="ru-RU" sz="16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75656" y="5589240"/>
            <a:ext cx="228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/>
            <a:r>
              <a:rPr lang="ru-RU" sz="14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ЛАНДЕР</a:t>
            </a:r>
          </a:p>
          <a:p>
            <a:pPr lvl="0" algn="just"/>
            <a:r>
              <a:rPr lang="ru-RU" sz="14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КАРЛ  ИВАНОВИЧ </a:t>
            </a:r>
            <a:r>
              <a:rPr lang="ru-RU" sz="14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5733256"/>
            <a:ext cx="609228" cy="6461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Группа 34"/>
          <p:cNvGrpSpPr/>
          <p:nvPr/>
        </p:nvGrpSpPr>
        <p:grpSpPr>
          <a:xfrm>
            <a:off x="835704" y="3319932"/>
            <a:ext cx="3929090" cy="2341316"/>
            <a:chOff x="343132" y="767540"/>
            <a:chExt cx="1621147" cy="1805998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42" name="Скругленный прямоугольник 41"/>
            <p:cNvSpPr/>
            <p:nvPr/>
          </p:nvSpPr>
          <p:spPr>
            <a:xfrm>
              <a:off x="343132" y="767540"/>
              <a:ext cx="1621147" cy="1805998"/>
            </a:xfrm>
            <a:prstGeom prst="roundRect">
              <a:avLst>
                <a:gd name="adj" fmla="val 10000"/>
              </a:avLst>
            </a:prstGeom>
            <a:sp3d z="-152400" extrusionH="63500" prstMaterial="dkEdge">
              <a:bevelT w="124450" h="16350" prst="relaxedInset"/>
              <a:contourClr>
                <a:schemeClr val="bg1"/>
              </a:contourClr>
            </a:sp3d>
          </p:spPr>
          <p:style>
            <a:lnRef idx="1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3" name="Скругленный прямоугольник 4"/>
            <p:cNvSpPr/>
            <p:nvPr/>
          </p:nvSpPr>
          <p:spPr>
            <a:xfrm>
              <a:off x="390614" y="815022"/>
              <a:ext cx="1526183" cy="1711034"/>
            </a:xfrm>
            <a:prstGeom prst="rect">
              <a:avLst/>
            </a:prstGeom>
            <a:sp3d z="-1524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430" tIns="7620" rIns="11430" bIns="7620" numCol="1" spcCol="1270" anchor="ctr" anchorCtr="0">
              <a:noAutofit/>
            </a:bodyPr>
            <a:lstStyle/>
            <a:p>
              <a:pPr lvl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i="1" dirty="0" smtClean="0">
                  <a:latin typeface="Times New Roman" pitchFamily="18" charset="0"/>
                  <a:cs typeface="Times New Roman" pitchFamily="18" charset="0"/>
                </a:rPr>
                <a:t>Учитывая соотношение сил и временный перевес контрреволюции</a:t>
              </a:r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, Минский Совет в тактических целях согласился на передачу власти в Беларуси Комитету спасения революции </a:t>
              </a:r>
              <a:r>
                <a:rPr lang="ru-RU" i="1" dirty="0" smtClean="0">
                  <a:latin typeface="Times New Roman" pitchFamily="18" charset="0"/>
                  <a:cs typeface="Times New Roman" pitchFamily="18" charset="0"/>
                </a:rPr>
                <a:t>при условии, что в Петроград и Москву не будут отправлены контрреволюционные войска </a:t>
              </a:r>
            </a:p>
          </p:txBody>
        </p:sp>
      </p:grpSp>
      <p:sp>
        <p:nvSpPr>
          <p:cNvPr id="6" name="Стрелка вниз 5"/>
          <p:cNvSpPr/>
          <p:nvPr/>
        </p:nvSpPr>
        <p:spPr>
          <a:xfrm>
            <a:off x="0" y="0"/>
            <a:ext cx="714348" cy="6858000"/>
          </a:xfrm>
          <a:prstGeom prst="downArrow">
            <a:avLst/>
          </a:prstGeom>
          <a:solidFill>
            <a:srgbClr val="00B05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ОКТЯБРЬСКАЯ</a:t>
            </a:r>
          </a:p>
          <a:p>
            <a:pPr algn="ctr"/>
            <a:endParaRPr lang="ru-RU" sz="1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РЕВОЛЮЦИЯ</a:t>
            </a:r>
          </a:p>
          <a:p>
            <a:pPr algn="ctr"/>
            <a:endParaRPr lang="ru-RU" sz="1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</a:p>
          <a:p>
            <a:pPr algn="ctr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БЕЛАРУСИ</a:t>
            </a:r>
          </a:p>
          <a:p>
            <a:pPr algn="ctr"/>
            <a:endParaRPr lang="ru-RU" sz="1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5" name="Группа 34"/>
          <p:cNvGrpSpPr/>
          <p:nvPr/>
        </p:nvGrpSpPr>
        <p:grpSpPr>
          <a:xfrm>
            <a:off x="775026" y="485772"/>
            <a:ext cx="2071702" cy="1935116"/>
            <a:chOff x="343132" y="767540"/>
            <a:chExt cx="1621147" cy="1805998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6" name="Скругленный прямоугольник 25"/>
            <p:cNvSpPr/>
            <p:nvPr/>
          </p:nvSpPr>
          <p:spPr>
            <a:xfrm>
              <a:off x="343132" y="767540"/>
              <a:ext cx="1621147" cy="1805998"/>
            </a:xfrm>
            <a:prstGeom prst="roundRect">
              <a:avLst>
                <a:gd name="adj" fmla="val 10000"/>
              </a:avLst>
            </a:prstGeom>
            <a:sp3d z="-152400" extrusionH="63500" prstMaterial="dkEdge">
              <a:bevelT w="124450" h="16350" prst="relaxedInset"/>
              <a:contourClr>
                <a:schemeClr val="bg1"/>
              </a:contourClr>
            </a:sp3d>
          </p:spPr>
          <p:style>
            <a:lnRef idx="1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Скругленный прямоугольник 4"/>
            <p:cNvSpPr/>
            <p:nvPr/>
          </p:nvSpPr>
          <p:spPr>
            <a:xfrm>
              <a:off x="390614" y="815022"/>
              <a:ext cx="1526183" cy="1711034"/>
            </a:xfrm>
            <a:prstGeom prst="rect">
              <a:avLst/>
            </a:prstGeom>
            <a:sp3d z="-1524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430" tIns="7620" rIns="11430" bIns="7620" numCol="1" spcCol="1270" anchor="ctr" anchorCtr="0">
              <a:noAutofit/>
            </a:bodyPr>
            <a:lstStyle/>
            <a:p>
              <a:pPr lvl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Меньшевики, эсеры и бундовцы выступили против установления советской власти</a:t>
              </a:r>
            </a:p>
          </p:txBody>
        </p:sp>
      </p:grpSp>
      <p:grpSp>
        <p:nvGrpSpPr>
          <p:cNvPr id="28" name="Группа 34"/>
          <p:cNvGrpSpPr/>
          <p:nvPr/>
        </p:nvGrpSpPr>
        <p:grpSpPr>
          <a:xfrm>
            <a:off x="3377802" y="536648"/>
            <a:ext cx="2786082" cy="1884239"/>
            <a:chOff x="343132" y="767540"/>
            <a:chExt cx="1621147" cy="1805998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9" name="Скругленный прямоугольник 28"/>
            <p:cNvSpPr/>
            <p:nvPr/>
          </p:nvSpPr>
          <p:spPr>
            <a:xfrm>
              <a:off x="343132" y="767540"/>
              <a:ext cx="1621147" cy="1805998"/>
            </a:xfrm>
            <a:prstGeom prst="roundRect">
              <a:avLst>
                <a:gd name="adj" fmla="val 10000"/>
              </a:avLst>
            </a:prstGeom>
            <a:sp3d z="-152400" extrusionH="63500" prstMaterial="dkEdge">
              <a:bevelT w="124450" h="16350" prst="relaxedInset"/>
              <a:contourClr>
                <a:schemeClr val="bg1"/>
              </a:contourClr>
            </a:sp3d>
          </p:spPr>
          <p:style>
            <a:lnRef idx="1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" name="Скругленный прямоугольник 4"/>
            <p:cNvSpPr/>
            <p:nvPr/>
          </p:nvSpPr>
          <p:spPr>
            <a:xfrm>
              <a:off x="390614" y="815022"/>
              <a:ext cx="1526183" cy="1711034"/>
            </a:xfrm>
            <a:prstGeom prst="rect">
              <a:avLst/>
            </a:prstGeom>
            <a:sp3d z="-1524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430" tIns="7620" rIns="11430" bIns="7620" numCol="1" spcCol="1270" anchor="ctr" anchorCtr="0">
              <a:noAutofit/>
            </a:bodyPr>
            <a:lstStyle/>
            <a:p>
              <a:pPr lvl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27 октября 1917 г. в Минске  создан </a:t>
              </a:r>
              <a:r>
                <a:rPr lang="ru-RU" b="1" dirty="0" smtClean="0">
                  <a:latin typeface="Times New Roman" pitchFamily="18" charset="0"/>
                  <a:cs typeface="Times New Roman" pitchFamily="18" charset="0"/>
                </a:rPr>
                <a:t>Комитет спасения революции</a:t>
              </a:r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 (революции, которая в феврале 1917 г. передала власть буржуазии)</a:t>
              </a:r>
            </a:p>
          </p:txBody>
        </p:sp>
      </p:grpSp>
      <p:grpSp>
        <p:nvGrpSpPr>
          <p:cNvPr id="31" name="Группа 34"/>
          <p:cNvGrpSpPr/>
          <p:nvPr/>
        </p:nvGrpSpPr>
        <p:grpSpPr>
          <a:xfrm>
            <a:off x="6465107" y="586187"/>
            <a:ext cx="2643206" cy="1834701"/>
            <a:chOff x="343132" y="767540"/>
            <a:chExt cx="1621147" cy="1805998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2" name="Скругленный прямоугольник 31"/>
            <p:cNvSpPr/>
            <p:nvPr/>
          </p:nvSpPr>
          <p:spPr>
            <a:xfrm>
              <a:off x="343132" y="767540"/>
              <a:ext cx="1621147" cy="1805998"/>
            </a:xfrm>
            <a:prstGeom prst="roundRect">
              <a:avLst>
                <a:gd name="adj" fmla="val 10000"/>
              </a:avLst>
            </a:prstGeom>
            <a:sp3d z="-152400" extrusionH="63500" prstMaterial="dkEdge">
              <a:bevelT w="124450" h="16350" prst="relaxedInset"/>
              <a:contourClr>
                <a:schemeClr val="bg1"/>
              </a:contourClr>
            </a:sp3d>
          </p:spPr>
          <p:style>
            <a:lnRef idx="1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3" name="Скругленный прямоугольник 4"/>
            <p:cNvSpPr/>
            <p:nvPr/>
          </p:nvSpPr>
          <p:spPr>
            <a:xfrm>
              <a:off x="390614" y="815022"/>
              <a:ext cx="1526183" cy="1711034"/>
            </a:xfrm>
            <a:prstGeom prst="rect">
              <a:avLst/>
            </a:prstGeom>
            <a:sp3d z="-1524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430" tIns="7620" rIns="11430" bIns="7620" numCol="1" spcCol="1270" anchor="ctr" anchorCtr="0">
              <a:noAutofit/>
            </a:bodyPr>
            <a:lstStyle/>
            <a:p>
              <a:pPr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Комитет предъявил Минскому Совету ультиматум, в котором потребовал передачи власти в Беларуси и на Западном фронте в его руки</a:t>
              </a:r>
            </a:p>
          </p:txBody>
        </p:sp>
      </p:grpSp>
      <p:sp>
        <p:nvSpPr>
          <p:cNvPr id="34" name="Стрелка влево 33"/>
          <p:cNvSpPr/>
          <p:nvPr/>
        </p:nvSpPr>
        <p:spPr>
          <a:xfrm rot="10800000">
            <a:off x="6074157" y="1479104"/>
            <a:ext cx="428628" cy="214314"/>
          </a:xfrm>
          <a:prstGeom prst="lef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трелка влево 34"/>
          <p:cNvSpPr/>
          <p:nvPr/>
        </p:nvSpPr>
        <p:spPr>
          <a:xfrm>
            <a:off x="2846728" y="1366675"/>
            <a:ext cx="428628" cy="214314"/>
          </a:xfrm>
          <a:prstGeom prst="lef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авая фигурная скобка 39"/>
          <p:cNvSpPr/>
          <p:nvPr/>
        </p:nvSpPr>
        <p:spPr>
          <a:xfrm rot="5400000">
            <a:off x="4355749" y="-137907"/>
            <a:ext cx="528638" cy="6000792"/>
          </a:xfrm>
          <a:prstGeom prst="rightBrace">
            <a:avLst>
              <a:gd name="adj1" fmla="val 56268"/>
              <a:gd name="adj2" fmla="val 48359"/>
            </a:avLst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4" name="Группа 34"/>
          <p:cNvGrpSpPr/>
          <p:nvPr/>
        </p:nvGrpSpPr>
        <p:grpSpPr>
          <a:xfrm>
            <a:off x="5349868" y="3452070"/>
            <a:ext cx="2950504" cy="1804100"/>
            <a:chOff x="343132" y="767540"/>
            <a:chExt cx="1621147" cy="1805998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45" name="Скругленный прямоугольник 44"/>
            <p:cNvSpPr/>
            <p:nvPr/>
          </p:nvSpPr>
          <p:spPr>
            <a:xfrm>
              <a:off x="343132" y="767540"/>
              <a:ext cx="1621147" cy="1805998"/>
            </a:xfrm>
            <a:prstGeom prst="roundRect">
              <a:avLst>
                <a:gd name="adj" fmla="val 10000"/>
              </a:avLst>
            </a:prstGeom>
            <a:sp3d z="-152400" extrusionH="63500" prstMaterial="dkEdge">
              <a:bevelT w="124450" h="16350" prst="relaxedInset"/>
              <a:contourClr>
                <a:schemeClr val="bg1"/>
              </a:contourClr>
            </a:sp3d>
          </p:spPr>
          <p:style>
            <a:lnRef idx="1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6" name="Скругленный прямоугольник 4"/>
            <p:cNvSpPr/>
            <p:nvPr/>
          </p:nvSpPr>
          <p:spPr>
            <a:xfrm>
              <a:off x="390614" y="815022"/>
              <a:ext cx="1526183" cy="1711034"/>
            </a:xfrm>
            <a:prstGeom prst="rect">
              <a:avLst/>
            </a:prstGeom>
            <a:sp3d z="-1524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430" tIns="7620" rIns="11430" bIns="7620" numCol="1" spcCol="1270" anchor="ctr" anchorCtr="0">
              <a:noAutofit/>
            </a:bodyPr>
            <a:lstStyle/>
            <a:p>
              <a:pPr lvl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Условия большевиков эсеро-меньшевистским руководством Комитета были приняты</a:t>
              </a:r>
            </a:p>
          </p:txBody>
        </p:sp>
      </p:grpSp>
      <p:sp>
        <p:nvSpPr>
          <p:cNvPr id="47" name="Выгнутая вниз стрелка 46"/>
          <p:cNvSpPr/>
          <p:nvPr/>
        </p:nvSpPr>
        <p:spPr>
          <a:xfrm rot="21188797">
            <a:off x="2624642" y="5560994"/>
            <a:ext cx="4394780" cy="679166"/>
          </a:xfrm>
          <a:prstGeom prst="curvedUp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6" name="Двойная волна 35"/>
          <p:cNvSpPr/>
          <p:nvPr/>
        </p:nvSpPr>
        <p:spPr>
          <a:xfrm>
            <a:off x="642910" y="0"/>
            <a:ext cx="8358246" cy="485772"/>
          </a:xfrm>
          <a:prstGeom prst="doubleWav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ПЕРЕХОД  ВЛАСТИ  В  РУКИ  СОВЕТОВ В  БЕЛАРУСИ И НА ЗАПАДНОМ ФРОНТЕ</a:t>
            </a:r>
            <a:endParaRPr lang="ru-RU" sz="16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588224" y="5900577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С. 7 . Объясните, что произошло? 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5886" y="5814260"/>
            <a:ext cx="1091952" cy="8189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40" grpId="0" animBg="1"/>
      <p:bldP spid="4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548680"/>
            <a:ext cx="5645150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139952" y="522920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УТРО В ОКТЯБРЕ. МИНСК. 1917 г. </a:t>
            </a:r>
          </a:p>
          <a:p>
            <a:pPr lvl="0" algn="ctr"/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Н. ВОРОНОВ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8969" y="397108"/>
            <a:ext cx="273630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 algn="just">
              <a:buFontTx/>
              <a:buAutoNum type="arabicParenR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КАКОЙ МОМЕНТ БЕЛОРУССКОЙ ИСТОРИИ ОТРАЖЁН НА КАРТИНЕ?</a:t>
            </a:r>
          </a:p>
          <a:p>
            <a:pPr marL="228600" lvl="0" indent="-228600" algn="just">
              <a:buFontTx/>
              <a:buAutoNum type="arabicParenR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СКОЛЬКО ПЛАНОВ НА КАРТИНЕ? ЧТО ИЗОБРАЖЕНО НА КАЖДОМ ИЗ НИХ?</a:t>
            </a:r>
          </a:p>
          <a:p>
            <a:pPr marL="228600" lvl="0" indent="-228600" algn="just">
              <a:buFontTx/>
              <a:buAutoNum type="arabicParenR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КАКУЮ ЦЕЛЬ ПРЕСЛЕДОВАЛА СОВЕТСКАЯ ВЛАСТЬ В ДАННЫЙ ИСТОРИЧЕСКИЙ МОМЕНТ?</a:t>
            </a:r>
          </a:p>
          <a:p>
            <a:pPr marL="228600" lvl="0" indent="-228600" algn="just">
              <a:buFontTx/>
              <a:buAutoNum type="arabicParenR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КАКОВА ЗНАЧИМОСТЬ ЭТОГО ИЗОБРАЖЕНИЯ?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774700" cy="698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980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5758</TotalTime>
  <Words>2013</Words>
  <Application>Microsoft Office PowerPoint</Application>
  <PresentationFormat>Экран (4:3)</PresentationFormat>
  <Paragraphs>461</Paragraphs>
  <Slides>23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Asus</dc:creator>
  <cp:lastModifiedBy>Ала</cp:lastModifiedBy>
  <cp:revision>481</cp:revision>
  <dcterms:created xsi:type="dcterms:W3CDTF">2016-12-31T06:45:47Z</dcterms:created>
  <dcterms:modified xsi:type="dcterms:W3CDTF">2022-09-04T17:31:00Z</dcterms:modified>
</cp:coreProperties>
</file>