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0" r:id="rId4"/>
    <p:sldId id="262" r:id="rId5"/>
    <p:sldId id="263" r:id="rId6"/>
    <p:sldId id="264" r:id="rId7"/>
    <p:sldId id="265" r:id="rId8"/>
    <p:sldId id="266" r:id="rId9"/>
    <p:sldId id="259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989"/>
    <a:srgbClr val="FFEDA3"/>
    <a:srgbClr val="FFE781"/>
    <a:srgbClr val="FFE67D"/>
    <a:srgbClr val="FFE575"/>
    <a:srgbClr val="FFEB97"/>
    <a:srgbClr val="FFE471"/>
    <a:srgbClr val="FFCF9F"/>
    <a:srgbClr val="FFBE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378" y="-2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mediaurok.ucoz.net/index/mk_quot_sozdanie_cor_s_ispolzovaniem_tp_v_programme_microsoft_power_point_quot/0-54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mediaurok.ucoz.net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D-2403-4765-B11D-6C5965A33423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8317-2E0B-4E88-897B-228390196FF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" descr="http://mediaurok.ucoz.net/risunki/logotip_tp_5.jpg">
            <a:hlinkClick r:id="rId2"/>
          </p:cNvPr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0656" y="212904"/>
            <a:ext cx="1575040" cy="227999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63688" y="164637"/>
            <a:ext cx="70567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0" dirty="0" smtClean="0">
                <a:latin typeface="Franklin Gothic Medium Cond" pitchFamily="34" charset="0"/>
              </a:rPr>
              <a:t>Работа выполнена в рамках МК «Создание ЦОР </a:t>
            </a:r>
          </a:p>
          <a:p>
            <a:pPr algn="ctr"/>
            <a:r>
              <a:rPr lang="ru-RU" sz="2000" b="0" dirty="0" smtClean="0">
                <a:latin typeface="Franklin Gothic Medium Cond" pitchFamily="34" charset="0"/>
              </a:rPr>
              <a:t>с использованием технологических приемов в программе </a:t>
            </a:r>
            <a:r>
              <a:rPr lang="ru-RU" sz="2000" b="0" dirty="0" err="1" smtClean="0">
                <a:latin typeface="Franklin Gothic Medium Cond" pitchFamily="34" charset="0"/>
              </a:rPr>
              <a:t>Microsoft</a:t>
            </a:r>
            <a:r>
              <a:rPr lang="ru-RU" sz="2000" b="0" dirty="0" smtClean="0">
                <a:latin typeface="Franklin Gothic Medium Cond" pitchFamily="34" charset="0"/>
              </a:rPr>
              <a:t> </a:t>
            </a:r>
            <a:r>
              <a:rPr lang="ru-RU" sz="2000" b="0" dirty="0" err="1" smtClean="0">
                <a:latin typeface="Franklin Gothic Medium Cond" pitchFamily="34" charset="0"/>
              </a:rPr>
              <a:t>Power</a:t>
            </a:r>
            <a:r>
              <a:rPr lang="ru-RU" sz="2000" b="0" dirty="0" smtClean="0">
                <a:latin typeface="Franklin Gothic Medium Cond" pitchFamily="34" charset="0"/>
              </a:rPr>
              <a:t> </a:t>
            </a:r>
            <a:r>
              <a:rPr lang="ru-RU" sz="2000" b="0" dirty="0" err="1" smtClean="0">
                <a:latin typeface="Franklin Gothic Medium Cond" pitchFamily="34" charset="0"/>
              </a:rPr>
              <a:t>Point</a:t>
            </a:r>
            <a:r>
              <a:rPr lang="ru-RU" sz="2000" b="0" dirty="0" smtClean="0">
                <a:latin typeface="Franklin Gothic Medium Cond" pitchFamily="34" charset="0"/>
              </a:rPr>
              <a:t>»  на образовательном сайте </a:t>
            </a:r>
            <a:r>
              <a:rPr lang="ru-RU" sz="2000" b="0" dirty="0" smtClean="0">
                <a:latin typeface="Franklin Gothic Medium Cond" pitchFamily="34" charset="0"/>
                <a:hlinkClick r:id="rId4"/>
              </a:rPr>
              <a:t>«</a:t>
            </a:r>
            <a:r>
              <a:rPr lang="ru-RU" sz="2000" b="0" dirty="0" err="1" smtClean="0">
                <a:latin typeface="Franklin Gothic Medium Cond" pitchFamily="34" charset="0"/>
                <a:hlinkClick r:id="rId4"/>
              </a:rPr>
              <a:t>Медиаурок</a:t>
            </a:r>
            <a:r>
              <a:rPr lang="ru-RU" sz="2000" b="0" dirty="0" smtClean="0">
                <a:latin typeface="Franklin Gothic Medium Cond" pitchFamily="34" charset="0"/>
                <a:hlinkClick r:id="rId4"/>
              </a:rPr>
              <a:t>».</a:t>
            </a:r>
            <a:endParaRPr lang="ru-RU" sz="2000" b="0" dirty="0">
              <a:latin typeface="Franklin Gothic Medium Cond" pitchFamily="34" charset="0"/>
            </a:endParaRP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051720" y="5805264"/>
            <a:ext cx="5040560" cy="768085"/>
          </a:xfrm>
          <a:prstGeom prst="rect">
            <a:avLst/>
          </a:prstGeom>
          <a:ln>
            <a:noFill/>
          </a:ln>
        </p:spPr>
        <p:txBody>
          <a:bodyPr>
            <a:normAutofit/>
          </a:bodyPr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itchFamily="34" charset="0"/>
                <a:ea typeface="Batang" pitchFamily="18" charset="-127"/>
                <a:cs typeface="Vrinda" pitchFamily="34" charset="0"/>
              </a:rPr>
              <a:t>Автор: Данилова Надежда Георгиевна, </a:t>
            </a: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b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itchFamily="34" charset="0"/>
                <a:ea typeface="Batang" pitchFamily="18" charset="-127"/>
                <a:cs typeface="Vrinda" pitchFamily="34" charset="0"/>
              </a:rPr>
              <a:t>учитель музыки БОУ НМР ВО «</a:t>
            </a:r>
            <a:r>
              <a:rPr lang="ru-RU" sz="2000" b="0" dirty="0" err="1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itchFamily="34" charset="0"/>
                <a:ea typeface="Batang" pitchFamily="18" charset="-127"/>
                <a:cs typeface="Vrinda" pitchFamily="34" charset="0"/>
              </a:rPr>
              <a:t>Матвеевская</a:t>
            </a:r>
            <a:r>
              <a:rPr lang="ru-RU" sz="2000" b="0" dirty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Franklin Gothic Medium Cond" pitchFamily="34" charset="0"/>
                <a:ea typeface="Batang" pitchFamily="18" charset="-127"/>
                <a:cs typeface="Vrinda" pitchFamily="34" charset="0"/>
              </a:rPr>
              <a:t> ООШ»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D-2403-4765-B11D-6C5965A33423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8317-2E0B-4E88-897B-228390196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D-2403-4765-B11D-6C5965A33423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8317-2E0B-4E88-897B-228390196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D-2403-4765-B11D-6C5965A33423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8317-2E0B-4E88-897B-228390196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D-2403-4765-B11D-6C5965A33423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8317-2E0B-4E88-897B-228390196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D-2403-4765-B11D-6C5965A33423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8317-2E0B-4E88-897B-228390196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D-2403-4765-B11D-6C5965A33423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8317-2E0B-4E88-897B-228390196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D-2403-4765-B11D-6C5965A33423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8317-2E0B-4E88-897B-228390196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D-2403-4765-B11D-6C5965A33423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8317-2E0B-4E88-897B-228390196FFD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 descr="стол 5.jpg"/>
          <p:cNvPicPr preferRelativeResize="0">
            <a:picLocks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6900" t="3801" r="18500" b="44400"/>
          <a:stretch>
            <a:fillRect/>
          </a:stretch>
        </p:blipFill>
        <p:spPr>
          <a:xfrm>
            <a:off x="251520" y="476672"/>
            <a:ext cx="8640000" cy="6120000"/>
          </a:xfrm>
          <a:prstGeom prst="rect">
            <a:avLst/>
          </a:prstGeom>
        </p:spPr>
      </p:pic>
    </p:spTree>
  </p:cSld>
  <p:clrMapOvr>
    <a:masterClrMapping/>
  </p:clrMapOvr>
  <p:transition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D-2403-4765-B11D-6C5965A33423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8317-2E0B-4E88-897B-228390196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FFF77D-2403-4765-B11D-6C5965A33423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E8317-2E0B-4E88-897B-228390196FF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FF77D-2403-4765-B11D-6C5965A33423}" type="datetimeFigureOut">
              <a:rPr lang="ru-RU" smtClean="0"/>
              <a:pPr/>
              <a:t>04.06.2016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E8317-2E0B-4E88-897B-228390196FF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Рамка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3409"/>
            </a:avLst>
          </a:prstGeom>
          <a:blipFill>
            <a:blip r:embed="rId13" cstate="print"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golosceny.ru/uploads/images/skazki_chitaet_t_i_pelttser_chudesnie_lapotochki.jpg" TargetMode="External"/><Relationship Id="rId13" Type="http://schemas.openxmlformats.org/officeDocument/2006/relationships/hyperlink" Target="http://mediaurok.ucoz.net/risunki/logotip_tp_5.jpg" TargetMode="External"/><Relationship Id="rId3" Type="http://schemas.openxmlformats.org/officeDocument/2006/relationships/hyperlink" Target="https://otvet.imgsmail.ru/download/424e2c9d23c66f942b4129d95f013e18_i-4110.jpg" TargetMode="External"/><Relationship Id="rId7" Type="http://schemas.openxmlformats.org/officeDocument/2006/relationships/hyperlink" Target="http://star-w.kir.jp/grp/9/acute-labyrinthitis-mayo-clinic-i15.jpg" TargetMode="External"/><Relationship Id="rId12" Type="http://schemas.openxmlformats.org/officeDocument/2006/relationships/hyperlink" Target="http://fs00.infourok.ru/images/doc/115/135103/img8.jpg" TargetMode="External"/><Relationship Id="rId2" Type="http://schemas.openxmlformats.org/officeDocument/2006/relationships/hyperlink" Target="http://www.stihi.ru/pics/2011/10/08/3775.jpg" TargetMode="External"/><Relationship Id="rId16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cs4.pikabu.ru/images/big_size_comm/2014-12_3/14182908656098.jpg" TargetMode="External"/><Relationship Id="rId11" Type="http://schemas.openxmlformats.org/officeDocument/2006/relationships/hyperlink" Target="http://uchebana5.ru/images/1339/2677155/m7bcfeee5.jpg" TargetMode="External"/><Relationship Id="rId5" Type="http://schemas.openxmlformats.org/officeDocument/2006/relationships/hyperlink" Target="http://translate.esacademic.com/pictures/idioms_pictures_ru_en/122.jpg" TargetMode="External"/><Relationship Id="rId15" Type="http://schemas.openxmlformats.org/officeDocument/2006/relationships/hyperlink" Target="http://it-n.ru/board.aspx?cat_no=13748&amp;tmpl=Thread&amp;BoardId=13751&amp;ThreadId=102869" TargetMode="External"/><Relationship Id="rId10" Type="http://schemas.openxmlformats.org/officeDocument/2006/relationships/hyperlink" Target="http://www.concurs.adm-edu.spb.ru/sites/default/files/work/kak_kurica_lapoy.png" TargetMode="External"/><Relationship Id="rId4" Type="http://schemas.openxmlformats.org/officeDocument/2006/relationships/hyperlink" Target="http://www.irinagureeva.in.ua/assets/cache_image/illustracii/2010_07_10/2010_07_10_01_0x0_d8e.jpg" TargetMode="External"/><Relationship Id="rId9" Type="http://schemas.openxmlformats.org/officeDocument/2006/relationships/hyperlink" Target="http://proxy11.media.online.ua/uol/r2-dd68014b94/54c527971f6d4.gif" TargetMode="External"/><Relationship Id="rId14" Type="http://schemas.openxmlformats.org/officeDocument/2006/relationships/hyperlink" Target="https://yadi.sk/i/5WBHG_XGqWNyQ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7.jpe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12.jpeg"/><Relationship Id="rId10" Type="http://schemas.openxmlformats.org/officeDocument/2006/relationships/image" Target="../media/image19.jpeg"/><Relationship Id="rId4" Type="http://schemas.openxmlformats.org/officeDocument/2006/relationships/image" Target="../media/image11.pn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4.png"/><Relationship Id="rId7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12.jpeg"/><Relationship Id="rId10" Type="http://schemas.openxmlformats.org/officeDocument/2006/relationships/image" Target="../media/image23.jpeg"/><Relationship Id="rId4" Type="http://schemas.openxmlformats.org/officeDocument/2006/relationships/image" Target="../media/image11.pn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4.png"/><Relationship Id="rId7" Type="http://schemas.openxmlformats.org/officeDocument/2006/relationships/image" Target="../media/image2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12.jpeg"/><Relationship Id="rId10" Type="http://schemas.openxmlformats.org/officeDocument/2006/relationships/image" Target="../media/image27.jpeg"/><Relationship Id="rId4" Type="http://schemas.openxmlformats.org/officeDocument/2006/relationships/image" Target="../media/image11.png"/><Relationship Id="rId9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14.png"/><Relationship Id="rId7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11" Type="http://schemas.openxmlformats.org/officeDocument/2006/relationships/image" Target="../media/image10.png"/><Relationship Id="rId5" Type="http://schemas.openxmlformats.org/officeDocument/2006/relationships/image" Target="../media/image12.jpeg"/><Relationship Id="rId10" Type="http://schemas.openxmlformats.org/officeDocument/2006/relationships/image" Target="../media/image31.jpeg"/><Relationship Id="rId4" Type="http://schemas.openxmlformats.org/officeDocument/2006/relationships/image" Target="../media/image11.png"/><Relationship Id="rId9" Type="http://schemas.openxmlformats.org/officeDocument/2006/relationships/image" Target="../media/image3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11.png"/><Relationship Id="rId7" Type="http://schemas.openxmlformats.org/officeDocument/2006/relationships/image" Target="../media/image33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13.jpeg"/><Relationship Id="rId10" Type="http://schemas.openxmlformats.org/officeDocument/2006/relationships/image" Target="../media/image10.png"/><Relationship Id="rId4" Type="http://schemas.openxmlformats.org/officeDocument/2006/relationships/image" Target="../media/image12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fs00.infourok.ru/images/doc/126/147086/hello_html_e36eb88.png" TargetMode="External"/><Relationship Id="rId13" Type="http://schemas.openxmlformats.org/officeDocument/2006/relationships/hyperlink" Target="http://fs00.infourok.ru/images/doc/241/210466/2/img13.jpg" TargetMode="External"/><Relationship Id="rId18" Type="http://schemas.openxmlformats.org/officeDocument/2006/relationships/hyperlink" Target="http://cs618417.vk.me/v618417355/ef80/MSuxmE_zU0Q.jpg" TargetMode="External"/><Relationship Id="rId3" Type="http://schemas.openxmlformats.org/officeDocument/2006/relationships/hyperlink" Target="http://klar.net.ua/images/drawings/cat.gif" TargetMode="External"/><Relationship Id="rId7" Type="http://schemas.openxmlformats.org/officeDocument/2006/relationships/hyperlink" Target="http://charliesbowler.com/data_images/56aca0b55c788.jpg" TargetMode="External"/><Relationship Id="rId12" Type="http://schemas.openxmlformats.org/officeDocument/2006/relationships/hyperlink" Target="http://img1.elmir.ua/img/169551/3000/2000/noutbuk_samsung_np300e5x_np300e5x-s04ru.jpg" TargetMode="External"/><Relationship Id="rId17" Type="http://schemas.openxmlformats.org/officeDocument/2006/relationships/hyperlink" Target="http://davaiknam.ru/texts/1166/1165956/1165956_html_m18ad1962.jpg" TargetMode="External"/><Relationship Id="rId2" Type="http://schemas.openxmlformats.org/officeDocument/2006/relationships/hyperlink" Target="http://espocada.com/media/catalog/product/cache/1/image/9df78eab33525d08d6e5fb8d27136e95/2/3/2301_22.jpg" TargetMode="External"/><Relationship Id="rId16" Type="http://schemas.openxmlformats.org/officeDocument/2006/relationships/hyperlink" Target="http://files.kladovaya-slov-russkogo-yazyka.webnode.ru/system_preview_detail_200000036-39db43ad7e-public/%D0%B1%D1%80%D0%B0%D1%82%D1%8C%20%D0%B1%D1%8B%D0%BA%D0%B0%20%D0%B7%D0%B0%20%D1%80%D0%BE%D0%B3%D0%B0.jpg" TargetMode="Externa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www.playcast.ru/uploads/2015/09/30/15268503.png" TargetMode="External"/><Relationship Id="rId11" Type="http://schemas.openxmlformats.org/officeDocument/2006/relationships/hyperlink" Target="http://www.reddyteddymusic.com/wp-content/uploads/2014/12/dvd-icon.png" TargetMode="External"/><Relationship Id="rId5" Type="http://schemas.openxmlformats.org/officeDocument/2006/relationships/hyperlink" Target="http://kiparis-crimea.ru/uploads/images/goods/10452.png" TargetMode="External"/><Relationship Id="rId15" Type="http://schemas.openxmlformats.org/officeDocument/2006/relationships/hyperlink" Target="http://missbb.com/art-of/P/g-priv/ima/007.jpg" TargetMode="External"/><Relationship Id="rId10" Type="http://schemas.openxmlformats.org/officeDocument/2006/relationships/hyperlink" Target="http://delenadiaries.com/templates/Simple/images/gifts/56.png" TargetMode="External"/><Relationship Id="rId19" Type="http://schemas.openxmlformats.org/officeDocument/2006/relationships/hyperlink" Target="http://www.free-lancers.net/posted_files/NE8A4C1B51DF9.jpg" TargetMode="External"/><Relationship Id="rId4" Type="http://schemas.openxmlformats.org/officeDocument/2006/relationships/hyperlink" Target="http://img-fotki.yandex.ru/get/9310/185889951.2/0_98c0c_e2f19217_orig.jpg" TargetMode="External"/><Relationship Id="rId9" Type="http://schemas.openxmlformats.org/officeDocument/2006/relationships/hyperlink" Target="http://&#1082;&#1088;&#1072;&#1089;&#1080;&#1085;&#1090;&#1077;&#1088;&#1100;&#1077;&#1088;.&#1088;&#1092;/files/images/products/f3d48fea05586ada5e06ee7379771531_0.jpg" TargetMode="External"/><Relationship Id="rId14" Type="http://schemas.openxmlformats.org/officeDocument/2006/relationships/hyperlink" Target="http://davaiknam.ru/texts/940/939501/939501_html_182bfaf2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51520" y="1844824"/>
            <a:ext cx="4496744" cy="141577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Фразеологизмы</a:t>
            </a:r>
          </a:p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6" name="Рисунок 5" descr="карандашница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40096" y="4797336"/>
            <a:ext cx="608368" cy="1656000"/>
          </a:xfrm>
          <a:prstGeom prst="rect">
            <a:avLst/>
          </a:prstGeom>
        </p:spPr>
      </p:pic>
      <p:sp>
        <p:nvSpPr>
          <p:cNvPr id="7" name="TextBox 6">
            <a:hlinkClick r:id="rId2" action="ppaction://hlinksldjump"/>
          </p:cNvPr>
          <p:cNvSpPr txBox="1"/>
          <p:nvPr/>
        </p:nvSpPr>
        <p:spPr>
          <a:xfrm>
            <a:off x="8244408" y="5733256"/>
            <a:ext cx="420308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Рисунок 7" descr="купить кота в мешке.gif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80112" y="4077072"/>
            <a:ext cx="2239024" cy="1836000"/>
          </a:xfrm>
          <a:prstGeom prst="rect">
            <a:avLst/>
          </a:prstGeom>
        </p:spPr>
      </p:pic>
      <p:pic>
        <p:nvPicPr>
          <p:cNvPr id="11" name="Рисунок 10" descr="белка в колесе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7888" y="3609288"/>
            <a:ext cx="3216000" cy="2412000"/>
          </a:xfrm>
          <a:prstGeom prst="rect">
            <a:avLst/>
          </a:prstGeom>
        </p:spPr>
      </p:pic>
      <p:pic>
        <p:nvPicPr>
          <p:cNvPr id="9" name="Рисунок 8" descr="мыш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">
            <a:off x="7180034" y="5890659"/>
            <a:ext cx="960000" cy="720000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8782" y="116632"/>
            <a:ext cx="417518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Источники информации: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63903" y="620688"/>
            <a:ext cx="8944601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2"/>
              </a:rPr>
              <a:t>http://www.stihi.ru/pics/2011/10/08/3775.jpg</a:t>
            </a:r>
            <a:r>
              <a:rPr lang="ru-RU" dirty="0" smtClean="0">
                <a:latin typeface="Franklin Gothic Medium Cond" pitchFamily="34" charset="0"/>
              </a:rPr>
              <a:t> - с гуся вода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3"/>
              </a:rPr>
              <a:t>денег куры не клюют</a:t>
            </a:r>
            <a:endParaRPr lang="ru-RU" dirty="0" smtClean="0">
              <a:latin typeface="Franklin Gothic Medium Cond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4"/>
              </a:rPr>
              <a:t>из мухи слона</a:t>
            </a:r>
            <a:endParaRPr lang="ru-RU" dirty="0" smtClean="0">
              <a:latin typeface="Franklin Gothic Medium Cond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5"/>
              </a:rPr>
              <a:t>http://translate.esacademic.com/pictures/idioms_pictures_ru_en/122.jpg</a:t>
            </a:r>
            <a:r>
              <a:rPr lang="ru-RU" dirty="0" smtClean="0">
                <a:latin typeface="Franklin Gothic Medium Cond" pitchFamily="34" charset="0"/>
              </a:rPr>
              <a:t> - язык за зубами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6"/>
              </a:rPr>
              <a:t>крокодиловы слёзы</a:t>
            </a:r>
            <a:r>
              <a:rPr lang="ru-RU" dirty="0" smtClean="0">
                <a:latin typeface="Franklin Gothic Medium Cond" pitchFamily="34" charset="0"/>
              </a:rPr>
              <a:t>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7"/>
              </a:rPr>
              <a:t>http://star-w.kir.jp/grp/9/acute-labyrinthitis-mayo-clinic-i15.jpg</a:t>
            </a:r>
            <a:r>
              <a:rPr lang="ru-RU" dirty="0" smtClean="0">
                <a:latin typeface="Franklin Gothic Medium Cond" pitchFamily="34" charset="0"/>
              </a:rPr>
              <a:t> - кружить голову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8"/>
              </a:rPr>
              <a:t>куда ноги несут</a:t>
            </a:r>
            <a:endParaRPr lang="ru-RU" dirty="0" smtClean="0">
              <a:latin typeface="Franklin Gothic Medium Cond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9"/>
              </a:rPr>
              <a:t>http://proxy11.media.online.ua/uol/r2-dd68014b94/54c527971f6d4.gif</a:t>
            </a:r>
            <a:r>
              <a:rPr lang="ru-RU" dirty="0" smtClean="0">
                <a:latin typeface="Franklin Gothic Medium Cond" pitchFamily="34" charset="0"/>
              </a:rPr>
              <a:t> - плясать под дудку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10"/>
              </a:rPr>
              <a:t>писать как курица лапой</a:t>
            </a:r>
            <a:endParaRPr lang="ru-RU" dirty="0" smtClean="0">
              <a:latin typeface="Franklin Gothic Medium Cond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11"/>
              </a:rPr>
              <a:t>http://uchebana5.ru/images/1339/2677155/m7bcfeee5.jpg</a:t>
            </a:r>
            <a:r>
              <a:rPr lang="ru-RU" dirty="0" smtClean="0">
                <a:latin typeface="Franklin Gothic Medium Cond" pitchFamily="34" charset="0"/>
              </a:rPr>
              <a:t> - спустя рукава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12"/>
              </a:rPr>
              <a:t>http://fs00.infourok.ru/images/doc/115/135103/img8.jpg</a:t>
            </a:r>
            <a:r>
              <a:rPr lang="ru-RU" dirty="0" smtClean="0">
                <a:latin typeface="Franklin Gothic Medium Cond" pitchFamily="34" charset="0"/>
              </a:rPr>
              <a:t> - палки в колёса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latin typeface="Franklin Gothic Medium Cond" pitchFamily="34" charset="0"/>
              </a:rPr>
              <a:t>Русский язык, 6 класс. М.Т.Баранов, </a:t>
            </a:r>
            <a:r>
              <a:rPr lang="ru-RU" dirty="0" err="1" smtClean="0">
                <a:latin typeface="Franklin Gothic Medium Cond" pitchFamily="34" charset="0"/>
              </a:rPr>
              <a:t>Т.А.Ладыженская</a:t>
            </a:r>
            <a:r>
              <a:rPr lang="ru-RU" dirty="0" smtClean="0">
                <a:latin typeface="Franklin Gothic Medium Cond" pitchFamily="34" charset="0"/>
              </a:rPr>
              <a:t> и др.; издательство – Москва: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Franklin Gothic Medium Cond" pitchFamily="34" charset="0"/>
              </a:rPr>
              <a:t>Просвещение, 2008 г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13"/>
              </a:rPr>
              <a:t>http://mediaurok.ucoz.net/risunki/logotip_tp_5.jpg</a:t>
            </a:r>
            <a:r>
              <a:rPr lang="ru-RU" dirty="0" smtClean="0">
                <a:latin typeface="Franklin Gothic Medium Cond" pitchFamily="34" charset="0"/>
              </a:rPr>
              <a:t> - логотип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14"/>
              </a:rPr>
              <a:t>https://yadi.sk/i/5WBHG_XGqWNyQ</a:t>
            </a:r>
            <a:r>
              <a:rPr lang="ru-RU" dirty="0" smtClean="0">
                <a:latin typeface="Franklin Gothic Medium Cond" pitchFamily="34" charset="0"/>
              </a:rPr>
              <a:t> - МК</a:t>
            </a:r>
            <a:r>
              <a:rPr lang="ru-RU" b="1" dirty="0" smtClean="0">
                <a:latin typeface="Franklin Gothic Medium Cond" pitchFamily="34" charset="0"/>
              </a:rPr>
              <a:t> </a:t>
            </a:r>
            <a:r>
              <a:rPr lang="ru-RU" dirty="0" smtClean="0">
                <a:latin typeface="Franklin Gothic Medium Cond" pitchFamily="34" charset="0"/>
              </a:rPr>
              <a:t>"Создание дидактической игры с использованием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Franklin Gothic Medium Cond" pitchFamily="34" charset="0"/>
              </a:rPr>
              <a:t>технологического приема  "Карман", автор Носова Ольга Михайловна, учитель начальных классов.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latin typeface="Franklin Gothic Medium Cond" pitchFamily="34" charset="0"/>
                <a:hlinkClick r:id="rId15"/>
              </a:rPr>
              <a:t>Автор ТП </a:t>
            </a:r>
            <a:r>
              <a:rPr lang="ru-RU" u="sng" dirty="0" err="1" smtClean="0">
                <a:latin typeface="Franklin Gothic Medium Cond" pitchFamily="34" charset="0"/>
                <a:hlinkClick r:id="rId15"/>
              </a:rPr>
              <a:t>Мазеина</a:t>
            </a:r>
            <a:r>
              <a:rPr lang="ru-RU" u="sng" dirty="0" smtClean="0">
                <a:latin typeface="Franklin Gothic Medium Cond" pitchFamily="34" charset="0"/>
                <a:hlinkClick r:id="rId15"/>
              </a:rPr>
              <a:t> Е.В. </a:t>
            </a:r>
            <a:endParaRPr lang="ru-RU" dirty="0" smtClean="0">
              <a:latin typeface="Franklin Gothic Medium Cond" pitchFamily="34" charset="0"/>
            </a:endParaRPr>
          </a:p>
        </p:txBody>
      </p:sp>
      <p:sp>
        <p:nvSpPr>
          <p:cNvPr id="6" name="Выгнутая вниз стрелка 5">
            <a:hlinkClick r:id="rId16" action="ppaction://hlinksldjump"/>
          </p:cNvPr>
          <p:cNvSpPr/>
          <p:nvPr/>
        </p:nvSpPr>
        <p:spPr>
          <a:xfrm>
            <a:off x="467544" y="6093344"/>
            <a:ext cx="576000" cy="432000"/>
          </a:xfrm>
          <a:prstGeom prst="curvedUp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Умножение 6">
            <a:hlinkClick r:id="" action="ppaction://hlinkshowjump?jump=endshow"/>
          </p:cNvPr>
          <p:cNvSpPr/>
          <p:nvPr/>
        </p:nvSpPr>
        <p:spPr>
          <a:xfrm>
            <a:off x="8100392" y="5949280"/>
            <a:ext cx="648072" cy="648072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260648"/>
            <a:ext cx="7848872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Фразеологизмы </a:t>
            </a:r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– это устойчивые сочетания слов, равные по значению либо одному слову, либо целому предложению.</a:t>
            </a:r>
            <a:endParaRPr lang="ru-RU" sz="28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7" name="Рисунок 6" descr="с ног на голову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412976"/>
            <a:ext cx="3046155" cy="1800000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8" name="TextBox 7"/>
          <p:cNvSpPr txBox="1"/>
          <p:nvPr/>
        </p:nvSpPr>
        <p:spPr>
          <a:xfrm>
            <a:off x="220946" y="1683965"/>
            <a:ext cx="5719206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Вверх тормашками </a:t>
            </a:r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– употребляется для обозначения чего-то, что делается наоборот, через голову, вверх ногами.</a:t>
            </a:r>
            <a:endParaRPr lang="ru-RU" sz="28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9" name="Рисунок 8" descr="словарь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3140968"/>
            <a:ext cx="2268000" cy="226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71800" y="3501008"/>
            <a:ext cx="5976664" cy="138499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Значение фразеологизмов разъясняется во фразеологических словарях русского языка.</a:t>
            </a:r>
            <a:endParaRPr lang="ru-RU" sz="2800" b="1" spc="5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528" y="5445224"/>
            <a:ext cx="6984776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2800" b="1" spc="50" dirty="0" smtClean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Проверь себя, как ты знаешь фразеологизмы. Твоим помощником будет ноутбук. </a:t>
            </a:r>
            <a:r>
              <a:rPr lang="ru-RU" sz="2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Успехов!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 Cond" pitchFamily="34" charset="0"/>
            </a:endParaRPr>
          </a:p>
        </p:txBody>
      </p:sp>
      <p:pic>
        <p:nvPicPr>
          <p:cNvPr id="12" name="Рисунок 11" descr="мыш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">
            <a:off x="7180034" y="5890659"/>
            <a:ext cx="960000" cy="720000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sp>
        <p:nvSpPr>
          <p:cNvPr id="14" name="TextBox 13"/>
          <p:cNvSpPr txBox="1"/>
          <p:nvPr/>
        </p:nvSpPr>
        <p:spPr>
          <a:xfrm>
            <a:off x="3275856" y="5013176"/>
            <a:ext cx="2177071" cy="52322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Дорогой друг!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 Cond" pitchFamily="34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кактус 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872872"/>
            <a:ext cx="1440000" cy="1440000"/>
          </a:xfrm>
          <a:prstGeom prst="rect">
            <a:avLst/>
          </a:prstGeom>
        </p:spPr>
      </p:pic>
      <p:pic>
        <p:nvPicPr>
          <p:cNvPr id="11" name="Рисунок 10" descr="мыш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">
            <a:off x="7180034" y="5890659"/>
            <a:ext cx="960000" cy="720000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pic>
        <p:nvPicPr>
          <p:cNvPr id="28" name="Рисунок 27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280" y="1052736"/>
            <a:ext cx="1080000" cy="1080000"/>
          </a:xfrm>
          <a:prstGeom prst="rect">
            <a:avLst/>
          </a:prstGeom>
        </p:spPr>
      </p:pic>
      <p:pic>
        <p:nvPicPr>
          <p:cNvPr id="29" name="Рисунок 28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4048" y="1052736"/>
            <a:ext cx="1080000" cy="1080000"/>
          </a:xfrm>
          <a:prstGeom prst="rect">
            <a:avLst/>
          </a:prstGeom>
        </p:spPr>
      </p:pic>
      <p:pic>
        <p:nvPicPr>
          <p:cNvPr id="30" name="Рисунок 29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1052736"/>
            <a:ext cx="1080000" cy="1080000"/>
          </a:xfrm>
          <a:prstGeom prst="rect">
            <a:avLst/>
          </a:prstGeom>
        </p:spPr>
      </p:pic>
      <p:pic>
        <p:nvPicPr>
          <p:cNvPr id="31" name="Рисунок 30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1200" y="1052736"/>
            <a:ext cx="1080000" cy="1080000"/>
          </a:xfrm>
          <a:prstGeom prst="rect">
            <a:avLst/>
          </a:prstGeom>
        </p:spPr>
      </p:pic>
      <p:sp>
        <p:nvSpPr>
          <p:cNvPr id="13" name="Блок-схема: документ 12"/>
          <p:cNvSpPr/>
          <p:nvPr/>
        </p:nvSpPr>
        <p:spPr>
          <a:xfrm flipV="1">
            <a:off x="2915816" y="1628872"/>
            <a:ext cx="4428000" cy="612000"/>
          </a:xfrm>
          <a:prstGeom prst="flowChartDocumen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6237784"/>
            <a:ext cx="6120000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ноут 2.jpg"/>
          <p:cNvPicPr preferRelativeResize="0">
            <a:picLocks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349352"/>
            <a:ext cx="6120000" cy="424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bg1"/>
                </a:solidFill>
                <a:latin typeface="Franklin Gothic Medium Cond" pitchFamily="34" charset="0"/>
              </a:rPr>
              <a:t>Инструкция: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Franklin Gothic Medium Cond" pitchFamily="34" charset="0"/>
              </a:rPr>
              <a:t>1. Щёлкни на любой диск.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Franklin Gothic Medium Cond" pitchFamily="34" charset="0"/>
              </a:rPr>
              <a:t>2. Прочитай на экране выражение.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Franklin Gothic Medium Cond" pitchFamily="34" charset="0"/>
              </a:rPr>
              <a:t>3. Подумай, каким фразеологическим оборотом его можно заменить.  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Franklin Gothic Medium Cond" pitchFamily="34" charset="0"/>
              </a:rPr>
              <a:t>4. Проверь ответ, сделав клик по экрану.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Franklin Gothic Medium Cond" pitchFamily="34" charset="0"/>
              </a:rPr>
              <a:t>5. Щёлкни по картинке – она исчезнет.</a:t>
            </a:r>
          </a:p>
          <a:p>
            <a:pPr marL="514350" indent="-514350"/>
            <a:r>
              <a:rPr lang="ru-RU" sz="2400" dirty="0" smtClean="0">
                <a:solidFill>
                  <a:schemeClr val="bg1"/>
                </a:solidFill>
                <a:latin typeface="Franklin Gothic Medium Cond" pitchFamily="34" charset="0"/>
              </a:rPr>
              <a:t>6. Переход на  следующий слайд </a:t>
            </a:r>
            <a:endParaRPr lang="ru-RU" sz="2400" dirty="0">
              <a:solidFill>
                <a:schemeClr val="bg1"/>
              </a:solidFill>
              <a:latin typeface="Franklin Gothic Medium Cond" pitchFamily="34" charset="0"/>
            </a:endParaRPr>
          </a:p>
        </p:txBody>
      </p:sp>
      <p:pic>
        <p:nvPicPr>
          <p:cNvPr id="14" name="Рисунок 13" descr="карандашница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49320" y="3356992"/>
            <a:ext cx="775008" cy="2109614"/>
          </a:xfrm>
          <a:prstGeom prst="rect">
            <a:avLst/>
          </a:prstGeom>
        </p:spPr>
      </p:pic>
      <p:pic>
        <p:nvPicPr>
          <p:cNvPr id="15" name="Рисунок 14" descr="мышка.pn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40128" y="5013176"/>
            <a:ext cx="432000" cy="324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мыш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">
            <a:off x="7180034" y="5890659"/>
            <a:ext cx="960000" cy="720000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pic>
        <p:nvPicPr>
          <p:cNvPr id="25" name="Рисунок 24" descr="карандашниц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9320" y="3356992"/>
            <a:ext cx="775008" cy="2109614"/>
          </a:xfrm>
          <a:prstGeom prst="rect">
            <a:avLst/>
          </a:prstGeom>
        </p:spPr>
      </p:pic>
      <p:pic>
        <p:nvPicPr>
          <p:cNvPr id="28" name="Рисунок 27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280" y="1052736"/>
            <a:ext cx="1080000" cy="1080000"/>
          </a:xfrm>
          <a:prstGeom prst="rect">
            <a:avLst/>
          </a:prstGeom>
        </p:spPr>
      </p:pic>
      <p:pic>
        <p:nvPicPr>
          <p:cNvPr id="29" name="Рисунок 28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4048" y="1052736"/>
            <a:ext cx="1080000" cy="1080000"/>
          </a:xfrm>
          <a:prstGeom prst="rect">
            <a:avLst/>
          </a:prstGeom>
        </p:spPr>
      </p:pic>
      <p:pic>
        <p:nvPicPr>
          <p:cNvPr id="30" name="Рисунок 29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1052736"/>
            <a:ext cx="1080000" cy="1080000"/>
          </a:xfrm>
          <a:prstGeom prst="rect">
            <a:avLst/>
          </a:prstGeom>
        </p:spPr>
      </p:pic>
      <p:pic>
        <p:nvPicPr>
          <p:cNvPr id="31" name="Рисунок 30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1200" y="1052736"/>
            <a:ext cx="1080000" cy="1080000"/>
          </a:xfrm>
          <a:prstGeom prst="rect">
            <a:avLst/>
          </a:prstGeom>
        </p:spPr>
      </p:pic>
      <p:sp>
        <p:nvSpPr>
          <p:cNvPr id="13" name="Блок-схема: документ 12"/>
          <p:cNvSpPr/>
          <p:nvPr/>
        </p:nvSpPr>
        <p:spPr>
          <a:xfrm flipV="1">
            <a:off x="2915816" y="1628872"/>
            <a:ext cx="4428000" cy="612000"/>
          </a:xfrm>
          <a:prstGeom prst="flowChartDocumen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6237784"/>
            <a:ext cx="6120000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ноут 2.jpg"/>
          <p:cNvPicPr preferRelativeResize="0">
            <a:picLocks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349352"/>
            <a:ext cx="6120000" cy="424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Оказаться в нелепом, смешном положении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Очень много наболтать, наобещать, наговорить неправды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Намеренно Мешать кому-либо в каком-либо деле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Писать неразборчиво; так, что нельзя ничего понять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pic>
        <p:nvPicPr>
          <p:cNvPr id="33" name="Рисунок 32" descr="кактус 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15616" y="872872"/>
            <a:ext cx="1440000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7.40741E-7 C 0.00539 -0.01852 0.01077 -0.03681 0.02327 -0.04676 C 0.03577 -0.05672 0.05782 -0.0588 0.07501 -0.05996 C 0.09219 -0.06112 0.11147 -0.0669 0.12674 -0.05348 C 0.14202 -0.04005 0.15782 -0.01899 0.16667 0.0199 C 0.17553 0.05879 0.18334 0.1368 0.18004 0.17986 C 0.17674 0.22291 0.15869 0.25509 0.14671 0.27777 C 0.13473 0.30046 0.12362 0.30509 0.10834 0.3155 C 0.09306 0.32592 0.1014 0.3331 0.05504 0.34004 C 0.00869 0.34699 -0.08072 0.35231 -0.16996 0.35763 " pathEditMode="relative" ptsTypes="aaaaaaaaaA">
                                      <p:cBhvr>
                                        <p:cTn id="6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C 0.00642 -0.025 0.01302 -0.05 0.03333 -0.06435 C 0.05364 -0.07871 0.09149 -0.08542 0.1217 -0.08658 C 0.15191 -0.08773 0.19236 -0.08079 0.2151 -0.07107 C 0.23784 -0.06134 0.24722 -0.04607 0.25833 -0.02871 C 0.26944 -0.01134 0.27621 0.00787 0.28177 0.03333 C 0.28732 0.05879 0.29028 0.09722 0.29166 0.12454 C 0.29305 0.15185 0.29722 0.16944 0.2901 0.19792 C 0.28298 0.22639 0.27378 0.27037 0.24843 0.2956 C 0.22309 0.32083 0.18524 0.33866 0.13837 0.34907 C 0.09149 0.35949 -0.00417 0.35648 -0.03334 0.35787 " pathEditMode="relative" ptsTypes="aaaaaaaaaaA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C 0.00573 -0.02106 0.01146 -0.0419 0.025 -0.05556 C 0.03854 -0.06921 0.05 -0.07708 0.0816 -0.08218 C 0.1132 -0.08727 0.17465 -0.08958 0.21493 -0.08657 C 0.25521 -0.08356 0.29601 -0.0787 0.32327 -0.06435 C 0.35052 -0.05 0.36545 -0.02662 0.3783 -4.44444E-6 C 0.39115 0.02662 0.39688 0.0581 0.4 0.0956 C 0.40313 0.1331 0.40452 0.18982 0.3967 0.22454 C 0.38889 0.25926 0.36806 0.28588 0.3533 0.3044 C 0.33854 0.32292 0.32535 0.32708 0.30833 0.33565 C 0.29132 0.34421 0.27066 0.35185 0.25156 0.35556 C 0.23247 0.35926 0.2184 0.35671 0.19323 0.35787 C 0.16806 0.35903 0.13403 0.36065 0.1 0.36227 " pathEditMode="relative" ptsTypes="aaaaaaaaaaaaA">
                                      <p:cBhvr>
                                        <p:cTn id="22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11111E-6 C 0.00572 -0.02223 0.01145 -0.04422 0.03003 -0.05787 C 0.0486 -0.07153 0.07221 -0.07801 0.11162 -0.08241 C 0.15103 -0.08681 0.21492 -0.08681 0.26666 -0.08449 C 0.31839 -0.08218 0.38367 -0.08681 0.42169 -0.06898 C 0.45971 -0.05116 0.47968 -0.01736 0.49496 0.02222 C 0.51024 0.0618 0.51336 0.12963 0.51336 0.16875 C 0.51336 0.20787 0.50694 0.23102 0.49496 0.25764 C 0.48298 0.28426 0.46666 0.31088 0.44166 0.3287 C 0.41666 0.34652 0.37412 0.35833 0.34496 0.36435 C 0.31579 0.37037 0.28905 0.36365 0.26666 0.36435 C 0.24426 0.36504 0.22708 0.3669 0.21006 0.36875 " pathEditMode="relative" ptsTypes="aaaaaaaaaaaA">
                                      <p:cBhvr>
                                        <p:cTn id="30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32" grpId="0" animBg="1"/>
      <p:bldP spid="32" grpId="1" animBg="1"/>
      <p:bldP spid="32" grpId="2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мыш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">
            <a:off x="7180034" y="5890659"/>
            <a:ext cx="960000" cy="720000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pic>
        <p:nvPicPr>
          <p:cNvPr id="25" name="Рисунок 24" descr="карандашниц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9320" y="3356992"/>
            <a:ext cx="775008" cy="2109614"/>
          </a:xfrm>
          <a:prstGeom prst="rect">
            <a:avLst/>
          </a:prstGeom>
        </p:spPr>
      </p:pic>
      <p:pic>
        <p:nvPicPr>
          <p:cNvPr id="28" name="Рисунок 27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280" y="1052736"/>
            <a:ext cx="1080000" cy="1080000"/>
          </a:xfrm>
          <a:prstGeom prst="rect">
            <a:avLst/>
          </a:prstGeom>
        </p:spPr>
      </p:pic>
      <p:pic>
        <p:nvPicPr>
          <p:cNvPr id="29" name="Рисунок 28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4048" y="1052736"/>
            <a:ext cx="1080000" cy="1080000"/>
          </a:xfrm>
          <a:prstGeom prst="rect">
            <a:avLst/>
          </a:prstGeom>
        </p:spPr>
      </p:pic>
      <p:pic>
        <p:nvPicPr>
          <p:cNvPr id="30" name="Рисунок 29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1052736"/>
            <a:ext cx="1080000" cy="1080000"/>
          </a:xfrm>
          <a:prstGeom prst="rect">
            <a:avLst/>
          </a:prstGeom>
        </p:spPr>
      </p:pic>
      <p:pic>
        <p:nvPicPr>
          <p:cNvPr id="31" name="Рисунок 30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1200" y="1052736"/>
            <a:ext cx="1080000" cy="1080000"/>
          </a:xfrm>
          <a:prstGeom prst="rect">
            <a:avLst/>
          </a:prstGeom>
        </p:spPr>
      </p:pic>
      <p:sp>
        <p:nvSpPr>
          <p:cNvPr id="13" name="Блок-схема: документ 12"/>
          <p:cNvSpPr/>
          <p:nvPr/>
        </p:nvSpPr>
        <p:spPr>
          <a:xfrm flipV="1">
            <a:off x="2915816" y="1628872"/>
            <a:ext cx="4428000" cy="612000"/>
          </a:xfrm>
          <a:prstGeom prst="flowChartDocumen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6237784"/>
            <a:ext cx="6120000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ноут 2.jpg"/>
          <p:cNvPicPr preferRelativeResize="0">
            <a:picLocks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349352"/>
            <a:ext cx="6120000" cy="424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Очень долго (обычно о времени, потраченном напрасно, впустую)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Приобрести что-либо, не видя, не зная заранее о качестве приобретаемого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Начинать действовать энергично, решительно и сразу с самого главного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Распределять прибыль от ещё не осуществлённого дела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pic>
        <p:nvPicPr>
          <p:cNvPr id="33" name="Рисунок 32" descr="кактус 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15616" y="872872"/>
            <a:ext cx="1440000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7.40741E-7 C 0.00539 -0.01852 0.01077 -0.03681 0.02327 -0.04676 C 0.03577 -0.05672 0.05782 -0.0588 0.07501 -0.05996 C 0.09219 -0.06112 0.11147 -0.0669 0.12674 -0.05348 C 0.14202 -0.04005 0.15782 -0.01899 0.16667 0.0199 C 0.17553 0.05879 0.18334 0.1368 0.18004 0.17986 C 0.17674 0.22291 0.15869 0.25509 0.14671 0.27777 C 0.13473 0.30046 0.12362 0.30509 0.10834 0.3155 C 0.09306 0.32592 0.1014 0.3331 0.05504 0.34004 C 0.00869 0.34699 -0.08072 0.35231 -0.16996 0.35763 " pathEditMode="relative" ptsTypes="aaaaaaaaaA">
                                      <p:cBhvr>
                                        <p:cTn id="6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C 0.00642 -0.025 0.01302 -0.05 0.03333 -0.06435 C 0.05364 -0.07871 0.09149 -0.08542 0.1217 -0.08658 C 0.15191 -0.08773 0.19236 -0.08079 0.2151 -0.07107 C 0.23784 -0.06134 0.24722 -0.04607 0.25833 -0.02871 C 0.26944 -0.01134 0.27621 0.00787 0.28177 0.03333 C 0.28732 0.05879 0.29028 0.09722 0.29166 0.12454 C 0.29305 0.15185 0.29722 0.16944 0.2901 0.19792 C 0.28298 0.22639 0.27378 0.27037 0.24843 0.2956 C 0.22309 0.32083 0.18524 0.33866 0.13837 0.34907 C 0.09149 0.35949 -0.00417 0.35648 -0.03334 0.35787 " pathEditMode="relative" ptsTypes="aaaaaaaaaaA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C 0.00573 -0.02106 0.01146 -0.0419 0.025 -0.05556 C 0.03854 -0.06921 0.05 -0.07708 0.0816 -0.08218 C 0.1132 -0.08727 0.17465 -0.08958 0.21493 -0.08657 C 0.25521 -0.08356 0.29601 -0.0787 0.32327 -0.06435 C 0.35052 -0.05 0.36545 -0.02662 0.3783 -4.44444E-6 C 0.39115 0.02662 0.39688 0.0581 0.4 0.0956 C 0.40313 0.1331 0.40452 0.18982 0.3967 0.22454 C 0.38889 0.25926 0.36806 0.28588 0.3533 0.3044 C 0.33854 0.32292 0.32535 0.32708 0.30833 0.33565 C 0.29132 0.34421 0.27066 0.35185 0.25156 0.35556 C 0.23247 0.35926 0.2184 0.35671 0.19323 0.35787 C 0.16806 0.35903 0.13403 0.36065 0.1 0.36227 " pathEditMode="relative" ptsTypes="aaaaaaaaaaaaA">
                                      <p:cBhvr>
                                        <p:cTn id="22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11111E-6 C 0.00572 -0.02223 0.01145 -0.04422 0.03003 -0.05787 C 0.0486 -0.07153 0.07221 -0.07801 0.11162 -0.08241 C 0.15103 -0.08681 0.21492 -0.08681 0.26666 -0.08449 C 0.31839 -0.08218 0.38367 -0.08681 0.42169 -0.06898 C 0.45971 -0.05116 0.47968 -0.01736 0.49496 0.02222 C 0.51024 0.0618 0.51336 0.12963 0.51336 0.16875 C 0.51336 0.20787 0.50694 0.23102 0.49496 0.25764 C 0.48298 0.28426 0.46666 0.31088 0.44166 0.3287 C 0.41666 0.34652 0.37412 0.35833 0.34496 0.36435 C 0.31579 0.37037 0.28905 0.36365 0.26666 0.36435 C 0.24426 0.36504 0.22708 0.3669 0.21006 0.36875 " pathEditMode="relative" ptsTypes="aaaaaaaaaaaA">
                                      <p:cBhvr>
                                        <p:cTn id="30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32" grpId="0" animBg="1"/>
      <p:bldP spid="32" grpId="1" animBg="1"/>
      <p:bldP spid="32" grpId="2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мыш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">
            <a:off x="7180034" y="5890659"/>
            <a:ext cx="960000" cy="720000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pic>
        <p:nvPicPr>
          <p:cNvPr id="25" name="Рисунок 24" descr="карандашниц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9320" y="3356992"/>
            <a:ext cx="775008" cy="2109614"/>
          </a:xfrm>
          <a:prstGeom prst="rect">
            <a:avLst/>
          </a:prstGeom>
        </p:spPr>
      </p:pic>
      <p:pic>
        <p:nvPicPr>
          <p:cNvPr id="28" name="Рисунок 27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280" y="1052736"/>
            <a:ext cx="1080000" cy="1080000"/>
          </a:xfrm>
          <a:prstGeom prst="rect">
            <a:avLst/>
          </a:prstGeom>
        </p:spPr>
      </p:pic>
      <p:pic>
        <p:nvPicPr>
          <p:cNvPr id="29" name="Рисунок 28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4048" y="1052736"/>
            <a:ext cx="1080000" cy="1080000"/>
          </a:xfrm>
          <a:prstGeom prst="rect">
            <a:avLst/>
          </a:prstGeom>
        </p:spPr>
      </p:pic>
      <p:pic>
        <p:nvPicPr>
          <p:cNvPr id="30" name="Рисунок 29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1052736"/>
            <a:ext cx="1080000" cy="1080000"/>
          </a:xfrm>
          <a:prstGeom prst="rect">
            <a:avLst/>
          </a:prstGeom>
        </p:spPr>
      </p:pic>
      <p:pic>
        <p:nvPicPr>
          <p:cNvPr id="31" name="Рисунок 30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1200" y="1052736"/>
            <a:ext cx="1080000" cy="1080000"/>
          </a:xfrm>
          <a:prstGeom prst="rect">
            <a:avLst/>
          </a:prstGeom>
        </p:spPr>
      </p:pic>
      <p:sp>
        <p:nvSpPr>
          <p:cNvPr id="13" name="Блок-схема: документ 12"/>
          <p:cNvSpPr/>
          <p:nvPr/>
        </p:nvSpPr>
        <p:spPr>
          <a:xfrm flipV="1">
            <a:off x="2915816" y="1628872"/>
            <a:ext cx="4428000" cy="612000"/>
          </a:xfrm>
          <a:prstGeom prst="flowChartDocumen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6237784"/>
            <a:ext cx="6120000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ноут 2.jpg"/>
          <p:cNvPicPr preferRelativeResize="0">
            <a:picLocks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349352"/>
            <a:ext cx="6120000" cy="424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Сильно преувеличивать, придавать чему-либо незначительному большое значение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Избегать заслуженного наказания (о хитрых, ловких людях)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Обманывать, вводить в заблуждение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Делать  что-либо небрежно, кое-как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pic>
        <p:nvPicPr>
          <p:cNvPr id="33" name="Рисунок 32" descr="кактус 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15616" y="872872"/>
            <a:ext cx="1440000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7.40741E-7 C 0.00539 -0.01852 0.01077 -0.03681 0.02327 -0.04676 C 0.03577 -0.05672 0.05782 -0.0588 0.07501 -0.05996 C 0.09219 -0.06112 0.11147 -0.0669 0.12674 -0.05348 C 0.14202 -0.04005 0.15782 -0.01899 0.16667 0.0199 C 0.17553 0.05879 0.18334 0.1368 0.18004 0.17986 C 0.17674 0.22291 0.15869 0.25509 0.14671 0.27777 C 0.13473 0.30046 0.12362 0.30509 0.10834 0.3155 C 0.09306 0.32592 0.1014 0.3331 0.05504 0.34004 C 0.00869 0.34699 -0.08072 0.35231 -0.16996 0.35763 " pathEditMode="relative" ptsTypes="aaaaaaaaaA">
                                      <p:cBhvr>
                                        <p:cTn id="6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C 0.00642 -0.025 0.01302 -0.05 0.03333 -0.06435 C 0.05364 -0.07871 0.09149 -0.08542 0.1217 -0.08658 C 0.15191 -0.08773 0.19236 -0.08079 0.2151 -0.07107 C 0.23784 -0.06134 0.24722 -0.04607 0.25833 -0.02871 C 0.26944 -0.01134 0.27621 0.00787 0.28177 0.03333 C 0.28732 0.05879 0.29028 0.09722 0.29166 0.12454 C 0.29305 0.15185 0.29722 0.16944 0.2901 0.19792 C 0.28298 0.22639 0.27378 0.27037 0.24843 0.2956 C 0.22309 0.32083 0.18524 0.33866 0.13837 0.34907 C 0.09149 0.35949 -0.00417 0.35648 -0.03334 0.35787 " pathEditMode="relative" ptsTypes="aaaaaaaaaaA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C 0.00573 -0.02106 0.01146 -0.0419 0.025 -0.05556 C 0.03854 -0.06921 0.05 -0.07708 0.0816 -0.08218 C 0.1132 -0.08727 0.17465 -0.08958 0.21493 -0.08657 C 0.25521 -0.08356 0.29601 -0.0787 0.32327 -0.06435 C 0.35052 -0.05 0.36545 -0.02662 0.3783 -4.44444E-6 C 0.39115 0.02662 0.39688 0.0581 0.4 0.0956 C 0.40313 0.1331 0.40452 0.18982 0.3967 0.22454 C 0.38889 0.25926 0.36806 0.28588 0.3533 0.3044 C 0.33854 0.32292 0.32535 0.32708 0.30833 0.33565 C 0.29132 0.34421 0.27066 0.35185 0.25156 0.35556 C 0.23247 0.35926 0.2184 0.35671 0.19323 0.35787 C 0.16806 0.35903 0.13403 0.36065 0.1 0.36227 " pathEditMode="relative" ptsTypes="aaaaaaaaaaaaA">
                                      <p:cBhvr>
                                        <p:cTn id="22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11111E-6 C 0.00572 -0.02223 0.01145 -0.04422 0.03003 -0.05787 C 0.0486 -0.07153 0.07221 -0.07801 0.11162 -0.08241 C 0.15103 -0.08681 0.21492 -0.08681 0.26666 -0.08449 C 0.31839 -0.08218 0.38367 -0.08681 0.42169 -0.06898 C 0.45971 -0.05116 0.47968 -0.01736 0.49496 0.02222 C 0.51024 0.0618 0.51336 0.12963 0.51336 0.16875 C 0.51336 0.20787 0.50694 0.23102 0.49496 0.25764 C 0.48298 0.28426 0.46666 0.31088 0.44166 0.3287 C 0.41666 0.34652 0.37412 0.35833 0.34496 0.36435 C 0.31579 0.37037 0.28905 0.36365 0.26666 0.36435 C 0.24426 0.36504 0.22708 0.3669 0.21006 0.36875 " pathEditMode="relative" ptsTypes="aaaaaaaaaaaA">
                                      <p:cBhvr>
                                        <p:cTn id="30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32" grpId="0" animBg="1"/>
      <p:bldP spid="32" grpId="1" animBg="1"/>
      <p:bldP spid="32" grpId="2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мыш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">
            <a:off x="7180034" y="5890659"/>
            <a:ext cx="960000" cy="720000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pic>
        <p:nvPicPr>
          <p:cNvPr id="25" name="Рисунок 24" descr="карандашница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9320" y="3356992"/>
            <a:ext cx="775008" cy="2109614"/>
          </a:xfrm>
          <a:prstGeom prst="rect">
            <a:avLst/>
          </a:prstGeom>
        </p:spPr>
      </p:pic>
      <p:pic>
        <p:nvPicPr>
          <p:cNvPr id="28" name="Рисунок 27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280" y="1052736"/>
            <a:ext cx="1080000" cy="1080000"/>
          </a:xfrm>
          <a:prstGeom prst="rect">
            <a:avLst/>
          </a:prstGeom>
        </p:spPr>
      </p:pic>
      <p:pic>
        <p:nvPicPr>
          <p:cNvPr id="29" name="Рисунок 28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4048" y="1052736"/>
            <a:ext cx="1080000" cy="1080000"/>
          </a:xfrm>
          <a:prstGeom prst="rect">
            <a:avLst/>
          </a:prstGeom>
        </p:spPr>
      </p:pic>
      <p:pic>
        <p:nvPicPr>
          <p:cNvPr id="30" name="Рисунок 29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1052736"/>
            <a:ext cx="1080000" cy="1080000"/>
          </a:xfrm>
          <a:prstGeom prst="rect">
            <a:avLst/>
          </a:prstGeom>
        </p:spPr>
      </p:pic>
      <p:pic>
        <p:nvPicPr>
          <p:cNvPr id="31" name="Рисунок 30" descr="диск 3.png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1200" y="1052736"/>
            <a:ext cx="1080000" cy="1080000"/>
          </a:xfrm>
          <a:prstGeom prst="rect">
            <a:avLst/>
          </a:prstGeom>
        </p:spPr>
      </p:pic>
      <p:sp>
        <p:nvSpPr>
          <p:cNvPr id="13" name="Блок-схема: документ 12"/>
          <p:cNvSpPr/>
          <p:nvPr/>
        </p:nvSpPr>
        <p:spPr>
          <a:xfrm flipV="1">
            <a:off x="2915816" y="1628872"/>
            <a:ext cx="4428000" cy="612000"/>
          </a:xfrm>
          <a:prstGeom prst="flowChartDocument">
            <a:avLst/>
          </a:prstGeom>
          <a:blipFill>
            <a:blip r:embed="rId5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6237784"/>
            <a:ext cx="6120000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ноут 2.jpg"/>
          <p:cNvPicPr preferRelativeResize="0">
            <a:picLocks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349352"/>
            <a:ext cx="6120000" cy="424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Быть в беспрестанных хлопотах, заботах, занятиях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Лицемерная, притворная жалость, неискреннее сожаление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Очень много,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в избытке (денег)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Бездельничать, праздно проводить время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pic>
        <p:nvPicPr>
          <p:cNvPr id="33" name="Рисунок 32" descr="кактус 3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15616" y="872872"/>
            <a:ext cx="1440000" cy="1440000"/>
          </a:xfrm>
          <a:prstGeom prst="rect">
            <a:avLst/>
          </a:prstGeom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7.40741E-7 C 0.00539 -0.01852 0.01077 -0.03681 0.02327 -0.04676 C 0.03577 -0.05672 0.05782 -0.0588 0.07501 -0.05996 C 0.09219 -0.06112 0.11147 -0.0669 0.12674 -0.05348 C 0.14202 -0.04005 0.15782 -0.01899 0.16667 0.0199 C 0.17553 0.05879 0.18334 0.1368 0.18004 0.17986 C 0.17674 0.22291 0.15869 0.25509 0.14671 0.27777 C 0.13473 0.30046 0.12362 0.30509 0.10834 0.3155 C 0.09306 0.32592 0.1014 0.3331 0.05504 0.34004 C 0.00869 0.34699 -0.08072 0.35231 -0.16996 0.35763 " pathEditMode="relative" ptsTypes="aaaaaaaaaA">
                                      <p:cBhvr>
                                        <p:cTn id="6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C 0.00642 -0.025 0.01302 -0.05 0.03333 -0.06435 C 0.05364 -0.07871 0.09149 -0.08542 0.1217 -0.08658 C 0.15191 -0.08773 0.19236 -0.08079 0.2151 -0.07107 C 0.23784 -0.06134 0.24722 -0.04607 0.25833 -0.02871 C 0.26944 -0.01134 0.27621 0.00787 0.28177 0.03333 C 0.28732 0.05879 0.29028 0.09722 0.29166 0.12454 C 0.29305 0.15185 0.29722 0.16944 0.2901 0.19792 C 0.28298 0.22639 0.27378 0.27037 0.24843 0.2956 C 0.22309 0.32083 0.18524 0.33866 0.13837 0.34907 C 0.09149 0.35949 -0.00417 0.35648 -0.03334 0.35787 " pathEditMode="relative" ptsTypes="aaaaaaaaaaA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C 0.00573 -0.02106 0.01146 -0.0419 0.025 -0.05556 C 0.03854 -0.06921 0.05 -0.07708 0.0816 -0.08218 C 0.1132 -0.08727 0.17465 -0.08958 0.21493 -0.08657 C 0.25521 -0.08356 0.29601 -0.0787 0.32327 -0.06435 C 0.35052 -0.05 0.36545 -0.02662 0.3783 -4.44444E-6 C 0.39115 0.02662 0.39688 0.0581 0.4 0.0956 C 0.40313 0.1331 0.40452 0.18982 0.3967 0.22454 C 0.38889 0.25926 0.36806 0.28588 0.3533 0.3044 C 0.33854 0.32292 0.32535 0.32708 0.30833 0.33565 C 0.29132 0.34421 0.27066 0.35185 0.25156 0.35556 C 0.23247 0.35926 0.2184 0.35671 0.19323 0.35787 C 0.16806 0.35903 0.13403 0.36065 0.1 0.36227 " pathEditMode="relative" ptsTypes="aaaaaaaaaaaaA">
                                      <p:cBhvr>
                                        <p:cTn id="22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11111E-6 C 0.00572 -0.02223 0.01145 -0.04422 0.03003 -0.05787 C 0.0486 -0.07153 0.07221 -0.07801 0.11162 -0.08241 C 0.15103 -0.08681 0.21492 -0.08681 0.26666 -0.08449 C 0.31839 -0.08218 0.38367 -0.08681 0.42169 -0.06898 C 0.45971 -0.05116 0.47968 -0.01736 0.49496 0.02222 C 0.51024 0.0618 0.51336 0.12963 0.51336 0.16875 C 0.51336 0.20787 0.50694 0.23102 0.49496 0.25764 C 0.48298 0.28426 0.46666 0.31088 0.44166 0.3287 C 0.41666 0.34652 0.37412 0.35833 0.34496 0.36435 C 0.31579 0.37037 0.28905 0.36365 0.26666 0.36435 C 0.24426 0.36504 0.22708 0.3669 0.21006 0.36875 " pathEditMode="relative" ptsTypes="aaaaaaaaaaaA">
                                      <p:cBhvr>
                                        <p:cTn id="30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32" grpId="0" animBg="1"/>
      <p:bldP spid="32" grpId="1" animBg="1"/>
      <p:bldP spid="32" grpId="2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карандашниц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49320" y="3356992"/>
            <a:ext cx="775008" cy="2109614"/>
          </a:xfrm>
          <a:prstGeom prst="rect">
            <a:avLst/>
          </a:prstGeom>
        </p:spPr>
      </p:pic>
      <p:pic>
        <p:nvPicPr>
          <p:cNvPr id="28" name="Рисунок 27" descr="диск 3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12280" y="1052736"/>
            <a:ext cx="1080000" cy="1080000"/>
          </a:xfrm>
          <a:prstGeom prst="rect">
            <a:avLst/>
          </a:prstGeom>
        </p:spPr>
      </p:pic>
      <p:pic>
        <p:nvPicPr>
          <p:cNvPr id="29" name="Рисунок 28" descr="диск 3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04048" y="1052736"/>
            <a:ext cx="1080000" cy="1080000"/>
          </a:xfrm>
          <a:prstGeom prst="rect">
            <a:avLst/>
          </a:prstGeom>
        </p:spPr>
      </p:pic>
      <p:pic>
        <p:nvPicPr>
          <p:cNvPr id="30" name="Рисунок 29" descr="диск 3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995936" y="1052736"/>
            <a:ext cx="1080000" cy="1080000"/>
          </a:xfrm>
          <a:prstGeom prst="rect">
            <a:avLst/>
          </a:prstGeom>
        </p:spPr>
      </p:pic>
      <p:pic>
        <p:nvPicPr>
          <p:cNvPr id="31" name="Рисунок 30" descr="диск 3.png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001200" y="1052736"/>
            <a:ext cx="1080000" cy="1080000"/>
          </a:xfrm>
          <a:prstGeom prst="rect">
            <a:avLst/>
          </a:prstGeom>
        </p:spPr>
      </p:pic>
      <p:sp>
        <p:nvSpPr>
          <p:cNvPr id="13" name="Блок-схема: документ 12"/>
          <p:cNvSpPr/>
          <p:nvPr/>
        </p:nvSpPr>
        <p:spPr>
          <a:xfrm flipV="1">
            <a:off x="2915816" y="1628872"/>
            <a:ext cx="4428000" cy="612000"/>
          </a:xfrm>
          <a:prstGeom prst="flowChartDocument">
            <a:avLst/>
          </a:prstGeom>
          <a:blipFill>
            <a:blip r:embed="rId4" cstate="print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27584" y="6237784"/>
            <a:ext cx="6120000" cy="144016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scene3d>
            <a:camera prst="perspectiveRelaxed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ноут 2.jpg"/>
          <p:cNvPicPr preferRelativeResize="0">
            <a:picLocks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2349352"/>
            <a:ext cx="6120000" cy="4248000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Поступать так, как угодно кому-либо, безоговорочно во всём подчиняться кому-либо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Идти Не выбирая пути, без определённого направления, куда попало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03648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Молчать, не  говорить лишнего; быть осторожным в высказываниях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reflection blurRad="12700" stA="28000" endPos="45000" dist="1000" dir="5400000" sy="-100000" algn="bl" rotWithShape="0"/>
                </a:effectLst>
                <a:latin typeface="Franklin Gothic Medium Cond" pitchFamily="34" charset="0"/>
              </a:rPr>
              <a:t>Лишать способности здраво рассуждать, трезво относиться к окружающему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404200" y="2492896"/>
            <a:ext cx="4968000" cy="28080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reflection blurRad="12700" stA="28000" endPos="45000" dist="1000" dir="5400000" sy="-100000" algn="bl" rotWithShape="0"/>
              </a:effectLst>
              <a:latin typeface="Franklin Gothic Medium Cond" pitchFamily="34" charset="0"/>
            </a:endParaRPr>
          </a:p>
        </p:txBody>
      </p:sp>
      <p:pic>
        <p:nvPicPr>
          <p:cNvPr id="33" name="Рисунок 32" descr="кактус 3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115616" y="872872"/>
            <a:ext cx="1440000" cy="1440000"/>
          </a:xfrm>
          <a:prstGeom prst="rect">
            <a:avLst/>
          </a:prstGeom>
        </p:spPr>
      </p:pic>
      <p:sp>
        <p:nvSpPr>
          <p:cNvPr id="34" name="Умножение 33">
            <a:hlinkClick r:id="" action="ppaction://hlinkshowjump?jump=endshow"/>
          </p:cNvPr>
          <p:cNvSpPr/>
          <p:nvPr/>
        </p:nvSpPr>
        <p:spPr>
          <a:xfrm>
            <a:off x="8100392" y="332656"/>
            <a:ext cx="648072" cy="648072"/>
          </a:xfrm>
          <a:prstGeom prst="mathMultiply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6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7.40741E-7 C 0.00539 -0.01852 0.01077 -0.03681 0.02327 -0.04676 C 0.03577 -0.05672 0.05782 -0.0588 0.07501 -0.05996 C 0.09219 -0.06112 0.11147 -0.0669 0.12674 -0.05348 C 0.14202 -0.04005 0.15782 -0.01899 0.16667 0.0199 C 0.17553 0.05879 0.18334 0.1368 0.18004 0.17986 C 0.17674 0.22291 0.15869 0.25509 0.14671 0.27777 C 0.13473 0.30046 0.12362 0.30509 0.10834 0.3155 C 0.09306 0.32592 0.1014 0.3331 0.05504 0.34004 C 0.00869 0.34699 -0.08072 0.35231 -0.16996 0.35763 " pathEditMode="relative" ptsTypes="aaaaaaaaaA">
                                      <p:cBhvr>
                                        <p:cTn id="6" dur="4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59259E-6 C 0.00642 -0.025 0.01302 -0.05 0.03333 -0.06435 C 0.05364 -0.07871 0.09149 -0.08542 0.1217 -0.08658 C 0.15191 -0.08773 0.19236 -0.08079 0.2151 -0.07107 C 0.23784 -0.06134 0.24722 -0.04607 0.25833 -0.02871 C 0.26944 -0.01134 0.27621 0.00787 0.28177 0.03333 C 0.28732 0.05879 0.29028 0.09722 0.29166 0.12454 C 0.29305 0.15185 0.29722 0.16944 0.2901 0.19792 C 0.28298 0.22639 0.27378 0.27037 0.24843 0.2956 C 0.22309 0.32083 0.18524 0.33866 0.13837 0.34907 C 0.09149 0.35949 -0.00417 0.35648 -0.03334 0.35787 " pathEditMode="relative" ptsTypes="aaaaaaaaaaA">
                                      <p:cBhvr>
                                        <p:cTn id="1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4.44444E-6 C 0.00573 -0.02106 0.01146 -0.0419 0.025 -0.05556 C 0.03854 -0.06921 0.05 -0.07708 0.0816 -0.08218 C 0.1132 -0.08727 0.17465 -0.08958 0.21493 -0.08657 C 0.25521 -0.08356 0.29601 -0.0787 0.32327 -0.06435 C 0.35052 -0.05 0.36545 -0.02662 0.3783 -4.44444E-6 C 0.39115 0.02662 0.39688 0.0581 0.4 0.0956 C 0.40313 0.1331 0.40452 0.18982 0.3967 0.22454 C 0.38889 0.25926 0.36806 0.28588 0.3533 0.3044 C 0.33854 0.32292 0.32535 0.32708 0.30833 0.33565 C 0.29132 0.34421 0.27066 0.35185 0.25156 0.35556 C 0.23247 0.35926 0.2184 0.35671 0.19323 0.35787 C 0.16806 0.35903 0.13403 0.36065 0.1 0.36227 " pathEditMode="relative" ptsTypes="aaaaaaaaaaaaA">
                                      <p:cBhvr>
                                        <p:cTn id="22" dur="6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11111E-6 C 0.00572 -0.02223 0.01145 -0.04422 0.03003 -0.05787 C 0.0486 -0.07153 0.07221 -0.07801 0.11162 -0.08241 C 0.15103 -0.08681 0.21492 -0.08681 0.26666 -0.08449 C 0.31839 -0.08218 0.38367 -0.08681 0.42169 -0.06898 C 0.45971 -0.05116 0.47968 -0.01736 0.49496 0.02222 C 0.51024 0.0618 0.51336 0.12963 0.51336 0.16875 C 0.51336 0.20787 0.50694 0.23102 0.49496 0.25764 C 0.48298 0.28426 0.46666 0.31088 0.44166 0.3287 C 0.41666 0.34652 0.37412 0.35833 0.34496 0.36435 C 0.31579 0.37037 0.28905 0.36365 0.26666 0.36435 C 0.24426 0.36504 0.22708 0.3669 0.21006 0.36875 " pathEditMode="relative" ptsTypes="aaaaaaaaaaaA">
                                      <p:cBhvr>
                                        <p:cTn id="30" dur="7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7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8" grpId="2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32" grpId="0" animBg="1"/>
      <p:bldP spid="32" grpId="1" animBg="1"/>
      <p:bldP spid="32" grpId="2" animBg="1"/>
      <p:bldP spid="23" grpId="0" animBg="1"/>
      <p:bldP spid="23" grpId="1" animBg="1"/>
      <p:bldP spid="24" grpId="0" animBg="1"/>
      <p:bldP spid="24" grpId="1" animBg="1"/>
      <p:bldP spid="26" grpId="0" animBg="1"/>
      <p:bldP spid="26" grpId="1" animBg="1"/>
      <p:bldP spid="27" grpId="0" animBg="1"/>
      <p:bldP spid="2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758782" y="116632"/>
            <a:ext cx="4175182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Franklin Gothic Medium Cond" pitchFamily="34" charset="0"/>
              </a:rPr>
              <a:t>Источники информации: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Franklin Gothic Medium Cond" pitchFamily="34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42202" y="620688"/>
            <a:ext cx="889429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2"/>
              </a:rPr>
              <a:t>фон слайда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3"/>
              </a:rPr>
              <a:t>http://klar.net.ua/images/drawings/cat.gif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- купить кота в мешке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4"/>
              </a:rPr>
              <a:t>http://img-fotki.yandex.ru/get/9310/185889951.2/0_98c0c_e2f19217_orig.jpg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- белка в колесе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5"/>
              </a:rPr>
              <a:t>http://kiparis-crimea.ru/uploads/images/goods/10452.png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- мышка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6"/>
              </a:rPr>
              <a:t>http://www.playcast.ru/uploads/2015/09/30/15268503.png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карандашница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7"/>
              </a:rPr>
              <a:t>http://charliesbowler.com/data_images/56aca0b55c788.jpg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- фразеологический словарь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8"/>
              </a:rPr>
              <a:t>http://fs00.infourok.ru/images/doc/126/147086/hello_html_e36eb88.png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- вверх тормашками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9"/>
              </a:rPr>
              <a:t>стол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10"/>
              </a:rPr>
              <a:t>http://delenadiaries.com/templates/Simple/images/gifts/56.png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- кактус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11"/>
              </a:rPr>
              <a:t>http://www.reddyteddymusic.com/wp-content/uploads/2014/12/dvd-icon.png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 - диск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12"/>
              </a:rPr>
              <a:t>ноутбук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13"/>
              </a:rPr>
              <a:t>http://fs00.infourok.ru/images/doc/241/210466/2/img13.jpg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- с три короба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14"/>
              </a:rPr>
              <a:t>http://davaiknam.ru/texts/940/939501/939501_html_182bfaf2.jpg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- бить баклуши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15"/>
              </a:rPr>
              <a:t>http://missbb.com/art-of/P/g-priv/ima/007.jpg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- битый час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16"/>
              </a:rPr>
              <a:t>брать быка за рога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17"/>
              </a:rPr>
              <a:t>http://davaiknam.ru/texts/1166/1165956/1165956_html_m18ad1962.jpg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- водить  за нос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18"/>
              </a:rPr>
              <a:t>http://cs618417.vk.me/v618417355/ef80/MSuxmE_zU0Q.jpg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- сесть в калошу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 Cond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  <a:hlinkClick r:id="rId19"/>
              </a:rPr>
              <a:t>http://www.free-lancers.net/posted_files/NE8A4C1B51DF9.jpg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 Cond" pitchFamily="34" charset="0"/>
                <a:ea typeface="Calibri" pitchFamily="34" charset="0"/>
                <a:cs typeface="Times New Roman" pitchFamily="18" charset="0"/>
              </a:rPr>
              <a:t> - делить шкуру медведя</a:t>
            </a:r>
          </a:p>
        </p:txBody>
      </p:sp>
      <p:pic>
        <p:nvPicPr>
          <p:cNvPr id="4" name="Рисунок 3" descr="мышка.png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080000">
            <a:off x="7180034" y="5890659"/>
            <a:ext cx="960000" cy="720000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481</Words>
  <Application>Microsoft Office PowerPoint</Application>
  <PresentationFormat>Экран (4:3)</PresentationFormat>
  <Paragraphs>73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Ала</cp:lastModifiedBy>
  <cp:revision>79</cp:revision>
  <dcterms:created xsi:type="dcterms:W3CDTF">2016-04-09T15:48:48Z</dcterms:created>
  <dcterms:modified xsi:type="dcterms:W3CDTF">2016-06-04T17:50:52Z</dcterms:modified>
</cp:coreProperties>
</file>