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96" r:id="rId3"/>
    <p:sldId id="297" r:id="rId4"/>
    <p:sldId id="259" r:id="rId5"/>
    <p:sldId id="298" r:id="rId6"/>
    <p:sldId id="260" r:id="rId7"/>
    <p:sldId id="262" r:id="rId8"/>
    <p:sldId id="299" r:id="rId9"/>
    <p:sldId id="265" r:id="rId10"/>
    <p:sldId id="263" r:id="rId11"/>
    <p:sldId id="295" r:id="rId12"/>
    <p:sldId id="264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4" r:id="rId21"/>
    <p:sldId id="275" r:id="rId22"/>
    <p:sldId id="276" r:id="rId23"/>
    <p:sldId id="277" r:id="rId24"/>
    <p:sldId id="278" r:id="rId25"/>
    <p:sldId id="279" r:id="rId26"/>
    <p:sldId id="281" r:id="rId27"/>
    <p:sldId id="283" r:id="rId28"/>
    <p:sldId id="284" r:id="rId29"/>
    <p:sldId id="301" r:id="rId30"/>
    <p:sldId id="300" r:id="rId31"/>
    <p:sldId id="288" r:id="rId32"/>
    <p:sldId id="290" r:id="rId33"/>
    <p:sldId id="291" r:id="rId34"/>
    <p:sldId id="303" r:id="rId35"/>
    <p:sldId id="292" r:id="rId36"/>
    <p:sldId id="304" r:id="rId37"/>
    <p:sldId id="305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874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F0A557-B218-463D-89C7-F31D158E0696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CC1B3-29D0-488A-95B1-2D35AAE578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780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CC1B3-29D0-488A-95B1-2D35AAE5782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540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52BE7-7FD3-4EFE-8E20-38B4AB11876E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156C5-8817-4B75-921E-28E242BF0D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419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52BE7-7FD3-4EFE-8E20-38B4AB11876E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156C5-8817-4B75-921E-28E242BF0D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157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52BE7-7FD3-4EFE-8E20-38B4AB11876E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156C5-8817-4B75-921E-28E242BF0D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520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52BE7-7FD3-4EFE-8E20-38B4AB11876E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156C5-8817-4B75-921E-28E242BF0D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747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52BE7-7FD3-4EFE-8E20-38B4AB11876E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156C5-8817-4B75-921E-28E242BF0D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02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52BE7-7FD3-4EFE-8E20-38B4AB11876E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156C5-8817-4B75-921E-28E242BF0D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792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52BE7-7FD3-4EFE-8E20-38B4AB11876E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156C5-8817-4B75-921E-28E242BF0D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20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52BE7-7FD3-4EFE-8E20-38B4AB11876E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156C5-8817-4B75-921E-28E242BF0D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329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52BE7-7FD3-4EFE-8E20-38B4AB11876E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156C5-8817-4B75-921E-28E242BF0D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464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52BE7-7FD3-4EFE-8E20-38B4AB11876E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156C5-8817-4B75-921E-28E242BF0D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327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52BE7-7FD3-4EFE-8E20-38B4AB11876E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156C5-8817-4B75-921E-28E242BF0D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024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52BE7-7FD3-4EFE-8E20-38B4AB11876E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156C5-8817-4B75-921E-28E242BF0D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379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gif"/><Relationship Id="rId7" Type="http://schemas.openxmlformats.org/officeDocument/2006/relationships/image" Target="../media/image9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eior.by/obrazovanie/obshchee-srednee/index.php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6" t="22083" r="6172" b="18194"/>
          <a:stretch/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626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2" t="4286" r="7724" b="12381"/>
          <a:stretch/>
        </p:blipFill>
        <p:spPr bwMode="auto">
          <a:xfrm>
            <a:off x="1" y="4564"/>
            <a:ext cx="9144000" cy="6853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32656"/>
            <a:ext cx="1201737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076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548680"/>
            <a:ext cx="6552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Периодизация истории Нового времени</a:t>
            </a:r>
            <a:endParaRPr lang="ru-RU" sz="32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74" name="Picture 2" descr="Презентация: От Средневековья к Новому времени. 7 класс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5"/>
          <a:stretch/>
        </p:blipFill>
        <p:spPr bwMode="auto">
          <a:xfrm>
            <a:off x="323528" y="1988840"/>
            <a:ext cx="8280920" cy="422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38238"/>
            <a:ext cx="960640" cy="101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9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" t="5476" r="6117" b="16428"/>
          <a:stretch/>
        </p:blipFill>
        <p:spPr bwMode="auto">
          <a:xfrm>
            <a:off x="9939" y="13387"/>
            <a:ext cx="9134061" cy="68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457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t="3095" r="6250" b="12619"/>
          <a:stretch/>
        </p:blipFill>
        <p:spPr bwMode="auto">
          <a:xfrm>
            <a:off x="0" y="30526"/>
            <a:ext cx="9144000" cy="6827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07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2858" r="4241" b="8571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659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" t="4047" r="4241" b="8572"/>
          <a:stretch/>
        </p:blipFill>
        <p:spPr bwMode="auto">
          <a:xfrm>
            <a:off x="1" y="29716"/>
            <a:ext cx="9144000" cy="6828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07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" t="5000" r="5313" b="928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911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" t="4762" r="4643" b="10714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969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5" t="4762" r="6384" b="11190"/>
          <a:stretch/>
        </p:blipFill>
        <p:spPr bwMode="auto">
          <a:xfrm>
            <a:off x="1" y="0"/>
            <a:ext cx="94685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90" y="454556"/>
            <a:ext cx="1614586" cy="11742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23728" y="141277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rgbClr val="C00000"/>
                </a:solidFill>
              </a:rPr>
              <a:t>С. 6.</a:t>
            </a:r>
            <a:endParaRPr lang="ru-RU" b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14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5476" r="7187" b="10714"/>
          <a:stretch/>
        </p:blipFill>
        <p:spPr bwMode="auto">
          <a:xfrm>
            <a:off x="35496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649" y="764704"/>
            <a:ext cx="1199351" cy="119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7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3262" y="260648"/>
            <a:ext cx="856895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Знать: </a:t>
            </a:r>
          </a:p>
          <a:p>
            <a:endParaRPr lang="ru-RU" sz="2800" b="1" dirty="0" smtClean="0">
              <a:latin typeface="Century Gothic" panose="020B0502020202020204" pitchFamily="34" charset="0"/>
            </a:endParaRPr>
          </a:p>
          <a:p>
            <a:pPr marL="342900" indent="-342900">
              <a:buAutoNum type="arabicPeriod"/>
            </a:pPr>
            <a:r>
              <a:rPr lang="ru-RU" sz="2800" b="1" dirty="0" smtClean="0">
                <a:latin typeface="Century Gothic" panose="020B0502020202020204" pitchFamily="34" charset="0"/>
              </a:rPr>
              <a:t>Периодизация нового времени </a:t>
            </a:r>
          </a:p>
          <a:p>
            <a:pPr marL="342900" indent="-342900">
              <a:buAutoNum type="arabicPeriod"/>
            </a:pPr>
            <a:r>
              <a:rPr lang="ru-RU" sz="2800" b="1" dirty="0" smtClean="0">
                <a:latin typeface="Century Gothic" panose="020B0502020202020204" pitchFamily="34" charset="0"/>
              </a:rPr>
              <a:t>Основные события Нового времени</a:t>
            </a:r>
          </a:p>
          <a:p>
            <a:pPr marL="342900" indent="-342900">
              <a:buAutoNum type="arabicPeriod"/>
            </a:pPr>
            <a:r>
              <a:rPr lang="ru-RU" sz="2800" b="1" dirty="0" smtClean="0">
                <a:latin typeface="Century Gothic" panose="020B0502020202020204" pitchFamily="34" charset="0"/>
              </a:rPr>
              <a:t>Что такое индустриализация и модернизация</a:t>
            </a:r>
            <a:endParaRPr lang="ru-RU" sz="2800" b="1" dirty="0">
              <a:latin typeface="Century Gothic" panose="020B0502020202020204" pitchFamily="34" charset="0"/>
            </a:endParaRPr>
          </a:p>
          <a:p>
            <a:endParaRPr lang="ru-RU" sz="28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Уметь</a:t>
            </a:r>
            <a:r>
              <a:rPr lang="ru-RU" sz="2800" b="1" dirty="0" smtClean="0">
                <a:latin typeface="Century Gothic" panose="020B0502020202020204" pitchFamily="34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ru-RU" sz="2800" b="1" dirty="0" smtClean="0">
                <a:latin typeface="Century Gothic" panose="020B0502020202020204" pitchFamily="34" charset="0"/>
              </a:rPr>
              <a:t>Составлять сравнительную таблицу</a:t>
            </a:r>
          </a:p>
          <a:p>
            <a:pPr marL="342900" indent="-342900">
              <a:buAutoNum type="arabicPeriod"/>
            </a:pPr>
            <a:r>
              <a:rPr lang="ru-RU" sz="2800" b="1" dirty="0" smtClean="0">
                <a:latin typeface="Century Gothic" panose="020B0502020202020204" pitchFamily="34" charset="0"/>
              </a:rPr>
              <a:t>Сравнивать индустриальную и аграрную цивилизации</a:t>
            </a:r>
          </a:p>
          <a:p>
            <a:pPr marL="342900" indent="-342900">
              <a:buAutoNum type="arabicPeriod"/>
            </a:pPr>
            <a:r>
              <a:rPr lang="ru-RU" sz="2800" b="1" dirty="0" smtClean="0">
                <a:latin typeface="Century Gothic" panose="020B0502020202020204" pitchFamily="34" charset="0"/>
              </a:rPr>
              <a:t>Показывать государства на карте</a:t>
            </a:r>
            <a:endParaRPr lang="ru-RU" sz="2800" b="1" dirty="0"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477938"/>
            <a:ext cx="1792288" cy="138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73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52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4286" r="4240" b="7143"/>
          <a:stretch/>
        </p:blipFill>
        <p:spPr bwMode="auto">
          <a:xfrm>
            <a:off x="1" y="11258"/>
            <a:ext cx="9144000" cy="6846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94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1" t="5000" r="4911" b="11667"/>
          <a:stretch/>
        </p:blipFill>
        <p:spPr bwMode="auto">
          <a:xfrm>
            <a:off x="26573" y="24644"/>
            <a:ext cx="9117427" cy="6833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78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2" t="3572" r="7187" b="11190"/>
          <a:stretch/>
        </p:blipFill>
        <p:spPr bwMode="auto">
          <a:xfrm>
            <a:off x="0" y="-12576"/>
            <a:ext cx="9144000" cy="687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4" b="28399"/>
          <a:stretch/>
        </p:blipFill>
        <p:spPr>
          <a:xfrm>
            <a:off x="107504" y="404664"/>
            <a:ext cx="2289856" cy="99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0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" t="5000" r="7992" b="10476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806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" t="7619" r="4643" b="10476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006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" t="5953" r="4241" b="11429"/>
          <a:stretch/>
        </p:blipFill>
        <p:spPr bwMode="auto">
          <a:xfrm>
            <a:off x="31339" y="21399"/>
            <a:ext cx="9112661" cy="683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83953"/>
            <a:ext cx="898717" cy="112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28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3" t="6189" r="6652" b="11429"/>
          <a:stretch/>
        </p:blipFill>
        <p:spPr bwMode="auto">
          <a:xfrm>
            <a:off x="13387" y="0"/>
            <a:ext cx="9130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5157192"/>
            <a:ext cx="1263071" cy="133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4" t="5953" r="15491" b="10476"/>
          <a:stretch/>
        </p:blipFill>
        <p:spPr bwMode="auto">
          <a:xfrm>
            <a:off x="25761" y="23022"/>
            <a:ext cx="9118239" cy="6834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23022"/>
            <a:ext cx="631536" cy="66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5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188640"/>
            <a:ext cx="7056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Century Gothic" panose="020B0502020202020204" pitchFamily="34" charset="0"/>
              </a:rPr>
              <a:t>Аграрная и индустриальная цивилизация</a:t>
            </a:r>
            <a:endParaRPr lang="ru-RU" sz="3200" b="1" dirty="0">
              <a:latin typeface="Century Gothic" panose="020B0502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912425"/>
              </p:ext>
            </p:extLst>
          </p:nvPr>
        </p:nvGraphicFramePr>
        <p:xfrm>
          <a:off x="431540" y="1395264"/>
          <a:ext cx="8136903" cy="5462736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712301"/>
                <a:gridCol w="2712301"/>
                <a:gridCol w="2712301"/>
              </a:tblGrid>
              <a:tr h="910456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Критерии для сравнения</a:t>
                      </a:r>
                      <a:endParaRPr lang="ru-RU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Аграрная цивилизация</a:t>
                      </a:r>
                      <a:endParaRPr lang="ru-RU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Индустриальная цивилизация</a:t>
                      </a:r>
                      <a:endParaRPr lang="ru-RU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910456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entury Gothic" panose="020B0502020202020204" pitchFamily="34" charset="0"/>
                        </a:rPr>
                        <a:t>Экономическое развитие</a:t>
                      </a:r>
                      <a:endParaRPr lang="ru-RU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10456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entury Gothic" panose="020B0502020202020204" pitchFamily="34" charset="0"/>
                        </a:rPr>
                        <a:t>Социальная структура </a:t>
                      </a:r>
                      <a:endParaRPr lang="ru-RU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10456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entury Gothic" panose="020B0502020202020204" pitchFamily="34" charset="0"/>
                        </a:rPr>
                        <a:t>Духовная жизнь</a:t>
                      </a:r>
                      <a:endParaRPr lang="ru-RU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10456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entury Gothic" panose="020B0502020202020204" pitchFamily="34" charset="0"/>
                        </a:rPr>
                        <a:t>Политическое развитие</a:t>
                      </a:r>
                      <a:endParaRPr lang="ru-RU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910456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entury Gothic" panose="020B0502020202020204" pitchFamily="34" charset="0"/>
                        </a:rPr>
                        <a:t>Территории распространения</a:t>
                      </a:r>
                      <a:endParaRPr lang="ru-RU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91" y="91614"/>
            <a:ext cx="1229815" cy="10331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1640" y="980728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C00000"/>
                </a:solidFill>
              </a:rPr>
              <a:t>С. 7</a:t>
            </a:r>
            <a:endParaRPr lang="ru-RU" sz="2000" b="1" u="sng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415" y="5589240"/>
            <a:ext cx="719925" cy="76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3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4" y="1916832"/>
            <a:ext cx="1263071" cy="13396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90" y="454556"/>
            <a:ext cx="1614586" cy="11742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5BA"/>
              </a:clrFrom>
              <a:clrTo>
                <a:srgbClr val="FFF5B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24" y="5183662"/>
            <a:ext cx="1462276" cy="14622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24" y="3678704"/>
            <a:ext cx="1199351" cy="11993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529" y="283953"/>
            <a:ext cx="1206531" cy="15154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1720" y="692696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entury Gothic" panose="020B0502020202020204" pitchFamily="34" charset="0"/>
              </a:rPr>
              <a:t>Работаем  с учебником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1720" y="2217310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entury Gothic" panose="020B0502020202020204" pitchFamily="34" charset="0"/>
              </a:rPr>
              <a:t>Записываем в тетрадь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83700" y="3811232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entury Gothic" panose="020B0502020202020204" pitchFamily="34" charset="0"/>
              </a:rPr>
              <a:t>Думаем и отвечаем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1732" y="5496137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entury Gothic" panose="020B0502020202020204" pitchFamily="34" charset="0"/>
              </a:rPr>
              <a:t>Работаем в группах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26603" y="806617"/>
            <a:ext cx="1961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entury Gothic" panose="020B0502020202020204" pitchFamily="34" charset="0"/>
              </a:rPr>
              <a:t>Важно запомнить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4" b="28399"/>
          <a:stretch/>
        </p:blipFill>
        <p:spPr>
          <a:xfrm>
            <a:off x="4590866" y="2126066"/>
            <a:ext cx="2289856" cy="9960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704451" y="2131137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entury Gothic" panose="020B0502020202020204" pitchFamily="34" charset="0"/>
              </a:rPr>
              <a:t>Работаем в паре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025" y="3122109"/>
            <a:ext cx="1453422" cy="145342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579421" y="3324761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entury Gothic" panose="020B0502020202020204" pitchFamily="34" charset="0"/>
              </a:rPr>
              <a:t>Тестовое задание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818" y="5053088"/>
            <a:ext cx="1263629" cy="149837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704451" y="5496137"/>
            <a:ext cx="1827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Проверяем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37440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2607829"/>
              </p:ext>
            </p:extLst>
          </p:nvPr>
        </p:nvGraphicFramePr>
        <p:xfrm>
          <a:off x="107504" y="260648"/>
          <a:ext cx="9036496" cy="630936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123728"/>
                <a:gridCol w="3900602"/>
                <a:gridCol w="3012166"/>
              </a:tblGrid>
              <a:tr h="63117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Критерии для сравнения</a:t>
                      </a:r>
                      <a:endParaRPr lang="ru-RU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Аграрная цивилизация</a:t>
                      </a:r>
                      <a:r>
                        <a:rPr lang="ru-RU" b="1" baseline="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ru-RU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Индустриальная цивилизация</a:t>
                      </a:r>
                      <a:endParaRPr lang="ru-RU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1442674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entury Gothic" panose="020B0502020202020204" pitchFamily="34" charset="0"/>
                        </a:rPr>
                        <a:t>Экономическое развитие</a:t>
                      </a:r>
                      <a:endParaRPr lang="ru-RU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entury Gothic" panose="020B0502020202020204" pitchFamily="34" charset="0"/>
                        </a:rPr>
                        <a:t>Сельское хозяйство, ручной труд. Натуральное хозяйство, примитивная техника</a:t>
                      </a:r>
                      <a:endParaRPr lang="ru-RU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entury Gothic" panose="020B0502020202020204" pitchFamily="34" charset="0"/>
                        </a:rPr>
                        <a:t>Промышленность Машинное</a:t>
                      </a:r>
                      <a:r>
                        <a:rPr lang="ru-RU" b="1" baseline="0" dirty="0" smtClean="0">
                          <a:latin typeface="Century Gothic" panose="020B0502020202020204" pitchFamily="34" charset="0"/>
                        </a:rPr>
                        <a:t> производство</a:t>
                      </a:r>
                    </a:p>
                    <a:p>
                      <a:r>
                        <a:rPr lang="ru-RU" b="1" baseline="0" dirty="0" smtClean="0">
                          <a:latin typeface="Century Gothic" panose="020B0502020202020204" pitchFamily="34" charset="0"/>
                        </a:rPr>
                        <a:t>Товарно- денежные отношения</a:t>
                      </a:r>
                      <a:endParaRPr lang="ru-RU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901671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entury Gothic" panose="020B0502020202020204" pitchFamily="34" charset="0"/>
                        </a:rPr>
                        <a:t>Социальная структура </a:t>
                      </a:r>
                      <a:endParaRPr lang="ru-RU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entury Gothic" panose="020B0502020202020204" pitchFamily="34" charset="0"/>
                        </a:rPr>
                        <a:t>Сословия , касты </a:t>
                      </a:r>
                      <a:endParaRPr lang="ru-RU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entury Gothic" panose="020B0502020202020204" pitchFamily="34" charset="0"/>
                        </a:rPr>
                        <a:t>Классовое общество</a:t>
                      </a:r>
                    </a:p>
                    <a:p>
                      <a:r>
                        <a:rPr lang="ru-RU" b="1" dirty="0" smtClean="0">
                          <a:latin typeface="Century Gothic" panose="020B0502020202020204" pitchFamily="34" charset="0"/>
                        </a:rPr>
                        <a:t> ( буржуазия, пролетариат)</a:t>
                      </a:r>
                      <a:endParaRPr lang="ru-RU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901671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entury Gothic" panose="020B0502020202020204" pitchFamily="34" charset="0"/>
                        </a:rPr>
                        <a:t>Духовная жизнь</a:t>
                      </a:r>
                      <a:endParaRPr lang="ru-RU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entury Gothic" panose="020B0502020202020204" pitchFamily="34" charset="0"/>
                        </a:rPr>
                        <a:t>Господство традиционных религий и обычаев</a:t>
                      </a:r>
                    </a:p>
                    <a:p>
                      <a:r>
                        <a:rPr lang="ru-RU" b="1" dirty="0" smtClean="0">
                          <a:latin typeface="Century Gothic" panose="020B0502020202020204" pitchFamily="34" charset="0"/>
                        </a:rPr>
                        <a:t>Низкий</a:t>
                      </a:r>
                      <a:r>
                        <a:rPr lang="ru-RU" b="1" baseline="0" dirty="0" smtClean="0">
                          <a:latin typeface="Century Gothic" panose="020B0502020202020204" pitchFamily="34" charset="0"/>
                        </a:rPr>
                        <a:t> уровень образования</a:t>
                      </a:r>
                      <a:endParaRPr lang="ru-RU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entury Gothic" panose="020B0502020202020204" pitchFamily="34" charset="0"/>
                        </a:rPr>
                        <a:t>Рост атеизма, влияние науки, развитие образования</a:t>
                      </a:r>
                      <a:endParaRPr lang="ru-RU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1442674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entury Gothic" panose="020B0502020202020204" pitchFamily="34" charset="0"/>
                        </a:rPr>
                        <a:t>Политическое развитие</a:t>
                      </a:r>
                      <a:endParaRPr lang="ru-RU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entury Gothic" panose="020B0502020202020204" pitchFamily="34" charset="0"/>
                        </a:rPr>
                        <a:t>Монархия, отсутствие прав и свобод.</a:t>
                      </a:r>
                    </a:p>
                    <a:p>
                      <a:r>
                        <a:rPr lang="ru-RU" b="1" dirty="0" smtClean="0">
                          <a:latin typeface="Century Gothic" panose="020B0502020202020204" pitchFamily="34" charset="0"/>
                        </a:rPr>
                        <a:t>Власть выше закона</a:t>
                      </a:r>
                      <a:endParaRPr lang="ru-RU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entury Gothic" panose="020B0502020202020204" pitchFamily="34" charset="0"/>
                        </a:rPr>
                        <a:t>Установление республики, политические права и свободы. Закон выше власти</a:t>
                      </a:r>
                      <a:endParaRPr lang="ru-RU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901671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entury Gothic" panose="020B0502020202020204" pitchFamily="34" charset="0"/>
                        </a:rPr>
                        <a:t>Территории распространения</a:t>
                      </a:r>
                      <a:endParaRPr lang="ru-RU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entury Gothic" panose="020B0502020202020204" pitchFamily="34" charset="0"/>
                        </a:rPr>
                        <a:t>Страны Востока</a:t>
                      </a:r>
                      <a:endParaRPr lang="ru-RU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entury Gothic" panose="020B0502020202020204" pitchFamily="34" charset="0"/>
                        </a:rPr>
                        <a:t>Западная Европа и Северная Америка</a:t>
                      </a:r>
                      <a:endParaRPr lang="ru-RU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16632"/>
            <a:ext cx="903589" cy="107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1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4" t="6428" r="7053" b="50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82" y="-1131"/>
            <a:ext cx="990507" cy="124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3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" t="4048" r="4509" b="6904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77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 t="3809" r="3973" b="50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10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3262" y="260648"/>
            <a:ext cx="856895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Знать: </a:t>
            </a:r>
          </a:p>
          <a:p>
            <a:endParaRPr lang="ru-RU" sz="2800" b="1" dirty="0" smtClean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28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Периодизация нового времени </a:t>
            </a:r>
          </a:p>
          <a:p>
            <a:pPr marL="342900" indent="-342900">
              <a:buFontTx/>
              <a:buAutoNum type="arabicPeriod"/>
            </a:pPr>
            <a:r>
              <a:rPr lang="ru-RU" sz="28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Основные события Нового времени</a:t>
            </a:r>
          </a:p>
          <a:p>
            <a:pPr marL="342900" indent="-342900">
              <a:buFontTx/>
              <a:buAutoNum type="arabicPeriod"/>
            </a:pPr>
            <a:r>
              <a:rPr lang="ru-RU" sz="28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Что такое индустриализация и модернизация</a:t>
            </a:r>
            <a:endParaRPr lang="ru-RU" sz="28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endParaRPr lang="ru-RU" sz="2800" b="1" dirty="0" smtClean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Уметь</a:t>
            </a:r>
            <a:r>
              <a:rPr lang="ru-RU" sz="28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</a:p>
          <a:p>
            <a:pPr marL="342900" indent="-342900">
              <a:buFontTx/>
              <a:buAutoNum type="arabicPeriod"/>
            </a:pPr>
            <a:r>
              <a:rPr lang="ru-RU" sz="28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Составлять сравнительную таблицу</a:t>
            </a:r>
          </a:p>
          <a:p>
            <a:pPr marL="342900" indent="-342900">
              <a:buFontTx/>
              <a:buAutoNum type="arabicPeriod"/>
            </a:pPr>
            <a:r>
              <a:rPr lang="ru-RU" sz="28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Сравнивать индустриальную и аграрную цивилизации</a:t>
            </a:r>
          </a:p>
          <a:p>
            <a:pPr marL="342900" indent="-342900">
              <a:buFontTx/>
              <a:buAutoNum type="arabicPeriod"/>
            </a:pPr>
            <a:r>
              <a:rPr lang="ru-RU" sz="28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Показывать государства на карте</a:t>
            </a:r>
            <a:endParaRPr lang="ru-RU" sz="28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477938"/>
            <a:ext cx="1792288" cy="13800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30" y="116632"/>
            <a:ext cx="903589" cy="107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" t="4285" r="4240" b="5477"/>
          <a:stretch/>
        </p:blipFill>
        <p:spPr bwMode="auto">
          <a:xfrm>
            <a:off x="0" y="7504"/>
            <a:ext cx="9144000" cy="6850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990507" cy="124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8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1268760"/>
            <a:ext cx="554461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Century Gothic" panose="020B0502020202020204" pitchFamily="34" charset="0"/>
              </a:rPr>
              <a:t>Д/З   §1. Отвечать на вопросы устно</a:t>
            </a:r>
          </a:p>
          <a:p>
            <a:r>
              <a:rPr lang="ru-RU" sz="2800" b="1" dirty="0" smtClean="0">
                <a:latin typeface="Century Gothic" panose="020B0502020202020204" pitchFamily="34" charset="0"/>
              </a:rPr>
              <a:t>Знать определение понятий: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dirty="0" smtClean="0">
                <a:latin typeface="Century Gothic" panose="020B0502020202020204" pitchFamily="34" charset="0"/>
              </a:rPr>
              <a:t> модернизация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dirty="0" smtClean="0">
                <a:latin typeface="Century Gothic" panose="020B0502020202020204" pitchFamily="34" charset="0"/>
              </a:rPr>
              <a:t>индустриализация</a:t>
            </a:r>
          </a:p>
          <a:p>
            <a:r>
              <a:rPr lang="ru-RU" sz="2800" b="1" dirty="0" smtClean="0">
                <a:latin typeface="Century Gothic" panose="020B0502020202020204" pitchFamily="34" charset="0"/>
              </a:rPr>
              <a:t>Уметь сравнивать аграрную и индустриальную цивилизацию</a:t>
            </a:r>
          </a:p>
          <a:p>
            <a:r>
              <a:rPr lang="ru-RU" sz="2800" b="1" dirty="0" smtClean="0">
                <a:latin typeface="Century Gothic" panose="020B0502020202020204" pitchFamily="34" charset="0"/>
              </a:rPr>
              <a:t> </a:t>
            </a:r>
          </a:p>
          <a:p>
            <a:endParaRPr lang="ru-RU" sz="2800" b="1" dirty="0">
              <a:latin typeface="Century Gothic" panose="020B0502020202020204" pitchFamily="34" charset="0"/>
            </a:endParaRPr>
          </a:p>
          <a:p>
            <a:endParaRPr lang="ru-RU" sz="28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84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1412776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entury Gothic" panose="020B0502020202020204" pitchFamily="34" charset="0"/>
              </a:rPr>
              <a:t>Использованы материалы </a:t>
            </a:r>
            <a:r>
              <a:rPr lang="ru-RU" sz="2000" b="1" dirty="0" smtClean="0">
                <a:latin typeface="Century Gothic" panose="020B0502020202020204" pitchFamily="34" charset="0"/>
                <a:hlinkClick r:id="rId2"/>
              </a:rPr>
              <a:t>ЕИОР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66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6190" r="5580" b="12857"/>
          <a:stretch/>
        </p:blipFill>
        <p:spPr bwMode="auto">
          <a:xfrm>
            <a:off x="1" y="32656"/>
            <a:ext cx="9144000" cy="68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48" y="332656"/>
            <a:ext cx="1199351" cy="11993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07" y="5589240"/>
            <a:ext cx="789583" cy="837437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" y="1532007"/>
            <a:ext cx="9143999" cy="384120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21423" y="1916832"/>
            <a:ext cx="76855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Century Gothic" panose="020B0502020202020204" pitchFamily="34" charset="0"/>
              </a:rPr>
              <a:t>Начертить ленту времени.</a:t>
            </a:r>
          </a:p>
          <a:p>
            <a:pPr algn="ctr"/>
            <a:r>
              <a:rPr lang="ru-RU" sz="4400" b="1" dirty="0" smtClean="0">
                <a:latin typeface="Century Gothic" panose="020B0502020202020204" pitchFamily="34" charset="0"/>
              </a:rPr>
              <a:t>Обозначить периоды истории </a:t>
            </a:r>
            <a:endParaRPr lang="ru-RU" sz="4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92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14760"/>
            <a:ext cx="1263629" cy="149837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2"/>
            <a:ext cx="9144000" cy="452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970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" t="5953" r="4777" b="9286"/>
          <a:stretch/>
        </p:blipFill>
        <p:spPr bwMode="auto">
          <a:xfrm>
            <a:off x="-4462" y="0"/>
            <a:ext cx="91484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95536" y="5373216"/>
            <a:ext cx="3888432" cy="10081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148064" y="5373216"/>
            <a:ext cx="3888432" cy="11605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08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7" t="5953" r="55662" b="49179"/>
          <a:stretch/>
        </p:blipFill>
        <p:spPr bwMode="auto">
          <a:xfrm>
            <a:off x="2578553" y="116632"/>
            <a:ext cx="4702629" cy="307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7" y="0"/>
            <a:ext cx="4962525" cy="537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497" y="-26775"/>
            <a:ext cx="39751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79512" y="4866457"/>
            <a:ext cx="4320480" cy="10081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098165" y="5815609"/>
            <a:ext cx="3888432" cy="10081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52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7147507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5301208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ntury Gothic" panose="020B0502020202020204" pitchFamily="34" charset="0"/>
              </a:rPr>
              <a:t>Преобразования Петра Первого в России </a:t>
            </a:r>
            <a:endParaRPr lang="ru-RU" sz="2400" b="1" dirty="0">
              <a:latin typeface="Century Gothic" panose="020B0502020202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187624" y="5157192"/>
            <a:ext cx="7272808" cy="10081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" t="5952" r="3973" b="10714"/>
          <a:stretch/>
        </p:blipFill>
        <p:spPr bwMode="auto">
          <a:xfrm>
            <a:off x="34280" y="8316"/>
            <a:ext cx="9109720" cy="684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95536" y="5373216"/>
            <a:ext cx="3888432" cy="10081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617132" y="5229200"/>
            <a:ext cx="3888432" cy="12961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86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233</Words>
  <Application>Microsoft Office PowerPoint</Application>
  <PresentationFormat>Экран (4:3)</PresentationFormat>
  <Paragraphs>73</Paragraphs>
  <Slides>37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Ала</dc:creator>
  <cp:lastModifiedBy>Ала</cp:lastModifiedBy>
  <cp:revision>15</cp:revision>
  <dcterms:created xsi:type="dcterms:W3CDTF">2021-08-31T14:12:53Z</dcterms:created>
  <dcterms:modified xsi:type="dcterms:W3CDTF">2021-09-01T15:31:23Z</dcterms:modified>
</cp:coreProperties>
</file>