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70" r:id="rId8"/>
    <p:sldId id="271" r:id="rId9"/>
    <p:sldId id="267" r:id="rId10"/>
    <p:sldId id="273" r:id="rId11"/>
    <p:sldId id="272" r:id="rId12"/>
    <p:sldId id="274" r:id="rId13"/>
    <p:sldId id="258" r:id="rId14"/>
    <p:sldId id="275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40734-776F-4F42-88CF-B6FE31FA9E06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11F222D4-FEA1-4421-9400-7F5AFD94111C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3600" b="1" cap="none" spc="0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К </a:t>
          </a:r>
          <a:r>
            <a:rPr lang="ru-RU" sz="3600" b="1" cap="none" spc="0" dirty="0" err="1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Росии</a:t>
          </a:r>
          <a:r>
            <a:rPr lang="ru-RU" sz="3600" b="1" cap="none" spc="0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:</a:t>
          </a:r>
        </a:p>
        <a:p>
          <a:r>
            <a:rPr lang="ru-RU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Смоленщина</a:t>
          </a:r>
        </a:p>
        <a:p>
          <a:r>
            <a:rPr lang="ru-RU" sz="24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Черниговщина</a:t>
          </a:r>
          <a:endParaRPr lang="ru-RU" sz="2400" b="1" cap="none" spc="0" dirty="0" smtClean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r>
            <a:rPr lang="ru-RU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Левобережная Украина</a:t>
          </a:r>
        </a:p>
        <a:p>
          <a:r>
            <a:rPr lang="ru-RU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Киев</a:t>
          </a:r>
          <a:endParaRPr lang="ru-RU" sz="2400" b="1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FF65B6F-BCB9-42C1-ABFA-F2084B2909EE}" type="parTrans" cxnId="{FA8C4AE1-1C56-4E6F-986A-4C3C5CD72DCA}">
      <dgm:prSet/>
      <dgm:spPr/>
      <dgm:t>
        <a:bodyPr/>
        <a:lstStyle/>
        <a:p>
          <a:endParaRPr lang="ru-RU"/>
        </a:p>
      </dgm:t>
    </dgm:pt>
    <dgm:pt modelId="{1674CB7F-AC5F-4876-BA49-7741D833206F}" type="sibTrans" cxnId="{FA8C4AE1-1C56-4E6F-986A-4C3C5CD72DCA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881D93BF-9502-4AB9-BE61-7572D9EB8B70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err="1" smtClean="0">
              <a:solidFill>
                <a:srgbClr val="660033"/>
              </a:solidFill>
            </a:rPr>
            <a:t>Андросовское</a:t>
          </a:r>
          <a:endParaRPr lang="ru-RU" b="1" dirty="0" smtClean="0">
            <a:solidFill>
              <a:srgbClr val="660033"/>
            </a:solidFill>
          </a:endParaRPr>
        </a:p>
        <a:p>
          <a:r>
            <a:rPr lang="ru-RU" b="1" dirty="0" smtClean="0">
              <a:solidFill>
                <a:srgbClr val="660033"/>
              </a:solidFill>
            </a:rPr>
            <a:t>перемирие</a:t>
          </a:r>
        </a:p>
        <a:p>
          <a:r>
            <a:rPr lang="ru-RU" b="1" dirty="0" smtClean="0">
              <a:solidFill>
                <a:srgbClr val="660033"/>
              </a:solidFill>
            </a:rPr>
            <a:t>1667г.</a:t>
          </a:r>
          <a:endParaRPr lang="ru-RU" b="1" dirty="0">
            <a:solidFill>
              <a:srgbClr val="660033"/>
            </a:solidFill>
          </a:endParaRPr>
        </a:p>
      </dgm:t>
    </dgm:pt>
    <dgm:pt modelId="{5D429F3F-EA0D-4082-B67A-857C349A86A1}" type="parTrans" cxnId="{174E2F64-9593-4243-B708-BF4FF06E1740}">
      <dgm:prSet/>
      <dgm:spPr/>
      <dgm:t>
        <a:bodyPr/>
        <a:lstStyle/>
        <a:p>
          <a:endParaRPr lang="ru-RU"/>
        </a:p>
      </dgm:t>
    </dgm:pt>
    <dgm:pt modelId="{B9C84D15-1A02-44FD-8A32-5055E078C8A6}" type="sibTrans" cxnId="{174E2F64-9593-4243-B708-BF4FF06E1740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8FECF61E-4D46-445E-8F79-C3E9138BCFD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3200" b="1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К Речи</a:t>
          </a:r>
        </a:p>
        <a:p>
          <a:r>
            <a:rPr lang="ru-RU" sz="3200" b="1" cap="none" spc="0" dirty="0" err="1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Посполитой</a:t>
          </a:r>
          <a:r>
            <a:rPr lang="ru-RU" sz="3200" b="1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:</a:t>
          </a:r>
        </a:p>
        <a:p>
          <a:r>
            <a:rPr lang="ru-RU" sz="28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Витебщина</a:t>
          </a:r>
          <a:endParaRPr lang="ru-RU" sz="2800" b="1" cap="none" spc="0" dirty="0" smtClean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r>
            <a:rPr lang="ru-RU" sz="28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Полотчина</a:t>
          </a:r>
          <a:endParaRPr lang="ru-RU" sz="2800" b="1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CAEC6BC-39C6-4388-9E75-777F516FC7C0}" type="parTrans" cxnId="{B7669CA8-04A5-464F-9F84-3DA8B94E1CDA}">
      <dgm:prSet/>
      <dgm:spPr/>
      <dgm:t>
        <a:bodyPr/>
        <a:lstStyle/>
        <a:p>
          <a:endParaRPr lang="ru-RU"/>
        </a:p>
      </dgm:t>
    </dgm:pt>
    <dgm:pt modelId="{27A2F5D5-E6CC-410A-A426-DBA90D61FA9C}" type="sibTrans" cxnId="{B7669CA8-04A5-464F-9F84-3DA8B94E1CDA}">
      <dgm:prSet/>
      <dgm:spPr/>
      <dgm:t>
        <a:bodyPr/>
        <a:lstStyle/>
        <a:p>
          <a:endParaRPr lang="ru-RU"/>
        </a:p>
      </dgm:t>
    </dgm:pt>
    <dgm:pt modelId="{A9AD00D4-1915-422B-88A3-5C71933276E3}" type="pres">
      <dgm:prSet presAssocID="{1DB40734-776F-4F42-88CF-B6FE31FA9E06}" presName="Name0" presStyleCnt="0">
        <dgm:presLayoutVars>
          <dgm:dir/>
          <dgm:resizeHandles val="exact"/>
        </dgm:presLayoutVars>
      </dgm:prSet>
      <dgm:spPr/>
    </dgm:pt>
    <dgm:pt modelId="{C8464C2A-6DC0-423E-B3EC-DA38B77304CA}" type="pres">
      <dgm:prSet presAssocID="{11F222D4-FEA1-4421-9400-7F5AFD94111C}" presName="node" presStyleLbl="node1" presStyleIdx="0" presStyleCnt="3" custScaleX="170220" custScaleY="163891" custLinFactNeighborX="37465" custLinFactNeighborY="-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3C743-BBBD-4E0E-9E4C-F76859177B38}" type="pres">
      <dgm:prSet presAssocID="{1674CB7F-AC5F-4876-BA49-7741D833206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F72818F-40F6-4767-952E-0F1774C91C65}" type="pres">
      <dgm:prSet presAssocID="{1674CB7F-AC5F-4876-BA49-7741D833206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B390363-3434-4889-A929-4A0A2E1E2DB5}" type="pres">
      <dgm:prSet presAssocID="{881D93BF-9502-4AB9-BE61-7572D9EB8B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94C89-798F-45A3-9EAE-6A20F5E3625B}" type="pres">
      <dgm:prSet presAssocID="{B9C84D15-1A02-44FD-8A32-5055E078C8A6}" presName="sibTrans" presStyleLbl="sibTrans2D1" presStyleIdx="1" presStyleCnt="2" custFlipHor="1" custScaleX="123711"/>
      <dgm:spPr/>
      <dgm:t>
        <a:bodyPr/>
        <a:lstStyle/>
        <a:p>
          <a:endParaRPr lang="ru-RU"/>
        </a:p>
      </dgm:t>
    </dgm:pt>
    <dgm:pt modelId="{FDECE5A4-3DB0-4997-841B-6583A28A3FA9}" type="pres">
      <dgm:prSet presAssocID="{B9C84D15-1A02-44FD-8A32-5055E078C8A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9A93D4F-3157-4258-B11F-AB593D009E49}" type="pres">
      <dgm:prSet presAssocID="{8FECF61E-4D46-445E-8F79-C3E9138BCFD2}" presName="node" presStyleLbl="node1" presStyleIdx="2" presStyleCnt="3" custScaleX="198944" custScaleY="163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D079FB-58CF-4769-B1CD-62075C7166FF}" type="presOf" srcId="{1674CB7F-AC5F-4876-BA49-7741D833206F}" destId="{7423C743-BBBD-4E0E-9E4C-F76859177B38}" srcOrd="0" destOrd="0" presId="urn:microsoft.com/office/officeart/2005/8/layout/process1"/>
    <dgm:cxn modelId="{65E11FBC-48E3-4FD5-949A-ADD20FEB81F9}" type="presOf" srcId="{1DB40734-776F-4F42-88CF-B6FE31FA9E06}" destId="{A9AD00D4-1915-422B-88A3-5C71933276E3}" srcOrd="0" destOrd="0" presId="urn:microsoft.com/office/officeart/2005/8/layout/process1"/>
    <dgm:cxn modelId="{B7669CA8-04A5-464F-9F84-3DA8B94E1CDA}" srcId="{1DB40734-776F-4F42-88CF-B6FE31FA9E06}" destId="{8FECF61E-4D46-445E-8F79-C3E9138BCFD2}" srcOrd="2" destOrd="0" parTransId="{0CAEC6BC-39C6-4388-9E75-777F516FC7C0}" sibTransId="{27A2F5D5-E6CC-410A-A426-DBA90D61FA9C}"/>
    <dgm:cxn modelId="{477C3000-CE79-4FD9-A314-AA194B9612FA}" type="presOf" srcId="{11F222D4-FEA1-4421-9400-7F5AFD94111C}" destId="{C8464C2A-6DC0-423E-B3EC-DA38B77304CA}" srcOrd="0" destOrd="0" presId="urn:microsoft.com/office/officeart/2005/8/layout/process1"/>
    <dgm:cxn modelId="{174E2F64-9593-4243-B708-BF4FF06E1740}" srcId="{1DB40734-776F-4F42-88CF-B6FE31FA9E06}" destId="{881D93BF-9502-4AB9-BE61-7572D9EB8B70}" srcOrd="1" destOrd="0" parTransId="{5D429F3F-EA0D-4082-B67A-857C349A86A1}" sibTransId="{B9C84D15-1A02-44FD-8A32-5055E078C8A6}"/>
    <dgm:cxn modelId="{785DA7F2-6372-4EA4-A1DB-4ABBE3932BA6}" type="presOf" srcId="{8FECF61E-4D46-445E-8F79-C3E9138BCFD2}" destId="{59A93D4F-3157-4258-B11F-AB593D009E49}" srcOrd="0" destOrd="0" presId="urn:microsoft.com/office/officeart/2005/8/layout/process1"/>
    <dgm:cxn modelId="{FA8C4AE1-1C56-4E6F-986A-4C3C5CD72DCA}" srcId="{1DB40734-776F-4F42-88CF-B6FE31FA9E06}" destId="{11F222D4-FEA1-4421-9400-7F5AFD94111C}" srcOrd="0" destOrd="0" parTransId="{9FF65B6F-BCB9-42C1-ABFA-F2084B2909EE}" sibTransId="{1674CB7F-AC5F-4876-BA49-7741D833206F}"/>
    <dgm:cxn modelId="{96576834-FAF6-4429-8C87-5CE2BF8AD202}" type="presOf" srcId="{B9C84D15-1A02-44FD-8A32-5055E078C8A6}" destId="{C7D94C89-798F-45A3-9EAE-6A20F5E3625B}" srcOrd="0" destOrd="0" presId="urn:microsoft.com/office/officeart/2005/8/layout/process1"/>
    <dgm:cxn modelId="{2FB9525E-51B8-493F-9E5C-8F416B8D254F}" type="presOf" srcId="{881D93BF-9502-4AB9-BE61-7572D9EB8B70}" destId="{3B390363-3434-4889-A929-4A0A2E1E2DB5}" srcOrd="0" destOrd="0" presId="urn:microsoft.com/office/officeart/2005/8/layout/process1"/>
    <dgm:cxn modelId="{90C12BCB-5F8A-4FD7-A3B2-7D0666E17476}" type="presOf" srcId="{1674CB7F-AC5F-4876-BA49-7741D833206F}" destId="{8F72818F-40F6-4767-952E-0F1774C91C65}" srcOrd="1" destOrd="0" presId="urn:microsoft.com/office/officeart/2005/8/layout/process1"/>
    <dgm:cxn modelId="{4A1BF166-1286-4401-922B-86BD3D5FE95A}" type="presOf" srcId="{B9C84D15-1A02-44FD-8A32-5055E078C8A6}" destId="{FDECE5A4-3DB0-4997-841B-6583A28A3FA9}" srcOrd="1" destOrd="0" presId="urn:microsoft.com/office/officeart/2005/8/layout/process1"/>
    <dgm:cxn modelId="{23B80263-A672-4080-B2C2-9EBFFB45CCDD}" type="presParOf" srcId="{A9AD00D4-1915-422B-88A3-5C71933276E3}" destId="{C8464C2A-6DC0-423E-B3EC-DA38B77304CA}" srcOrd="0" destOrd="0" presId="urn:microsoft.com/office/officeart/2005/8/layout/process1"/>
    <dgm:cxn modelId="{B5921F08-33EC-4E7C-AFEB-5105D8C1769C}" type="presParOf" srcId="{A9AD00D4-1915-422B-88A3-5C71933276E3}" destId="{7423C743-BBBD-4E0E-9E4C-F76859177B38}" srcOrd="1" destOrd="0" presId="urn:microsoft.com/office/officeart/2005/8/layout/process1"/>
    <dgm:cxn modelId="{36B3CB65-2F31-4C88-BC00-764066A6F332}" type="presParOf" srcId="{7423C743-BBBD-4E0E-9E4C-F76859177B38}" destId="{8F72818F-40F6-4767-952E-0F1774C91C65}" srcOrd="0" destOrd="0" presId="urn:microsoft.com/office/officeart/2005/8/layout/process1"/>
    <dgm:cxn modelId="{E3622C5C-C7CF-427F-A9B5-6CF65347E68D}" type="presParOf" srcId="{A9AD00D4-1915-422B-88A3-5C71933276E3}" destId="{3B390363-3434-4889-A929-4A0A2E1E2DB5}" srcOrd="2" destOrd="0" presId="urn:microsoft.com/office/officeart/2005/8/layout/process1"/>
    <dgm:cxn modelId="{076977D0-A93F-4465-AE71-5B4932183ED1}" type="presParOf" srcId="{A9AD00D4-1915-422B-88A3-5C71933276E3}" destId="{C7D94C89-798F-45A3-9EAE-6A20F5E3625B}" srcOrd="3" destOrd="0" presId="urn:microsoft.com/office/officeart/2005/8/layout/process1"/>
    <dgm:cxn modelId="{9E309ACF-00CE-437B-A89A-091F945128AE}" type="presParOf" srcId="{C7D94C89-798F-45A3-9EAE-6A20F5E3625B}" destId="{FDECE5A4-3DB0-4997-841B-6583A28A3FA9}" srcOrd="0" destOrd="0" presId="urn:microsoft.com/office/officeart/2005/8/layout/process1"/>
    <dgm:cxn modelId="{18C0B674-745F-45CA-AA90-F23FF2D8F323}" type="presParOf" srcId="{A9AD00D4-1915-422B-88A3-5C71933276E3}" destId="{59A93D4F-3157-4258-B11F-AB593D009E4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64C2A-6DC0-423E-B3EC-DA38B77304CA}">
      <dsp:nvSpPr>
        <dsp:cNvPr id="0" name=""/>
        <dsp:cNvSpPr/>
      </dsp:nvSpPr>
      <dsp:spPr>
        <a:xfrm>
          <a:off x="257910" y="0"/>
          <a:ext cx="2819253" cy="370396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0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К </a:t>
          </a:r>
          <a:r>
            <a:rPr lang="ru-RU" sz="3600" b="1" kern="1200" cap="none" spc="0" dirty="0" err="1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Росии</a:t>
          </a:r>
          <a:r>
            <a:rPr lang="ru-RU" sz="3600" b="1" kern="1200" cap="none" spc="0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: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Смоленщина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Черниговщина</a:t>
          </a:r>
          <a:endParaRPr lang="ru-RU" sz="2400" b="1" kern="1200" cap="none" spc="0" dirty="0" smtClean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Левобережная Украина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Киев</a:t>
          </a:r>
          <a:endParaRPr lang="ru-RU" sz="2400" b="1" kern="1200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40483" y="82573"/>
        <a:ext cx="2654107" cy="3538814"/>
      </dsp:txXfrm>
    </dsp:sp>
    <dsp:sp modelId="{7423C743-BBBD-4E0E-9E4C-F76859177B38}">
      <dsp:nvSpPr>
        <dsp:cNvPr id="0" name=""/>
        <dsp:cNvSpPr/>
      </dsp:nvSpPr>
      <dsp:spPr>
        <a:xfrm>
          <a:off x="3180737" y="1646606"/>
          <a:ext cx="219574" cy="410747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180737" y="1728755"/>
        <a:ext cx="153702" cy="246449"/>
      </dsp:txXfrm>
    </dsp:sp>
    <dsp:sp modelId="{3B390363-3434-4889-A929-4A0A2E1E2DB5}">
      <dsp:nvSpPr>
        <dsp:cNvPr id="0" name=""/>
        <dsp:cNvSpPr/>
      </dsp:nvSpPr>
      <dsp:spPr>
        <a:xfrm>
          <a:off x="3491456" y="721972"/>
          <a:ext cx="1656240" cy="226001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660033"/>
              </a:solidFill>
            </a:rPr>
            <a:t>Андросовское</a:t>
          </a:r>
          <a:endParaRPr lang="ru-RU" sz="1600" b="1" kern="1200" dirty="0" smtClean="0">
            <a:solidFill>
              <a:srgbClr val="660033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0033"/>
              </a:solidFill>
            </a:rPr>
            <a:t>перемирие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0033"/>
              </a:solidFill>
            </a:rPr>
            <a:t>1667г.</a:t>
          </a:r>
          <a:endParaRPr lang="ru-RU" sz="1600" b="1" kern="1200" dirty="0">
            <a:solidFill>
              <a:srgbClr val="660033"/>
            </a:solidFill>
          </a:endParaRPr>
        </a:p>
      </dsp:txBody>
      <dsp:txXfrm>
        <a:off x="3539966" y="770482"/>
        <a:ext cx="1559220" cy="2162994"/>
      </dsp:txXfrm>
    </dsp:sp>
    <dsp:sp modelId="{C7D94C89-798F-45A3-9EAE-6A20F5E3625B}">
      <dsp:nvSpPr>
        <dsp:cNvPr id="0" name=""/>
        <dsp:cNvSpPr/>
      </dsp:nvSpPr>
      <dsp:spPr>
        <a:xfrm flipH="1">
          <a:off x="5271693" y="1646606"/>
          <a:ext cx="434377" cy="410747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94917" y="1728755"/>
        <a:ext cx="311153" cy="246449"/>
      </dsp:txXfrm>
    </dsp:sp>
    <dsp:sp modelId="{59A93D4F-3157-4258-B11F-AB593D009E49}">
      <dsp:nvSpPr>
        <dsp:cNvPr id="0" name=""/>
        <dsp:cNvSpPr/>
      </dsp:nvSpPr>
      <dsp:spPr>
        <a:xfrm>
          <a:off x="5810193" y="0"/>
          <a:ext cx="3294992" cy="370396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К Речи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err="1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Посполитой</a:t>
          </a:r>
          <a:r>
            <a:rPr lang="ru-RU" sz="3200" b="1" kern="1200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Витебщина</a:t>
          </a:r>
          <a:endParaRPr lang="ru-RU" sz="2800" b="1" kern="1200" cap="none" spc="0" dirty="0" smtClean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Полотчина</a:t>
          </a:r>
          <a:endParaRPr lang="ru-RU" sz="2800" b="1" kern="1200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906700" y="96507"/>
        <a:ext cx="3101978" cy="3510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341-255A-4F5F-876C-37DBFDBB38A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800"/>
            </a:lvl1pPr>
          </a:lstStyle>
          <a:p>
            <a:fld id="{F109556C-99F8-47F1-99F0-D07B13F62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24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341-255A-4F5F-876C-37DBFDBB38A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556C-99F8-47F1-99F0-D07B13F62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455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341-255A-4F5F-876C-37DBFDBB38A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556C-99F8-47F1-99F0-D07B13F62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80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341-255A-4F5F-876C-37DBFDBB38A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556C-99F8-47F1-99F0-D07B13F62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19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A5D8A341-255A-4F5F-876C-37DBFDBB38A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109556C-99F8-47F1-99F0-D07B13F62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46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341-255A-4F5F-876C-37DBFDBB38A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556C-99F8-47F1-99F0-D07B13F62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39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341-255A-4F5F-876C-37DBFDBB38A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556C-99F8-47F1-99F0-D07B13F62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93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341-255A-4F5F-876C-37DBFDBB38A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556C-99F8-47F1-99F0-D07B13F62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31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341-255A-4F5F-876C-37DBFDBB38A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556C-99F8-47F1-99F0-D07B13F62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09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341-255A-4F5F-876C-37DBFDBB38A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556C-99F8-47F1-99F0-D07B13F62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45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341-255A-4F5F-876C-37DBFDBB38AE}" type="datetimeFigureOut">
              <a:rPr lang="ru-RU" smtClean="0"/>
              <a:t>03.02.2021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556C-99F8-47F1-99F0-D07B13F62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66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5D8A341-255A-4F5F-876C-37DBFDBB38A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09556C-99F8-47F1-99F0-D07B13F62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0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a22CKhcEiA" TargetMode="External"/><Relationship Id="rId2" Type="http://schemas.openxmlformats.org/officeDocument/2006/relationships/hyperlink" Target="http://www.youtube.com/watch?v=tBw4c1DBW9A&amp;list=UURpJhW2I_-AAyKGWyVRf3P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1655&#1075;.%20&#1064;&#1090;&#1091;&#1088;&#1084;%20&#1042;&#1080;&#1083;&#1100;&#1085;&#1086;%20&#1088;&#1091;&#1089;&#1089;&#1082;&#1080;&#1084;&#1080;%20&#1074;&#1086;&#1081;&#1089;&#1082;&#1072;&#1084;&#1080;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821" y="1052736"/>
            <a:ext cx="813690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§ </a:t>
            </a: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Уметь рассказывать о войне по плану. Задание 1, </a:t>
            </a:r>
            <a:r>
              <a:rPr lang="ru-RU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</a:t>
            </a: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129</a:t>
            </a: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6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6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61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464" y="1628800"/>
            <a:ext cx="4176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Не успел Бобруйск оправиться, как в 1654 году началась очередная война - между Россией и Речью </a:t>
            </a:r>
            <a:r>
              <a:rPr lang="ru-RU" sz="2000" b="1" dirty="0" err="1">
                <a:solidFill>
                  <a:srgbClr val="002060"/>
                </a:solidFill>
              </a:rPr>
              <a:t>Посполитой</a:t>
            </a:r>
            <a:r>
              <a:rPr lang="ru-RU" sz="2000" b="1" dirty="0">
                <a:solidFill>
                  <a:srgbClr val="002060"/>
                </a:solidFill>
              </a:rPr>
              <a:t>, длившаяся 13 лет. Город снова страдал от обеих сторон. В сентябре 1654 года литовское войско во главе с </a:t>
            </a:r>
            <a:r>
              <a:rPr lang="ru-RU" sz="2000" b="1" dirty="0" err="1">
                <a:solidFill>
                  <a:srgbClr val="002060"/>
                </a:solidFill>
              </a:rPr>
              <a:t>Янушем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Радзивиллом</a:t>
            </a:r>
            <a:r>
              <a:rPr lang="ru-RU" sz="2000" b="1" dirty="0">
                <a:solidFill>
                  <a:srgbClr val="002060"/>
                </a:solidFill>
              </a:rPr>
              <a:t> отбили у московской армии Бобруйск. А в 1665 году войска царя Алексея Михайловича «без остатку спалили» Бобруйск, уничтожив при этом более 70 процентов его населения.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38513"/>
            <a:ext cx="3984104" cy="456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54868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Бобруйск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10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32737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1655 г – Швеция-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Януш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Радзивилл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- ?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83671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 Установите логическую последовательность. 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Закончите цепочку.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92" y="692696"/>
            <a:ext cx="1311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53861" y="155679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Стр. 124-125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3849" y="2848291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Кейданская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уния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260" y="4115409"/>
            <a:ext cx="4331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Какая  судьба ожидала 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Януша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Радзивилла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?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67" y="2780928"/>
            <a:ext cx="20955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421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872" y="40030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Дополните даты событиями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2304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Ноябрь 1656 г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Конец 1658 г 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1660 г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1661 г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441" y="1552735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Перемирие между Россией и Речью </a:t>
            </a:r>
            <a:r>
              <a:rPr lang="ru-RU" sz="2400" b="1" dirty="0" err="1" smtClean="0">
                <a:solidFill>
                  <a:srgbClr val="002060"/>
                </a:solidFill>
              </a:rPr>
              <a:t>Посполитой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4841" y="2690663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Возобновление военных действий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42900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1.Подписание </a:t>
            </a:r>
            <a:r>
              <a:rPr lang="ru-RU" sz="2400" b="1" dirty="0" err="1" smtClean="0">
                <a:solidFill>
                  <a:srgbClr val="002060"/>
                </a:solidFill>
              </a:rPr>
              <a:t>Оливского</a:t>
            </a:r>
            <a:r>
              <a:rPr lang="ru-RU" sz="2400" b="1" dirty="0" smtClean="0">
                <a:solidFill>
                  <a:srgbClr val="002060"/>
                </a:solidFill>
              </a:rPr>
              <a:t> мира РП  со Швецией 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2. Победа войск РП в битве под Полонкой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498518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Восстания против царских войск и победа городов Могилева, Мстиславля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835" y="260648"/>
            <a:ext cx="1311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62564" y="1217585"/>
            <a:ext cx="152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С. 125-126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18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908" y="476672"/>
            <a:ext cx="8104334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 января 1667г.- </a:t>
            </a:r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подписание</a:t>
            </a:r>
          </a:p>
          <a:p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Андросовского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перемирия сроком </a:t>
            </a:r>
          </a:p>
          <a:p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13,5 лет.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7913375"/>
              </p:ext>
            </p:extLst>
          </p:nvPr>
        </p:nvGraphicFramePr>
        <p:xfrm>
          <a:off x="0" y="2519929"/>
          <a:ext cx="9114892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200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55679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1686 год- </a:t>
            </a:r>
            <a:r>
              <a:rPr lang="ru-RU" sz="3600" b="1" dirty="0" smtClean="0">
                <a:solidFill>
                  <a:srgbClr val="002060"/>
                </a:solidFill>
              </a:rPr>
              <a:t>Вечный мир между Россией и Речью </a:t>
            </a:r>
            <a:r>
              <a:rPr lang="ru-RU" sz="3600" b="1" dirty="0" err="1" smtClean="0">
                <a:solidFill>
                  <a:srgbClr val="002060"/>
                </a:solidFill>
              </a:rPr>
              <a:t>Посполитой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Военные действия прекратились на 100 лет.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10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Последствия войны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96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Население Беларуси сократилось в два раза;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Белорусские земли находятся в состоянии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экономической разрухи: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А. запустение земель;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Б.  разорение населённых пунктов;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3.  Ослабление королевской власти;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4.  Значительно расширились права магнатов;</a:t>
            </a:r>
          </a:p>
          <a:p>
            <a:pPr marL="457200" indent="-457200">
              <a:buAutoNum type="arabicPeriod" startAt="5"/>
            </a:pPr>
            <a:r>
              <a:rPr lang="ru-RU" sz="2400" b="1" dirty="0" smtClean="0">
                <a:solidFill>
                  <a:srgbClr val="002060"/>
                </a:solidFill>
              </a:rPr>
              <a:t>В РП усиливаются гонения против протестантов,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</a:rPr>
              <a:t> и православных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AutoNum type="arabicPeriod" startAt="6"/>
            </a:pPr>
            <a:r>
              <a:rPr lang="ru-RU" sz="2400" b="1" dirty="0" smtClean="0">
                <a:solidFill>
                  <a:srgbClr val="002060"/>
                </a:solidFill>
              </a:rPr>
              <a:t>Государство вступило в полосу продолжительного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кризиса;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национальная катастрофа белорусского народа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60848"/>
            <a:ext cx="1891378" cy="128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гнутая вверх стрелка 4"/>
          <p:cNvSpPr/>
          <p:nvPr/>
        </p:nvSpPr>
        <p:spPr>
          <a:xfrm>
            <a:off x="3419872" y="486344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37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8610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http://www.youtube.com/watch?v=tBw4c1DBW9A&amp;list=UURpJhW2I_-AAyKGWyVRf3Pw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http://www.youtube.com/watch?v=aa22CKhcEiA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82809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Здесь вы найдёте гиперссылки</a:t>
            </a:r>
            <a:endParaRPr lang="ru-RU" sz="40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4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</a:t>
            </a:r>
            <a:r>
              <a:rPr lang="ru-RU" sz="4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ля просмотра видео</a:t>
            </a:r>
          </a:p>
          <a:p>
            <a:pPr marL="742950" indent="-742950" algn="ctr">
              <a:buAutoNum type="arabicPeriod"/>
            </a:pPr>
            <a:r>
              <a:rPr lang="ru-RU" sz="4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Взятие Вильно 1655г.</a:t>
            </a:r>
          </a:p>
          <a:p>
            <a:pPr marL="742950" indent="-742950" algn="ctr">
              <a:buAutoNum type="arabicPeriod"/>
            </a:pPr>
            <a:r>
              <a:rPr lang="ru-RU" sz="4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Битва под </a:t>
            </a:r>
            <a:r>
              <a:rPr lang="ru-RU" sz="40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Ляховичами</a:t>
            </a:r>
            <a:endParaRPr lang="ru-RU" sz="4000" b="1" dirty="0" smtClean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4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</a:t>
            </a:r>
            <a:r>
              <a:rPr lang="ru-RU" sz="4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ли </a:t>
            </a:r>
            <a:r>
              <a:rPr lang="ru-RU" sz="40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Полонковская</a:t>
            </a:r>
            <a:r>
              <a:rPr lang="ru-RU" sz="4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битва.</a:t>
            </a:r>
            <a:endParaRPr lang="ru-RU" sz="4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50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Война России</a:t>
            </a:r>
          </a:p>
          <a:p>
            <a:pPr algn="ctr"/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Речью </a:t>
            </a:r>
            <a:r>
              <a:rPr lang="ru-RU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Посполитой</a:t>
            </a:r>
            <a:endParaRPr lang="ru-RU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1654-1667гг.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67915"/>
            <a:ext cx="6840760" cy="341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6263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причины</a:t>
            </a:r>
          </a:p>
          <a:p>
            <a:pPr algn="ctr"/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пособствовали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началу войны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России и РП?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послужило поводом</a:t>
            </a:r>
          </a:p>
          <a:p>
            <a:pPr algn="ctr"/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началу военных действий?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" b="100000" l="32946" r="99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95"/>
          <a:stretch/>
        </p:blipFill>
        <p:spPr>
          <a:xfrm>
            <a:off x="6921594" y="1772816"/>
            <a:ext cx="2163023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89" l="174" r="98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548680"/>
            <a:ext cx="1365150" cy="19667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11181" cy="983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717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войны: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522" y="1255986"/>
            <a:ext cx="797789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Стремление России вернуть 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смоленские, черниговские,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новгород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северские земли;</a:t>
            </a:r>
          </a:p>
          <a:p>
            <a:pPr marL="514350" indent="-514350">
              <a:buAutoNum type="arabicPeriod" startAt="2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Необходимость выхода к Балтийскому 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морю;</a:t>
            </a:r>
          </a:p>
          <a:p>
            <a:pPr marL="514350" indent="-514350">
              <a:buAutoNum type="arabicPeriod" startAt="3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Недовольство православного 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населения ВКЛ распространением 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униатства;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5821" y="5013176"/>
            <a:ext cx="736034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Повод- </a:t>
            </a:r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включение Украины</a:t>
            </a:r>
          </a:p>
          <a:p>
            <a:pPr algn="ctr"/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казаков в состав России </a:t>
            </a:r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5"/>
          <a:stretch/>
        </p:blipFill>
        <p:spPr>
          <a:xfrm>
            <a:off x="7380311" y="116632"/>
            <a:ext cx="1498109" cy="17281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72" y="3116200"/>
            <a:ext cx="1644115" cy="22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7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Соотношение сил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0" b="97398" l="1226" r="975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2" y="794321"/>
            <a:ext cx="1872208" cy="26460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8720"/>
            <a:ext cx="2032161" cy="2632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717032"/>
            <a:ext cx="5020088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80 тысяч, входивших </a:t>
            </a:r>
          </a:p>
          <a:p>
            <a:pPr algn="ctr"/>
            <a:r>
              <a:rPr lang="ru-RU" sz="2400" b="1" dirty="0" smtClean="0"/>
              <a:t>в три </a:t>
            </a:r>
            <a:r>
              <a:rPr lang="ru-RU" sz="2400" b="1" dirty="0" smtClean="0"/>
              <a:t>группировки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21104" y="3779409"/>
            <a:ext cx="2330166" cy="214526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20 тысяч </a:t>
            </a:r>
          </a:p>
          <a:p>
            <a:pPr algn="ctr"/>
            <a:r>
              <a:rPr lang="ru-RU" sz="2400" b="1" dirty="0" smtClean="0"/>
              <a:t> шляхетского </a:t>
            </a:r>
          </a:p>
          <a:p>
            <a:pPr algn="ctr"/>
            <a:r>
              <a:rPr lang="ru-RU" sz="2400" b="1" dirty="0"/>
              <a:t>о</a:t>
            </a:r>
            <a:r>
              <a:rPr lang="ru-RU" sz="2400" b="1" dirty="0" smtClean="0"/>
              <a:t>полчения </a:t>
            </a:r>
          </a:p>
          <a:p>
            <a:pPr algn="ctr"/>
            <a:r>
              <a:rPr lang="ru-RU" sz="2400" b="1" dirty="0" smtClean="0"/>
              <a:t>  </a:t>
            </a:r>
            <a:r>
              <a:rPr lang="ru-RU" sz="2400" b="1" dirty="0" err="1" smtClean="0"/>
              <a:t>Януша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err="1" smtClean="0"/>
              <a:t>Радзивилла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12776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90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633" y="332656"/>
            <a:ext cx="7253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Практическое задание</a:t>
            </a:r>
            <a:endParaRPr lang="ru-RU" sz="5400" b="1" dirty="0">
              <a:ln w="17780" cmpd="sng">
                <a:solidFill>
                  <a:schemeClr val="accent6"/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2859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Заполнить таблицу: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«Ход военных действий в войне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1654-1667гг.»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Стр.75-79</a:t>
            </a:r>
            <a:r>
              <a:rPr lang="ru-RU" sz="54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55" y="4760607"/>
            <a:ext cx="2695087" cy="17989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42568" b="34054"/>
          <a:stretch/>
        </p:blipFill>
        <p:spPr>
          <a:xfrm>
            <a:off x="457818" y="4786383"/>
            <a:ext cx="2625811" cy="180408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" y="620688"/>
            <a:ext cx="849940" cy="9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5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695" y="60413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Начало войны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823" y="1772816"/>
            <a:ext cx="830262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</a:rPr>
              <a:t>21 мая 1654г.- </a:t>
            </a:r>
            <a:r>
              <a:rPr lang="ru-RU" sz="2400" b="1" dirty="0">
                <a:solidFill>
                  <a:srgbClr val="002060"/>
                </a:solidFill>
              </a:rPr>
              <a:t>начало наступлении русских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 войск;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 1654г.- </a:t>
            </a:r>
            <a:r>
              <a:rPr lang="ru-RU" sz="2400" b="1" dirty="0">
                <a:solidFill>
                  <a:srgbClr val="002060"/>
                </a:solidFill>
              </a:rPr>
              <a:t>взятие русскими войсками Смоленска,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 Полоцка, </a:t>
            </a:r>
            <a:r>
              <a:rPr lang="ru-RU" sz="2400" b="1" dirty="0">
                <a:solidFill>
                  <a:srgbClr val="FF0000"/>
                </a:solidFill>
              </a:rPr>
              <a:t>Витебска 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</a:rPr>
              <a:t>Мстиславля </a:t>
            </a:r>
            <a:endParaRPr lang="ru-RU" sz="2400" b="1" dirty="0">
              <a:solidFill>
                <a:srgbClr val="002060"/>
              </a:solidFill>
            </a:endParaRP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 Лето 1655г.- </a:t>
            </a:r>
            <a:r>
              <a:rPr lang="ru-RU" sz="2400" b="1" dirty="0" smtClean="0">
                <a:solidFill>
                  <a:srgbClr val="002060"/>
                </a:solidFill>
              </a:rPr>
              <a:t>удачное наступление русских войск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  <a:hlinkClick r:id="rId2" action="ppaction://hlinkfile"/>
              </a:rPr>
              <a:t>8 августа 1655г.- </a:t>
            </a:r>
            <a:r>
              <a:rPr lang="ru-RU" sz="2400" b="1" dirty="0">
                <a:solidFill>
                  <a:srgbClr val="002060"/>
                </a:solidFill>
                <a:hlinkClick r:id="rId2" action="ppaction://hlinkfile"/>
              </a:rPr>
              <a:t>взятие штурмом </a:t>
            </a:r>
            <a:r>
              <a:rPr lang="ru-RU" sz="2400" b="1" dirty="0" smtClean="0">
                <a:solidFill>
                  <a:srgbClr val="002060"/>
                </a:solidFill>
                <a:hlinkClick r:id="rId2" action="ppaction://hlinkfile"/>
              </a:rPr>
              <a:t>русскими </a:t>
            </a:r>
            <a:r>
              <a:rPr lang="ru-RU" sz="2400" b="1" dirty="0">
                <a:solidFill>
                  <a:srgbClr val="002060"/>
                </a:solidFill>
                <a:hlinkClick r:id="rId2" action="ppaction://hlinkfile"/>
              </a:rPr>
              <a:t>войсками Вильно;</a:t>
            </a:r>
            <a:endParaRPr lang="ru-RU" sz="2400" b="1" dirty="0">
              <a:solidFill>
                <a:srgbClr val="002060"/>
              </a:solidFill>
            </a:endParaRP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6672"/>
            <a:ext cx="849940" cy="9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79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857" y="47852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царского правительства на белорусских землях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67694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Стр</a:t>
            </a:r>
            <a:r>
              <a:rPr lang="ru-RU" b="1" dirty="0" smtClean="0">
                <a:solidFill>
                  <a:srgbClr val="C00000"/>
                </a:solidFill>
              </a:rPr>
              <a:t> 123-124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9" y="1555738"/>
            <a:ext cx="1311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2924944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В отношении крестьян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В отношении горожан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В отношении шляхты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В отношении православного населения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58924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Шиши – это кто?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03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323528" y="404664"/>
            <a:ext cx="8496944" cy="4183722"/>
          </a:xfrm>
          <a:prstGeom prst="downArrowCallout">
            <a:avLst>
              <a:gd name="adj1" fmla="val 23880"/>
              <a:gd name="adj2" fmla="val 25000"/>
              <a:gd name="adj3" fmla="val 25000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404664"/>
            <a:ext cx="84969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600" b="1" dirty="0" smtClean="0">
                <a:solidFill>
                  <a:srgbClr val="660033"/>
                </a:solidFill>
              </a:rPr>
              <a:t>  Всех, кто сражался против русских </a:t>
            </a:r>
          </a:p>
          <a:p>
            <a:r>
              <a:rPr lang="ru-RU" sz="2600" b="1" dirty="0" smtClean="0">
                <a:solidFill>
                  <a:srgbClr val="660033"/>
                </a:solidFill>
              </a:rPr>
              <a:t>войск, принудительно выселяли в глубь России;</a:t>
            </a:r>
          </a:p>
          <a:p>
            <a:pPr marL="514350" indent="-514350">
              <a:buAutoNum type="arabicPeriod" startAt="2"/>
            </a:pPr>
            <a:r>
              <a:rPr lang="ru-RU" sz="2600" b="1" dirty="0" smtClean="0">
                <a:solidFill>
                  <a:srgbClr val="660033"/>
                </a:solidFill>
              </a:rPr>
              <a:t>Грабежи и самоуправство российской </a:t>
            </a:r>
          </a:p>
          <a:p>
            <a:r>
              <a:rPr lang="ru-RU" sz="2600" b="1" dirty="0" smtClean="0">
                <a:solidFill>
                  <a:srgbClr val="660033"/>
                </a:solidFill>
              </a:rPr>
              <a:t>администрации;</a:t>
            </a:r>
          </a:p>
          <a:p>
            <a:pPr marL="514350" indent="-514350">
              <a:buAutoNum type="arabicPeriod" startAt="3"/>
            </a:pPr>
            <a:r>
              <a:rPr lang="ru-RU" sz="2600" b="1" dirty="0" smtClean="0">
                <a:solidFill>
                  <a:srgbClr val="660033"/>
                </a:solidFill>
              </a:rPr>
              <a:t>Вывоз местного населения в плен;</a:t>
            </a:r>
          </a:p>
          <a:p>
            <a:pPr marL="514350" indent="-514350">
              <a:buAutoNum type="arabicPeriod" startAt="3"/>
            </a:pPr>
            <a:r>
              <a:rPr lang="ru-RU" sz="2600" b="1" dirty="0" smtClean="0">
                <a:solidFill>
                  <a:srgbClr val="660033"/>
                </a:solidFill>
              </a:rPr>
              <a:t>Разочарование населения ВКЛ в царской</a:t>
            </a:r>
          </a:p>
          <a:p>
            <a:r>
              <a:rPr lang="ru-RU" sz="2600" b="1" dirty="0" smtClean="0">
                <a:solidFill>
                  <a:srgbClr val="660033"/>
                </a:solidFill>
              </a:rPr>
              <a:t>политике; </a:t>
            </a:r>
            <a:endParaRPr lang="ru-RU" sz="2600" b="1" dirty="0">
              <a:solidFill>
                <a:srgbClr val="6600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0547" y="4300354"/>
            <a:ext cx="721498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Развёртывание </a:t>
            </a:r>
            <a:r>
              <a:rPr lang="ru-RU" sz="4000" b="1" dirty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крестьянских</a:t>
            </a:r>
            <a:r>
              <a:rPr lang="ru-RU" sz="4000" b="1" cap="none" spc="0" dirty="0" smtClean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dirty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</a:t>
            </a:r>
            <a:r>
              <a:rPr lang="ru-RU" sz="4000" b="1" cap="none" spc="0" dirty="0" smtClean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трядов </a:t>
            </a:r>
            <a:r>
              <a:rPr lang="ru-RU" sz="4000" b="1" dirty="0" smtClean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самообороны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(шишей)</a:t>
            </a:r>
            <a:endParaRPr lang="ru-RU" sz="4000" b="1" cap="none" spc="0" dirty="0">
              <a:ln w="17780" cmpd="sng">
                <a:solidFill>
                  <a:schemeClr val="accent6"/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994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казацко- крестьянская война 7 кл</Template>
  <TotalTime>267</TotalTime>
  <Words>517</Words>
  <Application>Microsoft Office PowerPoint</Application>
  <PresentationFormat>Экран (4:3)</PresentationFormat>
  <Paragraphs>126</Paragraphs>
  <Slides>16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Ала</cp:lastModifiedBy>
  <cp:revision>36</cp:revision>
  <dcterms:created xsi:type="dcterms:W3CDTF">2014-03-06T06:10:16Z</dcterms:created>
  <dcterms:modified xsi:type="dcterms:W3CDTF">2021-02-03T07:51:36Z</dcterms:modified>
</cp:coreProperties>
</file>