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  <p:sldMasterId id="2147483681" r:id="rId4"/>
    <p:sldMasterId id="2147483693" r:id="rId5"/>
  </p:sldMasterIdLst>
  <p:sldIdLst>
    <p:sldId id="318" r:id="rId6"/>
    <p:sldId id="256" r:id="rId7"/>
    <p:sldId id="313" r:id="rId8"/>
    <p:sldId id="317" r:id="rId9"/>
    <p:sldId id="258" r:id="rId10"/>
    <p:sldId id="315" r:id="rId11"/>
    <p:sldId id="261" r:id="rId12"/>
    <p:sldId id="264" r:id="rId13"/>
    <p:sldId id="259" r:id="rId14"/>
    <p:sldId id="262" r:id="rId15"/>
    <p:sldId id="272" r:id="rId16"/>
    <p:sldId id="271" r:id="rId17"/>
    <p:sldId id="273" r:id="rId18"/>
    <p:sldId id="265" r:id="rId19"/>
    <p:sldId id="266" r:id="rId20"/>
    <p:sldId id="267" r:id="rId21"/>
    <p:sldId id="279" r:id="rId22"/>
    <p:sldId id="280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1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92" autoAdjust="0"/>
  </p:normalViewPr>
  <p:slideViewPr>
    <p:cSldViewPr snapToGrid="0">
      <p:cViewPr>
        <p:scale>
          <a:sx n="85" d="100"/>
          <a:sy n="85" d="100"/>
        </p:scale>
        <p:origin x="-590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C2A1B4-8A72-48E5-8A30-D261950172B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1EAFF23-B287-46E6-9D90-7EE3227313E5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сентября 1939-21 июня 1941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53A466-5665-462C-979B-44E24876CB04}" type="parTrans" cxnId="{BEC2EEF0-1505-4438-A03E-CE2019B7DAC6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C457BE-5DB5-4201-87A0-CB14A8A4A60C}" type="sibTrans" cxnId="{BEC2EEF0-1505-4438-A03E-CE2019B7DAC6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7B4A4-7583-4639-9D63-84111D6C7F32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Начало 2 мировой войны и захват германскими войсками и их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саттелитами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стран Западной Европы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BF134-BE21-4045-A902-87D11948016E}" type="parTrans" cxnId="{03A83E23-819D-4431-B09B-587F5A7030C6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3936D7-09A8-4A38-B5F5-FD71BF110C28}" type="sibTrans" cxnId="{03A83E23-819D-4431-B09B-587F5A7030C6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BCD43B-EDA4-4F75-997F-3A343CD199C7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Разгром милитаристской Японии, окончание Второй мировой войны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A84431-14B5-40DA-ABD8-9CA4C043DBAF}" type="parTrans" cxnId="{E6E67800-09E1-40CD-BD48-E9B0F54B73F6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216126-8B74-4069-B46E-400E668A433C}" type="sibTrans" cxnId="{E6E67800-09E1-40CD-BD48-E9B0F54B73F6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657C91-103D-4377-9CA7-5E409D81E094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 июня 1941 – 18 ноября 1942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B436C0-6926-4FDA-BE52-5F288B56E792}" type="parTrans" cxnId="{C037F0BE-BE5C-42EA-B0A9-0C2B0D091CA9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BC051D-30B7-4E1F-A36C-B3813F03EE1B}" type="sibTrans" cxnId="{C037F0BE-BE5C-42EA-B0A9-0C2B0D091CA9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13D83F-D1A0-44B4-8707-2BD4F40882CD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Нападение Германии на СССР, начало ВОВ, расширение масштабов, крах «молниеносной войны»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0AA1F0-9FB7-4CE5-9A03-71DB96FC2B5D}" type="parTrans" cxnId="{0D81E91D-2A43-4190-AA87-051EF11CD93C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89D20B-2465-49DB-8F8C-FE9EC8D75906}" type="sibTrans" cxnId="{0D81E91D-2A43-4190-AA87-051EF11CD93C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7975A9-72AE-499F-9916-C8E5C5A7176E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 ноября 1942 – 31 декабря 1943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2D916B-66F0-4911-BA79-D065D69D9065}" type="parTrans" cxnId="{284A81C3-AD02-4087-9FDC-4E819D8D6FC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C23DF3-76FB-4AE6-A44A-6B0B58FFE573}" type="sibTrans" cxnId="{284A81C3-AD02-4087-9FDC-4E819D8D6FC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F8EC3F-6373-453C-B3FD-05DC99728CE2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Коренной перелом, срыв наступательной стратегии фашистского блока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E2B04-C819-485C-9E96-9D96ECCAC9A0}" type="parTrans" cxnId="{C0C4849E-331E-4369-9CB3-425C82DD551D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BFAFCA-BD38-4D61-98C7-61825DF30A41}" type="sibTrans" cxnId="{C0C4849E-331E-4369-9CB3-425C82DD551D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3A52A0-6F7B-4C19-8D30-15F363805E06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января 1944 – 9 мая 1945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5C43BE-B8D2-48D5-81C3-176E11D0C0B5}" type="parTrans" cxnId="{438A5154-F4BB-49B7-94B7-DEB4A4FAEFA8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5203CA-62B1-422D-B95A-B6E3D7678D07}" type="sibTrans" cxnId="{438A5154-F4BB-49B7-94B7-DEB4A4FAEFA8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CA628B-CE44-494F-B0F7-28C1172006BE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Разгром фашистского блока, открытие 2 фронта, освобождение Европы, капитуляция Германии, окончание ВОВ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657BF-C34F-4CFF-90F7-773D93B41C64}" type="parTrans" cxnId="{71E10C00-7B2B-4997-8FE3-365EF8063842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BB53B0-1A1D-4214-9F25-EA2688B4999F}" type="sibTrans" cxnId="{71E10C00-7B2B-4997-8FE3-365EF8063842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07389A-0B2E-44FA-B312-B6797FB64B09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 мая – 2 сентября 1945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F54E6F-F269-442B-A5B6-18B1D693DA05}" type="parTrans" cxnId="{BD0E0935-570B-4CBC-8E66-D62FA350CAFE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4337C3-4C89-49D0-BE5C-A79CF461EDD1}" type="sibTrans" cxnId="{BD0E0935-570B-4CBC-8E66-D62FA350CAFE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880612-E743-4D4A-8204-4CE78E8FCACC}" type="pres">
      <dgm:prSet presAssocID="{C8C2A1B4-8A72-48E5-8A30-D261950172B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096FE6-E5EE-4AE3-8B7B-C4A2B0E7C180}" type="pres">
      <dgm:prSet presAssocID="{61EAFF23-B287-46E6-9D90-7EE3227313E5}" presName="linNode" presStyleCnt="0"/>
      <dgm:spPr/>
    </dgm:pt>
    <dgm:pt modelId="{2F479B82-668E-4BCD-8EE2-F8281FD55E7E}" type="pres">
      <dgm:prSet presAssocID="{61EAFF23-B287-46E6-9D90-7EE3227313E5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87E81-212C-4D63-9603-FA0788DA280D}" type="pres">
      <dgm:prSet presAssocID="{61EAFF23-B287-46E6-9D90-7EE3227313E5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65191-C4DC-4C7E-BA72-11F5A4BE41A9}" type="pres">
      <dgm:prSet presAssocID="{FDC457BE-5DB5-4201-87A0-CB14A8A4A60C}" presName="sp" presStyleCnt="0"/>
      <dgm:spPr/>
    </dgm:pt>
    <dgm:pt modelId="{70246646-99FC-4EEF-9B5C-C83EC0E441B9}" type="pres">
      <dgm:prSet presAssocID="{A5657C91-103D-4377-9CA7-5E409D81E094}" presName="linNode" presStyleCnt="0"/>
      <dgm:spPr/>
    </dgm:pt>
    <dgm:pt modelId="{4D7F9484-170A-48F4-B3F3-D28D04927398}" type="pres">
      <dgm:prSet presAssocID="{A5657C91-103D-4377-9CA7-5E409D81E094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A6A96-80D9-453B-834B-433D4DBD7439}" type="pres">
      <dgm:prSet presAssocID="{A5657C91-103D-4377-9CA7-5E409D81E094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A26EA-F3DD-4819-976E-95084C2479C9}" type="pres">
      <dgm:prSet presAssocID="{1BBC051D-30B7-4E1F-A36C-B3813F03EE1B}" presName="sp" presStyleCnt="0"/>
      <dgm:spPr/>
    </dgm:pt>
    <dgm:pt modelId="{AA76A885-89A6-461A-ADD0-FA1A7B56AE29}" type="pres">
      <dgm:prSet presAssocID="{C07975A9-72AE-499F-9916-C8E5C5A7176E}" presName="linNode" presStyleCnt="0"/>
      <dgm:spPr/>
    </dgm:pt>
    <dgm:pt modelId="{6E426D79-6BA5-4A9C-A533-891B9EB93588}" type="pres">
      <dgm:prSet presAssocID="{C07975A9-72AE-499F-9916-C8E5C5A7176E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66B30-6F59-48E7-9C9C-0EF3ABE4B222}" type="pres">
      <dgm:prSet presAssocID="{C07975A9-72AE-499F-9916-C8E5C5A7176E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1770D0-42A6-4EF4-9322-F2DEDAB208DC}" type="pres">
      <dgm:prSet presAssocID="{3CC23DF3-76FB-4AE6-A44A-6B0B58FFE573}" presName="sp" presStyleCnt="0"/>
      <dgm:spPr/>
    </dgm:pt>
    <dgm:pt modelId="{E47E50DB-5CFF-4FEA-A2CC-BFF9B7554329}" type="pres">
      <dgm:prSet presAssocID="{693A52A0-6F7B-4C19-8D30-15F363805E06}" presName="linNode" presStyleCnt="0"/>
      <dgm:spPr/>
    </dgm:pt>
    <dgm:pt modelId="{CB086170-5EC9-4C06-9AA3-A37FC4C72998}" type="pres">
      <dgm:prSet presAssocID="{693A52A0-6F7B-4C19-8D30-15F363805E06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93F8F-9ABD-4E63-A636-C7EB8BD4389C}" type="pres">
      <dgm:prSet presAssocID="{693A52A0-6F7B-4C19-8D30-15F363805E06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D1E54-A68A-440D-8B8C-0A6CCF1D74ED}" type="pres">
      <dgm:prSet presAssocID="{5C5203CA-62B1-422D-B95A-B6E3D7678D07}" presName="sp" presStyleCnt="0"/>
      <dgm:spPr/>
    </dgm:pt>
    <dgm:pt modelId="{C7BDCE0F-D102-48A7-8B55-9D68A587E659}" type="pres">
      <dgm:prSet presAssocID="{BD07389A-0B2E-44FA-B312-B6797FB64B09}" presName="linNode" presStyleCnt="0"/>
      <dgm:spPr/>
    </dgm:pt>
    <dgm:pt modelId="{E80CF600-B610-4412-B1D4-75154A9F755F}" type="pres">
      <dgm:prSet presAssocID="{BD07389A-0B2E-44FA-B312-B6797FB64B09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9A71C-40F6-4BA8-B82E-C70D65F9E386}" type="pres">
      <dgm:prSet presAssocID="{BD07389A-0B2E-44FA-B312-B6797FB64B09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A83E23-819D-4431-B09B-587F5A7030C6}" srcId="{61EAFF23-B287-46E6-9D90-7EE3227313E5}" destId="{36F7B4A4-7583-4639-9D63-84111D6C7F32}" srcOrd="0" destOrd="0" parTransId="{2A6BF134-BE21-4045-A902-87D11948016E}" sibTransId="{9E3936D7-09A8-4A38-B5F5-FD71BF110C28}"/>
    <dgm:cxn modelId="{E6E67800-09E1-40CD-BD48-E9B0F54B73F6}" srcId="{BD07389A-0B2E-44FA-B312-B6797FB64B09}" destId="{80BCD43B-EDA4-4F75-997F-3A343CD199C7}" srcOrd="0" destOrd="0" parTransId="{2EA84431-14B5-40DA-ABD8-9CA4C043DBAF}" sibTransId="{3A216126-8B74-4069-B46E-400E668A433C}"/>
    <dgm:cxn modelId="{C0C4849E-331E-4369-9CB3-425C82DD551D}" srcId="{C07975A9-72AE-499F-9916-C8E5C5A7176E}" destId="{47F8EC3F-6373-453C-B3FD-05DC99728CE2}" srcOrd="0" destOrd="0" parTransId="{D25E2B04-C819-485C-9E96-9D96ECCAC9A0}" sibTransId="{71BFAFCA-BD38-4D61-98C7-61825DF30A41}"/>
    <dgm:cxn modelId="{BEC2EEF0-1505-4438-A03E-CE2019B7DAC6}" srcId="{C8C2A1B4-8A72-48E5-8A30-D261950172B6}" destId="{61EAFF23-B287-46E6-9D90-7EE3227313E5}" srcOrd="0" destOrd="0" parTransId="{E053A466-5665-462C-979B-44E24876CB04}" sibTransId="{FDC457BE-5DB5-4201-87A0-CB14A8A4A60C}"/>
    <dgm:cxn modelId="{5BD7F9F7-49F2-4F4F-863A-42AC59007FB5}" type="presOf" srcId="{BD07389A-0B2E-44FA-B312-B6797FB64B09}" destId="{E80CF600-B610-4412-B1D4-75154A9F755F}" srcOrd="0" destOrd="0" presId="urn:microsoft.com/office/officeart/2005/8/layout/vList5"/>
    <dgm:cxn modelId="{14660676-3182-4D12-8D8A-1D532965B9FF}" type="presOf" srcId="{36F7B4A4-7583-4639-9D63-84111D6C7F32}" destId="{54987E81-212C-4D63-9603-FA0788DA280D}" srcOrd="0" destOrd="0" presId="urn:microsoft.com/office/officeart/2005/8/layout/vList5"/>
    <dgm:cxn modelId="{6D97A12A-1C94-4E66-8FD2-240B5EB0BB2F}" type="presOf" srcId="{A5657C91-103D-4377-9CA7-5E409D81E094}" destId="{4D7F9484-170A-48F4-B3F3-D28D04927398}" srcOrd="0" destOrd="0" presId="urn:microsoft.com/office/officeart/2005/8/layout/vList5"/>
    <dgm:cxn modelId="{7E29DA30-A1A0-448F-AE76-D182E2E818DF}" type="presOf" srcId="{61EAFF23-B287-46E6-9D90-7EE3227313E5}" destId="{2F479B82-668E-4BCD-8EE2-F8281FD55E7E}" srcOrd="0" destOrd="0" presId="urn:microsoft.com/office/officeart/2005/8/layout/vList5"/>
    <dgm:cxn modelId="{71E10C00-7B2B-4997-8FE3-365EF8063842}" srcId="{693A52A0-6F7B-4C19-8D30-15F363805E06}" destId="{62CA628B-CE44-494F-B0F7-28C1172006BE}" srcOrd="0" destOrd="0" parTransId="{2BA657BF-C34F-4CFF-90F7-773D93B41C64}" sibTransId="{F7BB53B0-1A1D-4214-9F25-EA2688B4999F}"/>
    <dgm:cxn modelId="{1F2E3EF8-CD3A-4551-A93C-E99892DCBA61}" type="presOf" srcId="{47F8EC3F-6373-453C-B3FD-05DC99728CE2}" destId="{E1F66B30-6F59-48E7-9C9C-0EF3ABE4B222}" srcOrd="0" destOrd="0" presId="urn:microsoft.com/office/officeart/2005/8/layout/vList5"/>
    <dgm:cxn modelId="{0D81E91D-2A43-4190-AA87-051EF11CD93C}" srcId="{A5657C91-103D-4377-9CA7-5E409D81E094}" destId="{8213D83F-D1A0-44B4-8707-2BD4F40882CD}" srcOrd="0" destOrd="0" parTransId="{2C0AA1F0-9FB7-4CE5-9A03-71DB96FC2B5D}" sibTransId="{6F89D20B-2465-49DB-8F8C-FE9EC8D75906}"/>
    <dgm:cxn modelId="{438A5154-F4BB-49B7-94B7-DEB4A4FAEFA8}" srcId="{C8C2A1B4-8A72-48E5-8A30-D261950172B6}" destId="{693A52A0-6F7B-4C19-8D30-15F363805E06}" srcOrd="3" destOrd="0" parTransId="{6B5C43BE-B8D2-48D5-81C3-176E11D0C0B5}" sibTransId="{5C5203CA-62B1-422D-B95A-B6E3D7678D07}"/>
    <dgm:cxn modelId="{7DCA5EEA-46EF-473E-8B75-709CF3754C45}" type="presOf" srcId="{693A52A0-6F7B-4C19-8D30-15F363805E06}" destId="{CB086170-5EC9-4C06-9AA3-A37FC4C72998}" srcOrd="0" destOrd="0" presId="urn:microsoft.com/office/officeart/2005/8/layout/vList5"/>
    <dgm:cxn modelId="{C037F0BE-BE5C-42EA-B0A9-0C2B0D091CA9}" srcId="{C8C2A1B4-8A72-48E5-8A30-D261950172B6}" destId="{A5657C91-103D-4377-9CA7-5E409D81E094}" srcOrd="1" destOrd="0" parTransId="{ABB436C0-6926-4FDA-BE52-5F288B56E792}" sibTransId="{1BBC051D-30B7-4E1F-A36C-B3813F03EE1B}"/>
    <dgm:cxn modelId="{A808BE30-8F73-4FE4-B878-C37712DAAE94}" type="presOf" srcId="{8213D83F-D1A0-44B4-8707-2BD4F40882CD}" destId="{10FA6A96-80D9-453B-834B-433D4DBD7439}" srcOrd="0" destOrd="0" presId="urn:microsoft.com/office/officeart/2005/8/layout/vList5"/>
    <dgm:cxn modelId="{B5C91E5D-FE46-4003-A1D5-3EE6CB54C125}" type="presOf" srcId="{80BCD43B-EDA4-4F75-997F-3A343CD199C7}" destId="{3B39A71C-40F6-4BA8-B82E-C70D65F9E386}" srcOrd="0" destOrd="0" presId="urn:microsoft.com/office/officeart/2005/8/layout/vList5"/>
    <dgm:cxn modelId="{9AFCD451-2BE0-4BB1-94D2-8EC6C4F9E75A}" type="presOf" srcId="{C07975A9-72AE-499F-9916-C8E5C5A7176E}" destId="{6E426D79-6BA5-4A9C-A533-891B9EB93588}" srcOrd="0" destOrd="0" presId="urn:microsoft.com/office/officeart/2005/8/layout/vList5"/>
    <dgm:cxn modelId="{2CC91389-0F64-43FE-A4B8-FD9BB8B883EC}" type="presOf" srcId="{62CA628B-CE44-494F-B0F7-28C1172006BE}" destId="{B1993F8F-9ABD-4E63-A636-C7EB8BD4389C}" srcOrd="0" destOrd="0" presId="urn:microsoft.com/office/officeart/2005/8/layout/vList5"/>
    <dgm:cxn modelId="{9C74356D-4A73-4215-B166-89A75DB66631}" type="presOf" srcId="{C8C2A1B4-8A72-48E5-8A30-D261950172B6}" destId="{0E880612-E743-4D4A-8204-4CE78E8FCACC}" srcOrd="0" destOrd="0" presId="urn:microsoft.com/office/officeart/2005/8/layout/vList5"/>
    <dgm:cxn modelId="{BD0E0935-570B-4CBC-8E66-D62FA350CAFE}" srcId="{C8C2A1B4-8A72-48E5-8A30-D261950172B6}" destId="{BD07389A-0B2E-44FA-B312-B6797FB64B09}" srcOrd="4" destOrd="0" parTransId="{72F54E6F-F269-442B-A5B6-18B1D693DA05}" sibTransId="{4C4337C3-4C89-49D0-BE5C-A79CF461EDD1}"/>
    <dgm:cxn modelId="{284A81C3-AD02-4087-9FDC-4E819D8D6FCA}" srcId="{C8C2A1B4-8A72-48E5-8A30-D261950172B6}" destId="{C07975A9-72AE-499F-9916-C8E5C5A7176E}" srcOrd="2" destOrd="0" parTransId="{B92D916B-66F0-4911-BA79-D065D69D9065}" sibTransId="{3CC23DF3-76FB-4AE6-A44A-6B0B58FFE573}"/>
    <dgm:cxn modelId="{2661294E-5198-4830-813E-83EAD3BEA5C5}" type="presParOf" srcId="{0E880612-E743-4D4A-8204-4CE78E8FCACC}" destId="{A5096FE6-E5EE-4AE3-8B7B-C4A2B0E7C180}" srcOrd="0" destOrd="0" presId="urn:microsoft.com/office/officeart/2005/8/layout/vList5"/>
    <dgm:cxn modelId="{211FDA8C-13DE-4A89-877B-230A0B5AE19A}" type="presParOf" srcId="{A5096FE6-E5EE-4AE3-8B7B-C4A2B0E7C180}" destId="{2F479B82-668E-4BCD-8EE2-F8281FD55E7E}" srcOrd="0" destOrd="0" presId="urn:microsoft.com/office/officeart/2005/8/layout/vList5"/>
    <dgm:cxn modelId="{363525E6-B0E4-47F2-8C12-0F4278461768}" type="presParOf" srcId="{A5096FE6-E5EE-4AE3-8B7B-C4A2B0E7C180}" destId="{54987E81-212C-4D63-9603-FA0788DA280D}" srcOrd="1" destOrd="0" presId="urn:microsoft.com/office/officeart/2005/8/layout/vList5"/>
    <dgm:cxn modelId="{920FC11E-FAD3-4984-A15C-9B5121CDB3AE}" type="presParOf" srcId="{0E880612-E743-4D4A-8204-4CE78E8FCACC}" destId="{CD565191-C4DC-4C7E-BA72-11F5A4BE41A9}" srcOrd="1" destOrd="0" presId="urn:microsoft.com/office/officeart/2005/8/layout/vList5"/>
    <dgm:cxn modelId="{F709DDFA-7C85-469E-83E4-1C0F72ABA951}" type="presParOf" srcId="{0E880612-E743-4D4A-8204-4CE78E8FCACC}" destId="{70246646-99FC-4EEF-9B5C-C83EC0E441B9}" srcOrd="2" destOrd="0" presId="urn:microsoft.com/office/officeart/2005/8/layout/vList5"/>
    <dgm:cxn modelId="{17634B85-3CC9-4727-A875-B75BEE9C7022}" type="presParOf" srcId="{70246646-99FC-4EEF-9B5C-C83EC0E441B9}" destId="{4D7F9484-170A-48F4-B3F3-D28D04927398}" srcOrd="0" destOrd="0" presId="urn:microsoft.com/office/officeart/2005/8/layout/vList5"/>
    <dgm:cxn modelId="{208C9EF7-327F-4A75-9DB6-A39E560D0CEC}" type="presParOf" srcId="{70246646-99FC-4EEF-9B5C-C83EC0E441B9}" destId="{10FA6A96-80D9-453B-834B-433D4DBD7439}" srcOrd="1" destOrd="0" presId="urn:microsoft.com/office/officeart/2005/8/layout/vList5"/>
    <dgm:cxn modelId="{013A700B-D86C-48B2-9914-01123B762299}" type="presParOf" srcId="{0E880612-E743-4D4A-8204-4CE78E8FCACC}" destId="{682A26EA-F3DD-4819-976E-95084C2479C9}" srcOrd="3" destOrd="0" presId="urn:microsoft.com/office/officeart/2005/8/layout/vList5"/>
    <dgm:cxn modelId="{987787EA-C2DF-4999-B698-9083B346AE81}" type="presParOf" srcId="{0E880612-E743-4D4A-8204-4CE78E8FCACC}" destId="{AA76A885-89A6-461A-ADD0-FA1A7B56AE29}" srcOrd="4" destOrd="0" presId="urn:microsoft.com/office/officeart/2005/8/layout/vList5"/>
    <dgm:cxn modelId="{00965B68-C240-41D4-BA4A-3C4D1F65861E}" type="presParOf" srcId="{AA76A885-89A6-461A-ADD0-FA1A7B56AE29}" destId="{6E426D79-6BA5-4A9C-A533-891B9EB93588}" srcOrd="0" destOrd="0" presId="urn:microsoft.com/office/officeart/2005/8/layout/vList5"/>
    <dgm:cxn modelId="{DD9AF639-D25A-4D61-86B1-957EF2957E88}" type="presParOf" srcId="{AA76A885-89A6-461A-ADD0-FA1A7B56AE29}" destId="{E1F66B30-6F59-48E7-9C9C-0EF3ABE4B222}" srcOrd="1" destOrd="0" presId="urn:microsoft.com/office/officeart/2005/8/layout/vList5"/>
    <dgm:cxn modelId="{CF86547E-8632-4ECD-BABB-49E91CF3B521}" type="presParOf" srcId="{0E880612-E743-4D4A-8204-4CE78E8FCACC}" destId="{A71770D0-42A6-4EF4-9322-F2DEDAB208DC}" srcOrd="5" destOrd="0" presId="urn:microsoft.com/office/officeart/2005/8/layout/vList5"/>
    <dgm:cxn modelId="{221221BE-615F-4EF0-BF8D-C216BA61F8B9}" type="presParOf" srcId="{0E880612-E743-4D4A-8204-4CE78E8FCACC}" destId="{E47E50DB-5CFF-4FEA-A2CC-BFF9B7554329}" srcOrd="6" destOrd="0" presId="urn:microsoft.com/office/officeart/2005/8/layout/vList5"/>
    <dgm:cxn modelId="{B2EFCBAF-11EF-4F9A-AABC-A11FE85A7EA5}" type="presParOf" srcId="{E47E50DB-5CFF-4FEA-A2CC-BFF9B7554329}" destId="{CB086170-5EC9-4C06-9AA3-A37FC4C72998}" srcOrd="0" destOrd="0" presId="urn:microsoft.com/office/officeart/2005/8/layout/vList5"/>
    <dgm:cxn modelId="{21E9BC32-B27D-4FC4-82D0-BB7E1EF0DEBF}" type="presParOf" srcId="{E47E50DB-5CFF-4FEA-A2CC-BFF9B7554329}" destId="{B1993F8F-9ABD-4E63-A636-C7EB8BD4389C}" srcOrd="1" destOrd="0" presId="urn:microsoft.com/office/officeart/2005/8/layout/vList5"/>
    <dgm:cxn modelId="{38DDA945-3A98-4B7A-9997-40B9CBF30BE1}" type="presParOf" srcId="{0E880612-E743-4D4A-8204-4CE78E8FCACC}" destId="{EE0D1E54-A68A-440D-8B8C-0A6CCF1D74ED}" srcOrd="7" destOrd="0" presId="urn:microsoft.com/office/officeart/2005/8/layout/vList5"/>
    <dgm:cxn modelId="{3E7FD262-02C0-41C5-AA9F-7D9CD777C7C8}" type="presParOf" srcId="{0E880612-E743-4D4A-8204-4CE78E8FCACC}" destId="{C7BDCE0F-D102-48A7-8B55-9D68A587E659}" srcOrd="8" destOrd="0" presId="urn:microsoft.com/office/officeart/2005/8/layout/vList5"/>
    <dgm:cxn modelId="{F21A4D55-7269-4BF0-B85F-EA539913D87F}" type="presParOf" srcId="{C7BDCE0F-D102-48A7-8B55-9D68A587E659}" destId="{E80CF600-B610-4412-B1D4-75154A9F755F}" srcOrd="0" destOrd="0" presId="urn:microsoft.com/office/officeart/2005/8/layout/vList5"/>
    <dgm:cxn modelId="{39C624E7-1602-46AC-A9B8-28C361694CAC}" type="presParOf" srcId="{C7BDCE0F-D102-48A7-8B55-9D68A587E659}" destId="{3B39A71C-40F6-4BA8-B82E-C70D65F9E38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87E81-212C-4D63-9603-FA0788DA280D}">
      <dsp:nvSpPr>
        <dsp:cNvPr id="0" name=""/>
        <dsp:cNvSpPr/>
      </dsp:nvSpPr>
      <dsp:spPr>
        <a:xfrm rot="5400000">
          <a:off x="7811129" y="-3299411"/>
          <a:ext cx="958859" cy="780287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Начало 2 мировой войны и захват германскими войсками и их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саттелитами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стран Западной Европы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389119" y="169407"/>
        <a:ext cx="7756071" cy="865243"/>
      </dsp:txXfrm>
    </dsp:sp>
    <dsp:sp modelId="{2F479B82-668E-4BCD-8EE2-F8281FD55E7E}">
      <dsp:nvSpPr>
        <dsp:cNvPr id="0" name=""/>
        <dsp:cNvSpPr/>
      </dsp:nvSpPr>
      <dsp:spPr>
        <a:xfrm>
          <a:off x="0" y="2741"/>
          <a:ext cx="4389119" cy="11985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сентября 1939-21 июня 1941 г.</a:t>
          </a:r>
          <a:endParaRPr lang="ru-RU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510" y="61251"/>
        <a:ext cx="4272099" cy="1081554"/>
      </dsp:txXfrm>
    </dsp:sp>
    <dsp:sp modelId="{10FA6A96-80D9-453B-834B-433D4DBD7439}">
      <dsp:nvSpPr>
        <dsp:cNvPr id="0" name=""/>
        <dsp:cNvSpPr/>
      </dsp:nvSpPr>
      <dsp:spPr>
        <a:xfrm rot="5400000">
          <a:off x="7811129" y="-2040908"/>
          <a:ext cx="958859" cy="7802879"/>
        </a:xfrm>
        <a:prstGeom prst="round2SameRect">
          <a:avLst/>
        </a:prstGeom>
        <a:solidFill>
          <a:schemeClr val="accent5">
            <a:tint val="40000"/>
            <a:alpha val="90000"/>
            <a:hueOff val="-62704"/>
            <a:satOff val="-13579"/>
            <a:lumOff val="-765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62704"/>
              <a:satOff val="-13579"/>
              <a:lumOff val="-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Нападение Германии на СССР, начало ВОВ, расширение масштабов, крах «молниеносной войны»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389119" y="1427910"/>
        <a:ext cx="7756071" cy="865243"/>
      </dsp:txXfrm>
    </dsp:sp>
    <dsp:sp modelId="{4D7F9484-170A-48F4-B3F3-D28D04927398}">
      <dsp:nvSpPr>
        <dsp:cNvPr id="0" name=""/>
        <dsp:cNvSpPr/>
      </dsp:nvSpPr>
      <dsp:spPr>
        <a:xfrm>
          <a:off x="0" y="1261244"/>
          <a:ext cx="4389119" cy="1198574"/>
        </a:xfrm>
        <a:prstGeom prst="roundRect">
          <a:avLst/>
        </a:prstGeom>
        <a:solidFill>
          <a:schemeClr val="accent5">
            <a:hueOff val="-170749"/>
            <a:satOff val="-14858"/>
            <a:lumOff val="-1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 июня 1941 – 18 ноября 1942 г.</a:t>
          </a:r>
          <a:endParaRPr lang="ru-RU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510" y="1319754"/>
        <a:ext cx="4272099" cy="1081554"/>
      </dsp:txXfrm>
    </dsp:sp>
    <dsp:sp modelId="{E1F66B30-6F59-48E7-9C9C-0EF3ABE4B222}">
      <dsp:nvSpPr>
        <dsp:cNvPr id="0" name=""/>
        <dsp:cNvSpPr/>
      </dsp:nvSpPr>
      <dsp:spPr>
        <a:xfrm rot="5400000">
          <a:off x="7811129" y="-782405"/>
          <a:ext cx="958859" cy="7802879"/>
        </a:xfrm>
        <a:prstGeom prst="round2SameRect">
          <a:avLst/>
        </a:prstGeom>
        <a:solidFill>
          <a:schemeClr val="accent5">
            <a:tint val="40000"/>
            <a:alpha val="90000"/>
            <a:hueOff val="-125408"/>
            <a:satOff val="-27158"/>
            <a:lumOff val="-153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25408"/>
              <a:satOff val="-27158"/>
              <a:lumOff val="-1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Коренной перелом, срыв наступательной стратегии фашистского блока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389119" y="2686413"/>
        <a:ext cx="7756071" cy="865243"/>
      </dsp:txXfrm>
    </dsp:sp>
    <dsp:sp modelId="{6E426D79-6BA5-4A9C-A533-891B9EB93588}">
      <dsp:nvSpPr>
        <dsp:cNvPr id="0" name=""/>
        <dsp:cNvSpPr/>
      </dsp:nvSpPr>
      <dsp:spPr>
        <a:xfrm>
          <a:off x="0" y="2519746"/>
          <a:ext cx="4389119" cy="1198574"/>
        </a:xfrm>
        <a:prstGeom prst="roundRect">
          <a:avLst/>
        </a:prstGeom>
        <a:solidFill>
          <a:schemeClr val="accent5">
            <a:hueOff val="-341498"/>
            <a:satOff val="-29716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 ноября 1942 – 31 декабря 1943 г.</a:t>
          </a:r>
          <a:endParaRPr lang="ru-RU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510" y="2578256"/>
        <a:ext cx="4272099" cy="1081554"/>
      </dsp:txXfrm>
    </dsp:sp>
    <dsp:sp modelId="{B1993F8F-9ABD-4E63-A636-C7EB8BD4389C}">
      <dsp:nvSpPr>
        <dsp:cNvPr id="0" name=""/>
        <dsp:cNvSpPr/>
      </dsp:nvSpPr>
      <dsp:spPr>
        <a:xfrm rot="5400000">
          <a:off x="7811129" y="476097"/>
          <a:ext cx="958859" cy="7802879"/>
        </a:xfrm>
        <a:prstGeom prst="round2SameRect">
          <a:avLst/>
        </a:prstGeom>
        <a:solidFill>
          <a:schemeClr val="accent5">
            <a:tint val="40000"/>
            <a:alpha val="90000"/>
            <a:hueOff val="-188112"/>
            <a:satOff val="-40737"/>
            <a:lumOff val="-2295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88112"/>
              <a:satOff val="-40737"/>
              <a:lumOff val="-2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Разгром фашистского блока, открытие 2 фронта, освобождение Европы, капитуляция Германии, окончание ВОВ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389119" y="3944915"/>
        <a:ext cx="7756071" cy="865243"/>
      </dsp:txXfrm>
    </dsp:sp>
    <dsp:sp modelId="{CB086170-5EC9-4C06-9AA3-A37FC4C72998}">
      <dsp:nvSpPr>
        <dsp:cNvPr id="0" name=""/>
        <dsp:cNvSpPr/>
      </dsp:nvSpPr>
      <dsp:spPr>
        <a:xfrm>
          <a:off x="0" y="3778249"/>
          <a:ext cx="4389119" cy="1198574"/>
        </a:xfrm>
        <a:prstGeom prst="roundRect">
          <a:avLst/>
        </a:prstGeom>
        <a:solidFill>
          <a:schemeClr val="accent5">
            <a:hueOff val="-512246"/>
            <a:satOff val="-44573"/>
            <a:lumOff val="-4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января 1944 – 9 мая 1945 г.</a:t>
          </a:r>
          <a:endParaRPr lang="ru-RU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510" y="3836759"/>
        <a:ext cx="4272099" cy="1081554"/>
      </dsp:txXfrm>
    </dsp:sp>
    <dsp:sp modelId="{3B39A71C-40F6-4BA8-B82E-C70D65F9E386}">
      <dsp:nvSpPr>
        <dsp:cNvPr id="0" name=""/>
        <dsp:cNvSpPr/>
      </dsp:nvSpPr>
      <dsp:spPr>
        <a:xfrm rot="5400000">
          <a:off x="7811129" y="1734599"/>
          <a:ext cx="958859" cy="7802879"/>
        </a:xfrm>
        <a:prstGeom prst="round2SameRect">
          <a:avLst/>
        </a:prstGeom>
        <a:solidFill>
          <a:schemeClr val="accent5">
            <a:tint val="40000"/>
            <a:alpha val="90000"/>
            <a:hueOff val="-250816"/>
            <a:satOff val="-54316"/>
            <a:lumOff val="-306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250816"/>
              <a:satOff val="-54316"/>
              <a:lumOff val="-30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Разгром милитаристской Японии, окончание Второй мировой войны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389119" y="5203417"/>
        <a:ext cx="7756071" cy="865243"/>
      </dsp:txXfrm>
    </dsp:sp>
    <dsp:sp modelId="{E80CF600-B610-4412-B1D4-75154A9F755F}">
      <dsp:nvSpPr>
        <dsp:cNvPr id="0" name=""/>
        <dsp:cNvSpPr/>
      </dsp:nvSpPr>
      <dsp:spPr>
        <a:xfrm>
          <a:off x="0" y="5036752"/>
          <a:ext cx="4389119" cy="1198574"/>
        </a:xfrm>
        <a:prstGeom prst="roundRect">
          <a:avLst/>
        </a:prstGeom>
        <a:solidFill>
          <a:schemeClr val="accent5">
            <a:hueOff val="-682995"/>
            <a:satOff val="-59431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 мая – 2 сентября 1945 г.</a:t>
          </a:r>
          <a:endParaRPr lang="ru-RU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510" y="5095262"/>
        <a:ext cx="4272099" cy="1081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5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70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455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C22C-F413-49FC-9E5D-1057953D305B}" type="datetimeFigureOut">
              <a:rPr lang="be-BY" smtClean="0">
                <a:solidFill>
                  <a:prstClr val="black">
                    <a:tint val="75000"/>
                  </a:prstClr>
                </a:solidFill>
              </a:rPr>
              <a:pPr/>
              <a:t>06.12.2017</a:t>
            </a:fld>
            <a:endParaRPr lang="be-B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69C2-9FC5-413D-B1D0-B09164240A10}" type="slidenum">
              <a:rPr lang="be-B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9" y="2819404"/>
            <a:ext cx="11582400" cy="1470025"/>
          </a:xfrm>
        </p:spPr>
        <p:txBody>
          <a:bodyPr anchor="b">
            <a:noAutofit/>
          </a:bodyPr>
          <a:lstStyle>
            <a:lvl1pPr latinLnBrk="0">
              <a:defRPr lang="ru-RU"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999" y="4343400"/>
            <a:ext cx="10668000" cy="5334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ru-RU" sz="280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C22C-F413-49FC-9E5D-1057953D305B}" type="datetimeFigureOut">
              <a:rPr lang="be-BY" smtClean="0">
                <a:solidFill>
                  <a:prstClr val="white">
                    <a:tint val="75000"/>
                  </a:prstClr>
                </a:solidFill>
              </a:rPr>
              <a:pPr/>
              <a:t>06.12.2017</a:t>
            </a:fld>
            <a:endParaRPr lang="be-BY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21600" y="6356357"/>
            <a:ext cx="3860800" cy="365125"/>
          </a:xfrm>
        </p:spPr>
        <p:txBody>
          <a:bodyPr/>
          <a:lstStyle>
            <a:lvl1pPr algn="r" latinLnBrk="0">
              <a:defRPr lang="ru-RU"/>
            </a:lvl1pPr>
          </a:lstStyle>
          <a:p>
            <a:endParaRPr lang="be-BY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45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 latinLnBrk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itchFamily="34" charset="0"/>
              <a:buChar char="•"/>
              <a:defRPr lang="ru-RU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C22C-F413-49FC-9E5D-1057953D305B}" type="datetimeFigureOut">
              <a:rPr lang="be-BY" smtClean="0">
                <a:solidFill>
                  <a:prstClr val="black">
                    <a:tint val="75000"/>
                  </a:prstClr>
                </a:solidFill>
              </a:rPr>
              <a:pPr/>
              <a:t>06.12.2017</a:t>
            </a:fld>
            <a:endParaRPr lang="be-B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69C2-9FC5-413D-B1D0-B09164240A10}" type="slidenum">
              <a:rPr lang="be-B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086820294"/>
      </p:ext>
    </p:extLst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663265331"/>
      </p:ext>
    </p:extLst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fld id="{FDCAB430-ECBA-4F9B-8FC1-42C6FB292F0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57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375B-753D-4F92-AB28-5FABBB161642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75264" y="6422071"/>
            <a:ext cx="1016000" cy="365125"/>
          </a:xfrm>
        </p:spPr>
        <p:txBody>
          <a:bodyPr/>
          <a:lstStyle/>
          <a:p>
            <a:fld id="{2F3D665A-59D7-4BEA-8384-5AB858094A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847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4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34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34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14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21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04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547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192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391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399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85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27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693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61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606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4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815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69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241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306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203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411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855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399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49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18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7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85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307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3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070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681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001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6519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2752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399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399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512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12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73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7529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14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0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68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0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82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duotone>
              <a:prstClr val="black"/>
              <a:schemeClr val="accent1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72"/>
                    </a14:imgEffect>
                  </a14:imgLayer>
                </a14:imgProps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EFB52-4569-46C3-AC53-D5E32CC1617A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DF338-D941-4A3D-BEB3-2518808E4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62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43000"/>
            <a:duotone>
              <a:prstClr val="black"/>
              <a:schemeClr val="accent1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 scaling="72"/>
                    </a14:imgEffect>
                  </a14:imgLayer>
                </a14:imgProps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C22C-F413-49FC-9E5D-1057953D305B}" type="datetimeFigureOut">
              <a:rPr lang="be-BY" smtClean="0">
                <a:solidFill>
                  <a:prstClr val="black">
                    <a:tint val="75000"/>
                  </a:prstClr>
                </a:solidFill>
              </a:rPr>
              <a:pPr/>
              <a:t>06.12.2017</a:t>
            </a:fld>
            <a:endParaRPr lang="be-B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569C2-9FC5-413D-B1D0-B09164240A10}" type="slidenum">
              <a:rPr lang="be-B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e-B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0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32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3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30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2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5FF31C1-B003-47F1-936C-C4CCE392BC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DEDEE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26878CE-0BCC-42DD-9052-EA3114FEF34E}" type="datetimeFigureOut">
              <a:rPr lang="ru-RU" smtClean="0">
                <a:solidFill>
                  <a:srgbClr val="DEDEE0"/>
                </a:solidFill>
              </a:rPr>
              <a:pPr/>
              <a:t>06.12.2017</a:t>
            </a:fld>
            <a:endParaRPr lang="ru-RU">
              <a:solidFill>
                <a:srgbClr val="DED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8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&#1053;&#1072;&#1095;&#1072;&#1083;&#1086;%20&#1042;&#1090;&#1086;&#1088;&#1086;&#1081;%20&#1084;&#1080;&#1088;&#1086;&#1074;&#1086;&#1081;%20&#1074;&#1086;&#1081;&#1085;&#1099;.%20&#1056;&#1072;&#1079;&#1075;&#1088;&#1086;&#1084;%20&#1055;&#1086;&#1083;&#1100;&#1096;&#1080;..mp4" TargetMode="Externa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&#1042;&#1090;&#1086;&#1088;&#1072;&#1103;%20&#1084;&#1080;&#1088;&#1086;&#1074;&#1072;&#1103;%20&#1074;%20&#1094;&#1080;&#1092;&#1088;&#1072;&#1093;.ppt" TargetMode="External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3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700" dirty="0" smtClean="0">
                <a:ln w="1397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ВОЙНА</a:t>
            </a:r>
            <a:endParaRPr lang="ru-RU" sz="28700" dirty="0">
              <a:ln w="1397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f8c0c98522c62df0a5e6311cdd3234a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2066" y="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2351584" y="116632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Второй мировой войны. Подготовка Германо-польской войны 1939 г.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286363" y="1340769"/>
            <a:ext cx="10786820" cy="532350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b="1" dirty="0"/>
              <a:t>11 апреля Гитлер утверждает </a:t>
            </a:r>
            <a:r>
              <a:rPr lang="ru-RU" b="1" dirty="0">
                <a:solidFill>
                  <a:srgbClr val="FF0000"/>
                </a:solidFill>
              </a:rPr>
              <a:t>«план </a:t>
            </a:r>
            <a:r>
              <a:rPr lang="ru-RU" b="1" dirty="0" err="1">
                <a:solidFill>
                  <a:srgbClr val="FF0000"/>
                </a:solidFill>
              </a:rPr>
              <a:t>Вайс</a:t>
            </a:r>
            <a:r>
              <a:rPr lang="ru-RU" b="1" dirty="0">
                <a:solidFill>
                  <a:srgbClr val="FF0000"/>
                </a:solidFill>
              </a:rPr>
              <a:t>» </a:t>
            </a:r>
            <a:r>
              <a:rPr lang="ru-RU" b="1" dirty="0"/>
              <a:t>- ликвидации Польши </a:t>
            </a:r>
          </a:p>
          <a:p>
            <a:pPr>
              <a:lnSpc>
                <a:spcPct val="80000"/>
              </a:lnSpc>
            </a:pPr>
            <a:r>
              <a:rPr lang="ru-RU" b="1" dirty="0"/>
              <a:t>28 апреля – Германия денонсирует Германо-Польское соглашение о ненападении 1934 г., требует передачи Данцига и создания сухопутного коридора между Восточной Пруссией и Германией</a:t>
            </a:r>
          </a:p>
          <a:p>
            <a:pPr>
              <a:lnSpc>
                <a:spcPct val="80000"/>
              </a:lnSpc>
            </a:pPr>
            <a:r>
              <a:rPr lang="ru-RU" b="1" dirty="0"/>
              <a:t>22 августа на совещании высшего командного состава объявлено о неотвратимости войны с Польшей</a:t>
            </a:r>
          </a:p>
          <a:p>
            <a:pPr>
              <a:lnSpc>
                <a:spcPct val="80000"/>
              </a:lnSpc>
            </a:pPr>
            <a:r>
              <a:rPr lang="ru-RU" b="1" dirty="0"/>
              <a:t>23 августа – подписание Германо-Советского пакта о ненападении, по сути антипольского</a:t>
            </a:r>
          </a:p>
          <a:p>
            <a:pPr>
              <a:lnSpc>
                <a:spcPct val="80000"/>
              </a:lnSpc>
            </a:pPr>
            <a:r>
              <a:rPr lang="ru-RU" b="1" dirty="0"/>
              <a:t>31 августа – Гитлером подписана директива о нападении на Польшу в ночь на 1 сентября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5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rot="20883886">
            <a:off x="1967144" y="509970"/>
            <a:ext cx="4371767" cy="5478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7002173" y="1124744"/>
            <a:ext cx="4535403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45720" tIns="0" rIns="45720" bIns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Пакт Молотова-Риббентропа о ненападении</a:t>
            </a:r>
            <a:br>
              <a:rPr lang="ru-RU" sz="24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96008" y="5661248"/>
            <a:ext cx="4002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</a:rPr>
              <a:t>23.08.1939 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1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92307" y="1571612"/>
            <a:ext cx="4625788" cy="2372859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/>
            <a:r>
              <a:rPr lang="ru-RU" sz="3100" dirty="0">
                <a:solidFill>
                  <a:schemeClr val="tx1"/>
                </a:solidFill>
              </a:rPr>
              <a:t>Западная карикатура на Пакт Молотова-Риббентропа о ненападении</a:t>
            </a:r>
            <a:br>
              <a:rPr lang="ru-RU" sz="3100" dirty="0">
                <a:solidFill>
                  <a:schemeClr val="tx1"/>
                </a:solidFill>
              </a:rPr>
            </a:br>
            <a:r>
              <a:rPr lang="ru-RU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6537790" y="858070"/>
            <a:ext cx="4357719" cy="4889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3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hlinkClick r:id="rId2" action="ppaction://hlinkfile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5665" y="2331760"/>
            <a:ext cx="5753907" cy="4229121"/>
          </a:xfrm>
          <a:prstGeom prst="snip2DiagRect">
            <a:avLst>
              <a:gd name="adj1" fmla="val 0"/>
              <a:gd name="adj2" fmla="val 1211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1999285" y="428604"/>
            <a:ext cx="3425847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45720" tIns="0" rIns="45720" bIns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Нападение Германии на </a:t>
            </a:r>
            <a:r>
              <a:rPr lang="ru-RU" sz="28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Польшу</a:t>
            </a:r>
            <a:r>
              <a:rPr lang="ru-RU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23997" y="502724"/>
            <a:ext cx="4002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01.09.1939 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31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Rectangle 7"/>
          <p:cNvSpPr>
            <a:spLocks noGrp="1" noChangeArrowheads="1"/>
          </p:cNvSpPr>
          <p:nvPr>
            <p:ph type="title"/>
          </p:nvPr>
        </p:nvSpPr>
        <p:spPr>
          <a:xfrm>
            <a:off x="6456363" y="304805"/>
            <a:ext cx="3643312" cy="963613"/>
          </a:xfrm>
        </p:spPr>
        <p:txBody>
          <a:bodyPr>
            <a:normAutofit fontScale="90000"/>
          </a:bodyPr>
          <a:lstStyle/>
          <a:p>
            <a:r>
              <a:rPr lang="ru-RU" sz="3400" b="1" u="sng" dirty="0">
                <a:solidFill>
                  <a:srgbClr val="FF0000"/>
                </a:solidFill>
              </a:rPr>
              <a:t>Военные действия </a:t>
            </a:r>
          </a:p>
        </p:txBody>
      </p:sp>
      <p:pic>
        <p:nvPicPr>
          <p:cNvPr id="47110" name="Picture 6" descr="Вермахт в Польше сентябрь 1939 год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268" y="107950"/>
            <a:ext cx="4445000" cy="664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7112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5938271" y="1030396"/>
            <a:ext cx="6253732" cy="5111750"/>
          </a:xfrm>
        </p:spPr>
        <p:txBody>
          <a:bodyPr>
            <a:noAutofit/>
          </a:bodyPr>
          <a:lstStyle/>
          <a:p>
            <a:r>
              <a:rPr lang="ru-RU" b="1" dirty="0"/>
              <a:t>К 16 сентября большая часть Польши была захвачена, вермахт вышел к </a:t>
            </a:r>
            <a:r>
              <a:rPr lang="ru-RU" b="1" dirty="0">
                <a:solidFill>
                  <a:srgbClr val="C00000"/>
                </a:solidFill>
              </a:rPr>
              <a:t>«линии </a:t>
            </a:r>
            <a:r>
              <a:rPr lang="ru-RU" b="1" dirty="0" err="1">
                <a:solidFill>
                  <a:srgbClr val="C00000"/>
                </a:solidFill>
              </a:rPr>
              <a:t>Керзона</a:t>
            </a:r>
            <a:r>
              <a:rPr lang="ru-RU" b="1" dirty="0">
                <a:solidFill>
                  <a:srgbClr val="C00000"/>
                </a:solidFill>
              </a:rPr>
              <a:t>» </a:t>
            </a:r>
            <a:r>
              <a:rPr lang="ru-RU" b="1" dirty="0"/>
              <a:t>- границе расселения белорусов и украинцев</a:t>
            </a:r>
          </a:p>
          <a:p>
            <a:r>
              <a:rPr lang="ru-RU" b="1" dirty="0"/>
              <a:t>3 сентября войну Германии объявила Франция и Англия, но реальной военной помощи они не оказали. Наступление 15 сентября так и не началось</a:t>
            </a:r>
          </a:p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71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9" name="Rectangle 7"/>
          <p:cNvSpPr>
            <a:spLocks noGrp="1" noChangeArrowheads="1"/>
          </p:cNvSpPr>
          <p:nvPr>
            <p:ph type="title"/>
          </p:nvPr>
        </p:nvSpPr>
        <p:spPr>
          <a:xfrm>
            <a:off x="7032625" y="304800"/>
            <a:ext cx="3067051" cy="1036638"/>
          </a:xfrm>
        </p:spPr>
        <p:txBody>
          <a:bodyPr>
            <a:normAutofit fontScale="90000"/>
          </a:bodyPr>
          <a:lstStyle/>
          <a:p>
            <a:r>
              <a:rPr lang="ru-RU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 действия</a:t>
            </a:r>
          </a:p>
        </p:txBody>
      </p:sp>
      <p:pic>
        <p:nvPicPr>
          <p:cNvPr id="49158" name="Picture 6" descr="Люфтваффе бомбит Варшаву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5421" y="0"/>
            <a:ext cx="53816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9160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6744072" y="1628775"/>
            <a:ext cx="5447928" cy="4895850"/>
          </a:xfrm>
        </p:spPr>
        <p:txBody>
          <a:bodyPr>
            <a:noAutofit/>
          </a:bodyPr>
          <a:lstStyle/>
          <a:p>
            <a:r>
              <a:rPr lang="ru-RU" sz="2800" b="1" dirty="0"/>
              <a:t>С 14 по 18 сентября героически оборонялась Брестская крепость. 4000 солдат гарнизона (40% белорусов) отразили 7 штурмов</a:t>
            </a:r>
          </a:p>
          <a:p>
            <a:r>
              <a:rPr lang="ru-RU" sz="2800" b="1" dirty="0"/>
              <a:t>16 сентября польское правительство выехало в эмиграцию</a:t>
            </a:r>
          </a:p>
          <a:p>
            <a:r>
              <a:rPr lang="ru-RU" sz="2800" b="1" dirty="0"/>
              <a:t>До 27 сентября оборонялась Варшава, но вынуждена была капитулировать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39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2495600" y="1"/>
            <a:ext cx="8001000" cy="531813"/>
          </a:xfrm>
        </p:spPr>
        <p:txBody>
          <a:bodyPr>
            <a:normAutofit fontScale="90000"/>
          </a:bodyPr>
          <a:lstStyle/>
          <a:p>
            <a:r>
              <a:rPr lang="ru-RU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потери вермахта</a:t>
            </a:r>
          </a:p>
        </p:txBody>
      </p:sp>
      <p:pic>
        <p:nvPicPr>
          <p:cNvPr id="55302" name="Picture 6" descr="Первые потери вермахта в Польше сентябрь 1939 год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7457" y="764709"/>
            <a:ext cx="7993063" cy="5946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0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95" y="0"/>
            <a:ext cx="5771928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73" y="1196752"/>
            <a:ext cx="4788631" cy="56287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703515" y="5013176"/>
            <a:ext cx="4002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22.09.1939 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9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/>
              <a:t>1939 год</a:t>
            </a: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1905000" y="1143001"/>
            <a:ext cx="8229600" cy="4525963"/>
          </a:xfrm>
        </p:spPr>
        <p:txBody>
          <a:bodyPr/>
          <a:lstStyle/>
          <a:p>
            <a:pPr eaLnBrk="1" hangingPunct="1"/>
            <a:r>
              <a:rPr lang="ru-RU" smtClean="0"/>
              <a:t>23 августа в Москве был подписан договор о ненападении между Германией и СССР сроком на 10 лет.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1940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7162800" y="3927387"/>
            <a:ext cx="3352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/>
              <a:t>Иоахим Риббентроп, </a:t>
            </a:r>
          </a:p>
          <a:p>
            <a:pPr algn="ctr"/>
            <a:r>
              <a:rPr lang="ru-RU" sz="2400" b="1"/>
              <a:t>Иосиф Сталин и </a:t>
            </a:r>
          </a:p>
          <a:p>
            <a:pPr algn="ctr"/>
            <a:r>
              <a:rPr lang="ru-RU" sz="2400" b="1"/>
              <a:t>Вячеслав Молотов.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4" y="0"/>
            <a:ext cx="9215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942" y="5661252"/>
            <a:ext cx="536315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28 сентября 1939 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94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>
          <a:xfrm>
            <a:off x="2207568" y="188640"/>
            <a:ext cx="8001000" cy="603250"/>
          </a:xfrm>
        </p:spPr>
        <p:txBody>
          <a:bodyPr>
            <a:normAutofit/>
          </a:bodyPr>
          <a:lstStyle/>
          <a:p>
            <a:r>
              <a:rPr lang="ru-RU" sz="3200" b="1" dirty="0"/>
              <a:t>СССР и Прибалтика в 1939 г.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7248129" y="1752600"/>
            <a:ext cx="4282611" cy="4267200"/>
          </a:xfrm>
        </p:spPr>
        <p:txBody>
          <a:bodyPr>
            <a:noAutofit/>
          </a:bodyPr>
          <a:lstStyle/>
          <a:p>
            <a:r>
              <a:rPr lang="ru-RU" b="1" dirty="0"/>
              <a:t>28 сентября 1939 г. – договор с Эстонией</a:t>
            </a:r>
          </a:p>
          <a:p>
            <a:r>
              <a:rPr lang="ru-RU" b="1" dirty="0"/>
              <a:t>5 октября 1939 г. – договор с Латвией</a:t>
            </a:r>
          </a:p>
          <a:p>
            <a:r>
              <a:rPr lang="ru-RU" b="1" dirty="0"/>
              <a:t>10 октября 1939 г. – договор с Литвой</a:t>
            </a:r>
          </a:p>
        </p:txBody>
      </p:sp>
      <p:pic>
        <p:nvPicPr>
          <p:cNvPr id="82951" name="Picture 7" descr="Прибалтик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4446" y="791890"/>
            <a:ext cx="4873625" cy="587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1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9697" y="2276879"/>
            <a:ext cx="86868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ВТОРОЙ МИРОВОЙ ВОЙНЫ</a:t>
            </a:r>
            <a:endParaRPr lang="be-BY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2861" y="6165304"/>
            <a:ext cx="8001000" cy="533400"/>
          </a:xfrm>
        </p:spPr>
        <p:txBody>
          <a:bodyPr anchor="ctr">
            <a:normAutofit/>
          </a:bodyPr>
          <a:lstStyle/>
          <a:p>
            <a:pPr algn="r"/>
            <a:r>
              <a:rPr lang="ru-RU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класс, всемирная история</a:t>
            </a:r>
            <a:endParaRPr lang="be-BY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28248" y="260652"/>
            <a:ext cx="2133600" cy="365125"/>
          </a:xfrm>
        </p:spPr>
        <p:txBody>
          <a:bodyPr/>
          <a:lstStyle/>
          <a:p>
            <a:fld id="{24876A29-FD9C-462F-889B-9B20E1BC575C}" type="datetime1">
              <a:rPr lang="be-BY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06.12.2017</a:t>
            </a:fld>
            <a:endParaRPr lang="be-BY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36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945" y="-178077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«Странная война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(3.09.1939-10.05.1940 г.)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2292" y="1143254"/>
            <a:ext cx="10673167" cy="558924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</a:rPr>
              <a:t>Отсутствие активных боевых действий Англии и Франции против Германии, в том числе и во время германо-польской войны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ru-RU" b="1" dirty="0"/>
              <a:t>Активные дипломатические контакты между союзниками и Берлином. Более 160 тайных встреч с сентября 1939 г. по апрель 1940 г. на фоне роста антисоветских настроений у союзников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ru-RU" b="1" dirty="0"/>
              <a:t>Формирование Берлином «пятой колонны» в странах Европы и Америки. Ассигновано более 250 млн. марок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ru-RU" b="1" dirty="0"/>
              <a:t>Активная подготовка вермахта к военным действиям, перевооружение армии и осознание опыта германо-польской войны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119989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4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468997" y="99284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Оккупация Дании и Норвегии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36" y="1464063"/>
            <a:ext cx="10670165" cy="515189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/>
              <a:t>Норвегия – источник </a:t>
            </a:r>
            <a:r>
              <a:rPr lang="ru-RU" b="1" dirty="0">
                <a:solidFill>
                  <a:srgbClr val="C00000"/>
                </a:solidFill>
              </a:rPr>
              <a:t>железной руды </a:t>
            </a:r>
            <a:r>
              <a:rPr lang="ru-RU" b="1" dirty="0"/>
              <a:t>и важнейший плацдарм</a:t>
            </a:r>
          </a:p>
          <a:p>
            <a:pPr>
              <a:lnSpc>
                <a:spcPct val="80000"/>
              </a:lnSpc>
            </a:pPr>
            <a:r>
              <a:rPr lang="ru-RU" b="1" dirty="0" err="1"/>
              <a:t>Расчет</a:t>
            </a:r>
            <a:r>
              <a:rPr lang="ru-RU" b="1" dirty="0"/>
              <a:t> на внезапность и деятельность «пятой колонны» </a:t>
            </a:r>
            <a:r>
              <a:rPr lang="ru-RU" b="1" dirty="0">
                <a:solidFill>
                  <a:srgbClr val="C00000"/>
                </a:solidFill>
              </a:rPr>
              <a:t>(Квислинг)</a:t>
            </a:r>
          </a:p>
          <a:p>
            <a:pPr>
              <a:lnSpc>
                <a:spcPct val="80000"/>
              </a:lnSpc>
            </a:pPr>
            <a:r>
              <a:rPr lang="ru-RU" b="1" dirty="0"/>
              <a:t>Германский план имел название </a:t>
            </a:r>
            <a:r>
              <a:rPr lang="ru-RU" b="1" dirty="0">
                <a:solidFill>
                  <a:srgbClr val="C00000"/>
                </a:solidFill>
              </a:rPr>
              <a:t>«Учение на Везере»</a:t>
            </a:r>
          </a:p>
          <a:p>
            <a:pPr>
              <a:lnSpc>
                <a:spcPct val="80000"/>
              </a:lnSpc>
            </a:pPr>
            <a:r>
              <a:rPr lang="ru-RU" b="1" dirty="0"/>
              <a:t>Союзники обещали помощь Норвегии – десант и флот</a:t>
            </a:r>
          </a:p>
          <a:p>
            <a:pPr>
              <a:lnSpc>
                <a:spcPct val="80000"/>
              </a:lnSpc>
            </a:pPr>
            <a:r>
              <a:rPr lang="ru-RU" b="1" dirty="0"/>
              <a:t>9 апреля 1940 г. – оккупация Дании силами ОДНОЙ дивизии за ОДИН день («молниеносная война»), начало оккупации Норвегии</a:t>
            </a:r>
          </a:p>
          <a:p>
            <a:pPr>
              <a:lnSpc>
                <a:spcPct val="80000"/>
              </a:lnSpc>
            </a:pPr>
            <a:endParaRPr lang="ru-RU" b="1" dirty="0"/>
          </a:p>
          <a:p>
            <a:pPr>
              <a:lnSpc>
                <a:spcPct val="80000"/>
              </a:lnSpc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8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2079699" y="2"/>
            <a:ext cx="8001000" cy="1108075"/>
          </a:xfrm>
        </p:spPr>
        <p:txBody>
          <a:bodyPr/>
          <a:lstStyle/>
          <a:p>
            <a:r>
              <a:rPr lang="ru-RU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Апрель-июнь 1940 г., Норвегия</a:t>
            </a:r>
          </a:p>
        </p:txBody>
      </p:sp>
      <p:pic>
        <p:nvPicPr>
          <p:cNvPr id="14342" name="Picture 6" descr="Дания и Норвегия апрель-июнь 1940 год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5973" y="1050952"/>
            <a:ext cx="4568825" cy="532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240019" y="1050951"/>
            <a:ext cx="5802167" cy="480740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b="1" dirty="0"/>
              <a:t>Высадка морских и воздушных </a:t>
            </a:r>
            <a:r>
              <a:rPr lang="ru-RU" sz="2800" b="1" dirty="0">
                <a:solidFill>
                  <a:srgbClr val="C00000"/>
                </a:solidFill>
              </a:rPr>
              <a:t>десантов</a:t>
            </a:r>
          </a:p>
          <a:p>
            <a:pPr>
              <a:lnSpc>
                <a:spcPct val="90000"/>
              </a:lnSpc>
            </a:pPr>
            <a:r>
              <a:rPr lang="ru-RU" sz="2800" b="1" dirty="0"/>
              <a:t>Численность вермахта – около 140 тыс. солдат, 1300 </a:t>
            </a:r>
            <a:r>
              <a:rPr lang="ru-RU" sz="2800" b="1" dirty="0" err="1"/>
              <a:t>самолетов</a:t>
            </a:r>
            <a:r>
              <a:rPr lang="ru-RU" sz="2800" b="1" dirty="0"/>
              <a:t>, 234 корабля</a:t>
            </a:r>
          </a:p>
          <a:p>
            <a:pPr>
              <a:lnSpc>
                <a:spcPct val="90000"/>
              </a:lnSpc>
            </a:pPr>
            <a:r>
              <a:rPr lang="ru-RU" sz="2800" b="1" dirty="0"/>
              <a:t>Норвегия – 16 тыс. солдат, 190 </a:t>
            </a:r>
            <a:r>
              <a:rPr lang="ru-RU" sz="2800" b="1" dirty="0" err="1"/>
              <a:t>самолетов</a:t>
            </a:r>
            <a:r>
              <a:rPr lang="ru-RU" sz="2800" b="1" dirty="0"/>
              <a:t>, 64 кораблей</a:t>
            </a:r>
          </a:p>
          <a:p>
            <a:pPr>
              <a:lnSpc>
                <a:spcPct val="90000"/>
              </a:lnSpc>
            </a:pPr>
            <a:r>
              <a:rPr lang="ru-RU" sz="2800" b="1" dirty="0"/>
              <a:t>Основное усилие на захват </a:t>
            </a:r>
            <a:r>
              <a:rPr lang="ru-RU" sz="2800" b="1" dirty="0">
                <a:solidFill>
                  <a:srgbClr val="C00000"/>
                </a:solidFill>
              </a:rPr>
              <a:t>Осло </a:t>
            </a:r>
            <a:r>
              <a:rPr lang="ru-RU" sz="2800" b="1" dirty="0"/>
              <a:t>– транспортный и политический центр страны</a:t>
            </a:r>
          </a:p>
          <a:p>
            <a:pPr>
              <a:lnSpc>
                <a:spcPct val="90000"/>
              </a:lnSpc>
            </a:pPr>
            <a:r>
              <a:rPr lang="ru-RU" sz="2800" b="1" dirty="0"/>
              <a:t>14 апреля – англо-французский десант, который был разгромлен до 2 мая </a:t>
            </a:r>
            <a:r>
              <a:rPr lang="ru-RU" sz="2800" b="1" dirty="0">
                <a:solidFill>
                  <a:srgbClr val="C00000"/>
                </a:solidFill>
              </a:rPr>
              <a:t>10 июня </a:t>
            </a:r>
            <a:r>
              <a:rPr lang="ru-RU" sz="2800" b="1" dirty="0"/>
              <a:t>– полная оккупация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49421" y="1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1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098675" y="304801"/>
            <a:ext cx="8001000" cy="531813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Вермахт в Осло, апрель 1940 г.</a:t>
            </a:r>
          </a:p>
        </p:txBody>
      </p:sp>
      <p:pic>
        <p:nvPicPr>
          <p:cNvPr id="25606" name="Picture 6" descr="Вермахт в Осло апрель 194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6753" y="1044014"/>
            <a:ext cx="9144000" cy="570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170481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23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83632" y="274638"/>
            <a:ext cx="7427168" cy="1143000"/>
          </a:xfrm>
        </p:spPr>
        <p:txBody>
          <a:bodyPr/>
          <a:lstStyle/>
          <a:p>
            <a:r>
              <a:rPr lang="ru-RU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Соотношение сил перед нападением на Францию</a:t>
            </a:r>
          </a:p>
        </p:txBody>
      </p:sp>
      <p:graphicFrame>
        <p:nvGraphicFramePr>
          <p:cNvPr id="87153" name="Group 1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433482"/>
              </p:ext>
            </p:extLst>
          </p:nvPr>
        </p:nvGraphicFramePr>
        <p:xfrm>
          <a:off x="1119836" y="1510551"/>
          <a:ext cx="11072168" cy="4803184"/>
        </p:xfrm>
        <a:graphic>
          <a:graphicData uri="http://schemas.openxmlformats.org/drawingml/2006/table">
            <a:tbl>
              <a:tblPr/>
              <a:tblGrid>
                <a:gridCol w="2031557"/>
                <a:gridCol w="1929980"/>
                <a:gridCol w="1574547"/>
                <a:gridCol w="1845361"/>
                <a:gridCol w="1566088"/>
                <a:gridCol w="2124635"/>
              </a:tblGrid>
              <a:tr h="12007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Дивизий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Солдат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Орудий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Танков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Самолетов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07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Германия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136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3 млн.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7378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2445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3643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07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Союзники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148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4 млн.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13874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3373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3833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07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В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т.ч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. Франция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105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2,240 млн.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10700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3063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1200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3352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9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2098675" y="304801"/>
            <a:ext cx="8001000" cy="531813"/>
          </a:xfrm>
        </p:spPr>
        <p:txBody>
          <a:bodyPr>
            <a:normAutofit fontScale="90000"/>
          </a:bodyPr>
          <a:lstStyle/>
          <a:p>
            <a:r>
              <a:rPr lang="ru-RU" sz="3400" b="1" dirty="0">
                <a:solidFill>
                  <a:srgbClr val="C00000"/>
                </a:solidFill>
              </a:rPr>
              <a:t>10 мая 1940 г. Перед вторжением</a:t>
            </a:r>
          </a:p>
        </p:txBody>
      </p:sp>
      <p:pic>
        <p:nvPicPr>
          <p:cNvPr id="66566" name="Picture 6" descr="Перед вторжением во Францию 10 мая 194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016001"/>
            <a:ext cx="9144000" cy="574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08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5369" y="0"/>
            <a:ext cx="8556431" cy="1021976"/>
          </a:xfrm>
        </p:spPr>
        <p:txBody>
          <a:bodyPr>
            <a:normAutofit fontScale="90000"/>
          </a:bodyPr>
          <a:lstStyle/>
          <a:p>
            <a:r>
              <a:rPr lang="ru-RU" sz="3400" b="1" dirty="0">
                <a:solidFill>
                  <a:srgbClr val="C00000"/>
                </a:solidFill>
              </a:rPr>
              <a:t>Нападение на Францию. Первый этап. 10 мая – 4 июня 1940 г.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8871" y="969760"/>
            <a:ext cx="10983132" cy="588823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/>
              <a:t>Директива </a:t>
            </a:r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ru-RU" b="1" dirty="0" err="1">
                <a:solidFill>
                  <a:srgbClr val="C00000"/>
                </a:solidFill>
              </a:rPr>
              <a:t>Желтый</a:t>
            </a:r>
            <a:r>
              <a:rPr lang="ru-RU" b="1" dirty="0">
                <a:solidFill>
                  <a:srgbClr val="C00000"/>
                </a:solidFill>
              </a:rPr>
              <a:t> план» (ГЕЛЬБ)</a:t>
            </a:r>
            <a:r>
              <a:rPr lang="ru-RU" b="1" dirty="0"/>
              <a:t> подписана 9 октября 1939 г. Начало действий намечалась на ноябрь 1939 г.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/>
              <a:t>Сроки нападения перенесены на весну 1940 г.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/>
              <a:t>Изменение направления главного удара – он </a:t>
            </a:r>
            <a:r>
              <a:rPr lang="ru-RU" b="1" dirty="0" err="1"/>
              <a:t>осуществлен</a:t>
            </a:r>
            <a:r>
              <a:rPr lang="ru-RU" b="1" dirty="0"/>
              <a:t> через </a:t>
            </a:r>
            <a:r>
              <a:rPr lang="ru-RU" b="1" dirty="0">
                <a:solidFill>
                  <a:srgbClr val="C00000"/>
                </a:solidFill>
              </a:rPr>
              <a:t>Арденны</a:t>
            </a:r>
            <a:r>
              <a:rPr lang="ru-RU" b="1" dirty="0">
                <a:solidFill>
                  <a:schemeClr val="folHlink"/>
                </a:solidFill>
              </a:rPr>
              <a:t> </a:t>
            </a:r>
            <a:r>
              <a:rPr lang="ru-RU" b="1" dirty="0"/>
              <a:t>10 мая 1940 г.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/>
              <a:t>18 мая – реорганизация правительства, вице-премьер – </a:t>
            </a:r>
            <a:r>
              <a:rPr lang="ru-RU" b="1" dirty="0">
                <a:solidFill>
                  <a:srgbClr val="C00000"/>
                </a:solidFill>
              </a:rPr>
              <a:t>маршал </a:t>
            </a:r>
            <a:r>
              <a:rPr lang="ru-RU" b="1" dirty="0" err="1">
                <a:solidFill>
                  <a:srgbClr val="C00000"/>
                </a:solidFill>
              </a:rPr>
              <a:t>Петен</a:t>
            </a:r>
            <a:r>
              <a:rPr lang="ru-RU" b="1" dirty="0"/>
              <a:t>, сторонник мирного соглашения с Германией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/>
              <a:t>24 мая – предложение ФКП о </a:t>
            </a:r>
            <a:r>
              <a:rPr lang="ru-RU" b="1" dirty="0" err="1"/>
              <a:t>развертывании</a:t>
            </a:r>
            <a:r>
              <a:rPr lang="ru-RU" b="1" dirty="0"/>
              <a:t> освободительной войны силами народного ополчения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/>
              <a:t>28 мая – капитуляция Бельгии, оккупация Голландии и Северной Франции. С 27 мая по 4 июня - </a:t>
            </a:r>
            <a:r>
              <a:rPr lang="ru-RU" b="1" dirty="0">
                <a:solidFill>
                  <a:srgbClr val="C00000"/>
                </a:solidFill>
              </a:rPr>
              <a:t>Дюнкерк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8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1775523" y="188644"/>
            <a:ext cx="8713788" cy="460375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Франция и Бельгия 10-31 мая 1940 г.</a:t>
            </a:r>
          </a:p>
        </p:txBody>
      </p:sp>
      <p:pic>
        <p:nvPicPr>
          <p:cNvPr id="15366" name="Picture 6" descr="Бельгия Голландия Франция 10-31 мая 194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7608" y="1093694"/>
            <a:ext cx="7885112" cy="5660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19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2098675" y="304800"/>
            <a:ext cx="8001000" cy="60325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Линия Мажино в 1939 г.</a:t>
            </a:r>
          </a:p>
        </p:txBody>
      </p:sp>
      <p:pic>
        <p:nvPicPr>
          <p:cNvPr id="52230" name="Picture 6" descr="Мажино 193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7975" y="1287270"/>
            <a:ext cx="8850708" cy="5122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247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2641523" y="260648"/>
            <a:ext cx="8001000" cy="82073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Линия Мажино, английский гарнизон, 1940 г.</a:t>
            </a:r>
          </a:p>
        </p:txBody>
      </p:sp>
      <p:pic>
        <p:nvPicPr>
          <p:cNvPr id="54278" name="Picture 6" descr="Мажино Английские солдаты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4215" y="1405012"/>
            <a:ext cx="7485652" cy="52259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57837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866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71400"/>
            <a:ext cx="101600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Марина Цветаева 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9349" y="764704"/>
            <a:ext cx="4876800" cy="54726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ru-RU" sz="5000" b="1" dirty="0"/>
              <a:t>О, дева всех румянее </a:t>
            </a:r>
          </a:p>
          <a:p>
            <a:pPr marL="114300" indent="0">
              <a:buNone/>
            </a:pPr>
            <a:r>
              <a:rPr lang="ru-RU" sz="5000" b="1" dirty="0"/>
              <a:t>Среди зелёных гор - </a:t>
            </a:r>
          </a:p>
          <a:p>
            <a:pPr marL="114300" indent="0">
              <a:buNone/>
            </a:pPr>
            <a:r>
              <a:rPr lang="ru-RU" sz="5000" b="1" dirty="0"/>
              <a:t>Германия! </a:t>
            </a:r>
          </a:p>
          <a:p>
            <a:pPr marL="114300" indent="0">
              <a:buNone/>
            </a:pPr>
            <a:r>
              <a:rPr lang="ru-RU" sz="5000" b="1" dirty="0"/>
              <a:t>Германия! </a:t>
            </a:r>
          </a:p>
          <a:p>
            <a:pPr marL="114300" indent="0">
              <a:buNone/>
            </a:pPr>
            <a:r>
              <a:rPr lang="ru-RU" sz="5000" b="1" dirty="0"/>
              <a:t>Германия! </a:t>
            </a:r>
          </a:p>
          <a:p>
            <a:pPr marL="114300" indent="0">
              <a:buNone/>
            </a:pPr>
            <a:r>
              <a:rPr lang="ru-RU" sz="5000" b="1" dirty="0"/>
              <a:t>Позор! </a:t>
            </a:r>
          </a:p>
          <a:p>
            <a:pPr marL="114300" indent="0">
              <a:buNone/>
            </a:pPr>
            <a:r>
              <a:rPr lang="ru-RU" sz="5000" b="1" dirty="0"/>
              <a:t>	</a:t>
            </a:r>
          </a:p>
          <a:p>
            <a:pPr marL="114300" indent="0">
              <a:buNone/>
            </a:pPr>
            <a:r>
              <a:rPr lang="ru-RU" sz="5000" b="1" dirty="0"/>
              <a:t>Полкарты прикарманила, </a:t>
            </a:r>
          </a:p>
          <a:p>
            <a:pPr marL="114300" indent="0">
              <a:buNone/>
            </a:pPr>
            <a:r>
              <a:rPr lang="ru-RU" sz="5000" b="1" dirty="0"/>
              <a:t>Астральная душа! </a:t>
            </a:r>
          </a:p>
          <a:p>
            <a:pPr marL="114300" indent="0">
              <a:buNone/>
            </a:pPr>
            <a:r>
              <a:rPr lang="ru-RU" sz="5000" b="1" dirty="0"/>
              <a:t>Встарь - сказками туманила, </a:t>
            </a:r>
          </a:p>
          <a:p>
            <a:pPr marL="114300" indent="0">
              <a:buNone/>
            </a:pPr>
            <a:r>
              <a:rPr lang="ru-RU" sz="5000" b="1" dirty="0"/>
              <a:t>Днесь - танками пошла. </a:t>
            </a:r>
          </a:p>
          <a:p>
            <a:pPr marL="114300" indent="0">
              <a:buNone/>
            </a:pPr>
            <a:r>
              <a:rPr lang="ru-RU" sz="5000" b="1" dirty="0"/>
              <a:t> </a:t>
            </a:r>
          </a:p>
          <a:p>
            <a:pPr marL="11430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039883" y="764704"/>
            <a:ext cx="5249664" cy="54726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000" b="1" dirty="0"/>
              <a:t>Пред </a:t>
            </a:r>
            <a:r>
              <a:rPr lang="ru-RU" sz="2000" b="1" dirty="0" smtClean="0"/>
              <a:t>польскою  </a:t>
            </a:r>
            <a:r>
              <a:rPr lang="ru-RU" sz="2000" b="1" dirty="0" err="1"/>
              <a:t>крестьянкою</a:t>
            </a:r>
            <a:r>
              <a:rPr lang="ru-RU" sz="2000" b="1" dirty="0"/>
              <a:t> - </a:t>
            </a:r>
          </a:p>
          <a:p>
            <a:pPr marL="114300" indent="0">
              <a:buNone/>
            </a:pPr>
            <a:r>
              <a:rPr lang="ru-RU" sz="2000" b="1" dirty="0"/>
              <a:t>Не опускаешь вежд, </a:t>
            </a:r>
          </a:p>
          <a:p>
            <a:pPr marL="114300" indent="0">
              <a:buNone/>
            </a:pPr>
            <a:r>
              <a:rPr lang="ru-RU" sz="2000" b="1" dirty="0"/>
              <a:t>Прокатываясь танками </a:t>
            </a:r>
          </a:p>
          <a:p>
            <a:pPr marL="114300" indent="0">
              <a:buNone/>
            </a:pPr>
            <a:r>
              <a:rPr lang="ru-RU" sz="2000" b="1" dirty="0"/>
              <a:t>По ржи её надежд? </a:t>
            </a:r>
          </a:p>
          <a:p>
            <a:pPr marL="114300" indent="0">
              <a:buNone/>
            </a:pPr>
            <a:r>
              <a:rPr lang="ru-RU" sz="2000" b="1" dirty="0"/>
              <a:t>Пред горестью безмерною </a:t>
            </a:r>
          </a:p>
          <a:p>
            <a:pPr marL="114300" indent="0">
              <a:buNone/>
            </a:pPr>
            <a:r>
              <a:rPr lang="ru-RU" sz="2000" b="1" dirty="0"/>
              <a:t>Сей маленькой страны, </a:t>
            </a:r>
          </a:p>
          <a:p>
            <a:pPr marL="114300" indent="0">
              <a:buNone/>
            </a:pPr>
            <a:r>
              <a:rPr lang="ru-RU" sz="2000" b="1" dirty="0"/>
              <a:t>Что чувствуете, Германы: </a:t>
            </a:r>
          </a:p>
          <a:p>
            <a:pPr marL="114300" indent="0">
              <a:buNone/>
            </a:pPr>
            <a:r>
              <a:rPr lang="ru-RU" sz="2000" b="1" dirty="0"/>
              <a:t>Германии сыны?? </a:t>
            </a:r>
          </a:p>
          <a:p>
            <a:pPr marL="114300" indent="0">
              <a:buNone/>
            </a:pPr>
            <a:r>
              <a:rPr lang="ru-RU" sz="2000" b="1" dirty="0"/>
              <a:t>О мания! О мумия </a:t>
            </a:r>
          </a:p>
          <a:p>
            <a:pPr marL="114300" indent="0">
              <a:buNone/>
            </a:pPr>
            <a:r>
              <a:rPr lang="ru-RU" sz="2000" b="1" dirty="0"/>
              <a:t>Величия! </a:t>
            </a:r>
          </a:p>
          <a:p>
            <a:pPr marL="114300" indent="0">
              <a:buNone/>
            </a:pPr>
            <a:r>
              <a:rPr lang="ru-RU" sz="2000" b="1" dirty="0"/>
              <a:t>Сгоришь, </a:t>
            </a:r>
          </a:p>
          <a:p>
            <a:pPr marL="114300" indent="0">
              <a:buNone/>
            </a:pPr>
            <a:r>
              <a:rPr lang="ru-RU" sz="2000" b="1" dirty="0"/>
              <a:t>Германия! </a:t>
            </a:r>
          </a:p>
          <a:p>
            <a:pPr marL="114300" indent="0">
              <a:buNone/>
            </a:pPr>
            <a:r>
              <a:rPr lang="ru-RU" sz="2000" b="1" dirty="0"/>
              <a:t>Безумие, </a:t>
            </a:r>
          </a:p>
          <a:p>
            <a:pPr marL="114300" indent="0">
              <a:buNone/>
            </a:pPr>
            <a:r>
              <a:rPr lang="ru-RU" sz="2000" b="1" dirty="0"/>
              <a:t>Безумие </a:t>
            </a:r>
          </a:p>
          <a:p>
            <a:pPr marL="114300" indent="0">
              <a:buNone/>
            </a:pPr>
            <a:r>
              <a:rPr lang="ru-RU" sz="2000" b="1" dirty="0"/>
              <a:t>Творишь! </a:t>
            </a:r>
          </a:p>
          <a:p>
            <a:endParaRPr lang="ru-RU" sz="2000" dirty="0"/>
          </a:p>
        </p:txBody>
      </p:sp>
      <p:pic>
        <p:nvPicPr>
          <p:cNvPr id="4" name="Рисунок 3" descr="Цветае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96268" y="4399368"/>
            <a:ext cx="2487317" cy="208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0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1847851" y="304801"/>
            <a:ext cx="8569325" cy="53181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18 мая 1940 г., вермахт в Брюсселе</a:t>
            </a:r>
          </a:p>
        </p:txBody>
      </p:sp>
      <p:pic>
        <p:nvPicPr>
          <p:cNvPr id="29702" name="Picture 6" descr="Вермахт в Брюсселе 18 мая 194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38215"/>
            <a:ext cx="9144000" cy="5902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-17461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57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xfrm>
            <a:off x="1847851" y="304801"/>
            <a:ext cx="8569325" cy="531813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Май 1940 г., разрушенный  Роттердам</a:t>
            </a:r>
          </a:p>
        </p:txBody>
      </p:sp>
      <p:pic>
        <p:nvPicPr>
          <p:cNvPr id="72710" name="Picture 6" descr="Руины Роттердама май 194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4043" y="1353671"/>
            <a:ext cx="8424863" cy="523688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9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76096" y="-173305"/>
            <a:ext cx="8229600" cy="1143000"/>
          </a:xfrm>
        </p:spPr>
        <p:txBody>
          <a:bodyPr/>
          <a:lstStyle/>
          <a:p>
            <a:r>
              <a:rPr lang="ru-RU" sz="3400" b="1" dirty="0">
                <a:solidFill>
                  <a:srgbClr val="C00000"/>
                </a:solidFill>
              </a:rPr>
              <a:t>Война во Франции, второй этап. 5 июня – 25 июня 1940 г.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6328" y="856446"/>
            <a:ext cx="11072165" cy="608223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/>
              <a:t>Цель вермахта – </a:t>
            </a:r>
            <a:r>
              <a:rPr lang="ru-RU" b="1" dirty="0" err="1"/>
              <a:t>недопустить</a:t>
            </a:r>
            <a:r>
              <a:rPr lang="ru-RU" b="1" dirty="0"/>
              <a:t> закрепления французских войск на Сомме (план </a:t>
            </a:r>
            <a:r>
              <a:rPr lang="ru-RU" b="1" dirty="0">
                <a:solidFill>
                  <a:srgbClr val="C00000"/>
                </a:solidFill>
              </a:rPr>
              <a:t>«Рот»)</a:t>
            </a:r>
          </a:p>
          <a:p>
            <a:pPr>
              <a:lnSpc>
                <a:spcPct val="80000"/>
              </a:lnSpc>
            </a:pPr>
            <a:r>
              <a:rPr lang="ru-RU" b="1" dirty="0"/>
              <a:t>Сосредоточено 124 дивизии вермахта, в том числе 12 танковых</a:t>
            </a:r>
          </a:p>
          <a:p>
            <a:pPr>
              <a:lnSpc>
                <a:spcPct val="80000"/>
              </a:lnSpc>
            </a:pPr>
            <a:r>
              <a:rPr lang="ru-RU" b="1" dirty="0"/>
              <a:t>6 июля – призыв ФКП организовать оборону Парижа силами </a:t>
            </a:r>
            <a:r>
              <a:rPr lang="ru-RU" b="1" dirty="0" err="1"/>
              <a:t>вооруженных</a:t>
            </a:r>
            <a:r>
              <a:rPr lang="ru-RU" b="1" dirty="0"/>
              <a:t> граждан</a:t>
            </a:r>
          </a:p>
          <a:p>
            <a:pPr>
              <a:lnSpc>
                <a:spcPct val="80000"/>
              </a:lnSpc>
            </a:pPr>
            <a:r>
              <a:rPr lang="ru-RU" b="1" dirty="0"/>
              <a:t>10 июня 1940 г. – вступление в войну </a:t>
            </a:r>
            <a:r>
              <a:rPr lang="ru-RU" b="1" dirty="0">
                <a:solidFill>
                  <a:srgbClr val="C00000"/>
                </a:solidFill>
              </a:rPr>
              <a:t>Италии</a:t>
            </a:r>
          </a:p>
          <a:p>
            <a:pPr>
              <a:lnSpc>
                <a:spcPct val="80000"/>
              </a:lnSpc>
            </a:pPr>
            <a:r>
              <a:rPr lang="ru-RU" b="1" dirty="0"/>
              <a:t>12 июня – объявление Парижа открытым городом – т.е. отказ его оборонять, и 14 июня – вермахт в Париже</a:t>
            </a:r>
          </a:p>
          <a:p>
            <a:pPr>
              <a:lnSpc>
                <a:spcPct val="80000"/>
              </a:lnSpc>
            </a:pPr>
            <a:r>
              <a:rPr lang="ru-RU" b="1" dirty="0"/>
              <a:t>16 июня правительство уходит в отставку, с 17 – прекращение организованного сопротивление французской армии</a:t>
            </a:r>
          </a:p>
          <a:p>
            <a:pPr>
              <a:lnSpc>
                <a:spcPct val="80000"/>
              </a:lnSpc>
            </a:pPr>
            <a:r>
              <a:rPr lang="ru-RU" b="1" dirty="0"/>
              <a:t>22 июня 1940 г. в </a:t>
            </a:r>
            <a:r>
              <a:rPr lang="ru-RU" b="1" dirty="0" err="1">
                <a:solidFill>
                  <a:srgbClr val="C00000"/>
                </a:solidFill>
              </a:rPr>
              <a:t>Компьенском</a:t>
            </a:r>
            <a:r>
              <a:rPr lang="ru-RU" b="1" dirty="0">
                <a:solidFill>
                  <a:srgbClr val="C00000"/>
                </a:solidFill>
              </a:rPr>
              <a:t> лесу </a:t>
            </a:r>
            <a:r>
              <a:rPr lang="ru-RU" b="1" dirty="0"/>
              <a:t>подписывается акт о капитуляции Франции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3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1847851" y="304803"/>
            <a:ext cx="8569325" cy="460375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Вермахт в Париже, 14 июня 1940 г.</a:t>
            </a:r>
          </a:p>
        </p:txBody>
      </p:sp>
      <p:pic>
        <p:nvPicPr>
          <p:cNvPr id="31750" name="Picture 6" descr="Вермахт на улицах Парижа лето 194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3" y="1279168"/>
            <a:ext cx="8624047" cy="528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-108488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13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2495600" y="188644"/>
            <a:ext cx="8001000" cy="89217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Капитуляция Франции, </a:t>
            </a:r>
            <a:r>
              <a:rPr lang="ru-RU" sz="3600" b="1" dirty="0" err="1">
                <a:solidFill>
                  <a:srgbClr val="C00000"/>
                </a:solidFill>
              </a:rPr>
              <a:t>Компьен</a:t>
            </a:r>
            <a:r>
              <a:rPr lang="ru-RU" sz="3600" b="1" dirty="0">
                <a:solidFill>
                  <a:srgbClr val="C00000"/>
                </a:solidFill>
              </a:rPr>
              <a:t>, 22 июня 1940 г.</a:t>
            </a:r>
          </a:p>
        </p:txBody>
      </p:sp>
      <p:pic>
        <p:nvPicPr>
          <p:cNvPr id="44038" name="Picture 6" descr="Компьенский лес 22 июня 1940 года подписание капитуляции Фран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3525" y="1155700"/>
            <a:ext cx="8353425" cy="57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9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7"/>
          <p:cNvSpPr>
            <a:spLocks noGrp="1" noChangeArrowheads="1"/>
          </p:cNvSpPr>
          <p:nvPr>
            <p:ph type="title"/>
          </p:nvPr>
        </p:nvSpPr>
        <p:spPr>
          <a:xfrm>
            <a:off x="2567608" y="404664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«Битва за Англию»</a:t>
            </a:r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487841" y="1887617"/>
            <a:ext cx="10476855" cy="471040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800" b="1" dirty="0"/>
              <a:t>10 мая 1940 г. – поражение правительства </a:t>
            </a:r>
            <a:r>
              <a:rPr lang="ru-RU" sz="2800" b="1" dirty="0" err="1"/>
              <a:t>Невиля</a:t>
            </a:r>
            <a:r>
              <a:rPr lang="ru-RU" sz="2800" b="1" dirty="0"/>
              <a:t> Чемберлена на парламентских выборах, побеждает </a:t>
            </a:r>
            <a:r>
              <a:rPr lang="ru-RU" sz="2800" b="1" dirty="0">
                <a:solidFill>
                  <a:srgbClr val="C00000"/>
                </a:solidFill>
              </a:rPr>
              <a:t>Уинстон Черчилль</a:t>
            </a:r>
          </a:p>
          <a:p>
            <a:pPr>
              <a:lnSpc>
                <a:spcPct val="90000"/>
              </a:lnSpc>
            </a:pPr>
            <a:r>
              <a:rPr lang="ru-RU" sz="2800" b="1" dirty="0"/>
              <a:t>19 июня – официальное предложение Берлина правительству Англии о мире</a:t>
            </a:r>
          </a:p>
          <a:p>
            <a:pPr>
              <a:lnSpc>
                <a:spcPct val="90000"/>
              </a:lnSpc>
            </a:pPr>
            <a:r>
              <a:rPr lang="ru-RU" sz="2800" b="1" dirty="0"/>
              <a:t>16 июля 1940 г. – утверждение </a:t>
            </a:r>
            <a:r>
              <a:rPr lang="ru-RU" sz="2800" b="1" dirty="0">
                <a:solidFill>
                  <a:srgbClr val="C00000"/>
                </a:solidFill>
              </a:rPr>
              <a:t>директивы №16 – </a:t>
            </a:r>
            <a:r>
              <a:rPr lang="ru-RU" sz="2800" b="1" dirty="0"/>
              <a:t>цель – вторжение в Англию силами до 25 дивизий</a:t>
            </a:r>
          </a:p>
          <a:p>
            <a:pPr>
              <a:lnSpc>
                <a:spcPct val="90000"/>
              </a:lnSpc>
            </a:pPr>
            <a:r>
              <a:rPr lang="ru-RU" sz="2800" b="1" dirty="0"/>
              <a:t>Сроки вторжения несколько раз переносились до отмены операции 14 сентября 1940 г. </a:t>
            </a:r>
          </a:p>
          <a:p>
            <a:pPr>
              <a:lnSpc>
                <a:spcPct val="90000"/>
              </a:lnSpc>
            </a:pPr>
            <a:r>
              <a:rPr lang="ru-RU" sz="2800" b="1" dirty="0"/>
              <a:t>25 июня – обращение </a:t>
            </a:r>
            <a:r>
              <a:rPr lang="ru-RU" sz="2800" b="1" dirty="0" err="1"/>
              <a:t>У.Черчилля</a:t>
            </a:r>
            <a:r>
              <a:rPr lang="ru-RU" sz="2800" b="1" dirty="0"/>
              <a:t> к </a:t>
            </a:r>
            <a:r>
              <a:rPr lang="ru-RU" sz="2800" b="1" dirty="0" err="1"/>
              <a:t>И.Сталину</a:t>
            </a:r>
            <a:r>
              <a:rPr lang="ru-RU" sz="2800" b="1" dirty="0"/>
              <a:t> и </a:t>
            </a:r>
            <a:r>
              <a:rPr lang="ru-RU" sz="2800" b="1" dirty="0" err="1"/>
              <a:t>Ф.Рузвельту</a:t>
            </a:r>
            <a:r>
              <a:rPr lang="ru-RU" sz="2800" b="1" dirty="0"/>
              <a:t> с целью привлечения их к борьбе против Германии</a:t>
            </a:r>
          </a:p>
          <a:p>
            <a:pPr>
              <a:lnSpc>
                <a:spcPct val="90000"/>
              </a:lnSpc>
            </a:pPr>
            <a:r>
              <a:rPr lang="ru-RU" sz="2800" b="1" dirty="0" smtClean="0"/>
              <a:t>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7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2135560" y="116632"/>
            <a:ext cx="8001000" cy="820738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Лондон осенью 1940 г. </a:t>
            </a:r>
          </a:p>
        </p:txBody>
      </p:sp>
      <p:pic>
        <p:nvPicPr>
          <p:cNvPr id="49158" name="Picture 6" descr="Лондон осенью 19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639" y="1055688"/>
            <a:ext cx="4746625" cy="5661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9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493794" y="1063581"/>
            <a:ext cx="5548393" cy="496411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b="1" dirty="0"/>
              <a:t>С 7 сентября по 5 октября – сосредоточение ударов по Лондону в ночное время</a:t>
            </a:r>
          </a:p>
          <a:p>
            <a:pPr>
              <a:lnSpc>
                <a:spcPct val="90000"/>
              </a:lnSpc>
            </a:pPr>
            <a:r>
              <a:rPr lang="ru-RU" b="1" dirty="0"/>
              <a:t>За 1940 г. – сброшено 36844 тонн бомб</a:t>
            </a:r>
          </a:p>
          <a:p>
            <a:pPr>
              <a:lnSpc>
                <a:spcPct val="90000"/>
              </a:lnSpc>
            </a:pPr>
            <a:r>
              <a:rPr lang="ru-RU" b="1" dirty="0"/>
              <a:t>Потери Германии с июля по октябрь – 1733 </a:t>
            </a:r>
            <a:r>
              <a:rPr lang="ru-RU" b="1" dirty="0" err="1"/>
              <a:t>самолета</a:t>
            </a:r>
            <a:endParaRPr lang="ru-RU" b="1" dirty="0"/>
          </a:p>
          <a:p>
            <a:pPr>
              <a:lnSpc>
                <a:spcPct val="90000"/>
              </a:lnSpc>
            </a:pPr>
            <a:r>
              <a:rPr lang="ru-RU" b="1" dirty="0"/>
              <a:t>С 11 мая 1941 г. – значительное снижение активности немецких бомбардировок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116632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4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>
          <a:xfrm>
            <a:off x="8027152" y="1700813"/>
            <a:ext cx="3815223" cy="2592387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Фашистский блок в Европе к июню 1941 года</a:t>
            </a:r>
          </a:p>
        </p:txBody>
      </p:sp>
      <p:pic>
        <p:nvPicPr>
          <p:cNvPr id="82950" name="Picture 6" descr="Фашистский блок в Европе к июню 1941 год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5367" y="79196"/>
            <a:ext cx="5426220" cy="6707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186929" y="154983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94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Советско-финская война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317360" y="1600207"/>
            <a:ext cx="10600841" cy="501757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dirty="0"/>
              <a:t>Октябрь 1938 г. – октябрь 1939 г. – советско-финские переговоры </a:t>
            </a:r>
          </a:p>
          <a:p>
            <a:pPr>
              <a:lnSpc>
                <a:spcPct val="90000"/>
              </a:lnSpc>
            </a:pPr>
            <a:r>
              <a:rPr lang="ru-RU" sz="3600" b="1" dirty="0"/>
              <a:t>Предмет переговоров – граница. Нежелание финской стороны пойти на уступки СССР</a:t>
            </a:r>
          </a:p>
          <a:p>
            <a:pPr>
              <a:lnSpc>
                <a:spcPct val="90000"/>
              </a:lnSpc>
            </a:pPr>
            <a:r>
              <a:rPr lang="ru-RU" sz="3600" b="1" dirty="0"/>
              <a:t> 30 ноября 1939 г. – военный инцидент на границе был использован советским руководством как повод к войне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49684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5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97288" name="Picture 8" descr="Финская кампан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8407" y="40920"/>
            <a:ext cx="8101012" cy="6850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49684" y="4092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2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План урока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5400" b="1" dirty="0"/>
              <a:t>1. Периодизация.</a:t>
            </a:r>
          </a:p>
          <a:p>
            <a:pPr marL="114300" indent="0">
              <a:buNone/>
            </a:pPr>
            <a:r>
              <a:rPr lang="ru-RU" sz="5400" b="1" dirty="0"/>
              <a:t>2. Причины и цели.</a:t>
            </a:r>
          </a:p>
          <a:p>
            <a:pPr marL="114300" indent="0">
              <a:buNone/>
            </a:pPr>
            <a:r>
              <a:rPr lang="ru-RU" sz="5400" b="1" dirty="0"/>
              <a:t>3.Ход военных действий.</a:t>
            </a:r>
          </a:p>
          <a:p>
            <a:pPr marL="114300" indent="0">
              <a:buNone/>
            </a:pPr>
            <a:r>
              <a:rPr lang="ru-RU" sz="5400" b="1" dirty="0" smtClean="0"/>
              <a:t>4. Итоги к лету 1941 г.</a:t>
            </a:r>
            <a:endParaRPr lang="ru-RU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5746376"/>
            <a:ext cx="5907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hlinkClick r:id="rId2" action="ppaction://hlinkpres?slideindex=1&amp;slidetitle="/>
              </a:rPr>
              <a:t>Вторая мировая война в цифрах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Ход военных действий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3854" y="1295403"/>
            <a:ext cx="10585343" cy="496591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dirty="0"/>
              <a:t>Декабрь 1939 г. – неподготовленные войска Ленинградского округа бросили на штурм </a:t>
            </a:r>
            <a:r>
              <a:rPr lang="ru-RU" sz="3600" b="1" dirty="0">
                <a:solidFill>
                  <a:srgbClr val="C00000"/>
                </a:solidFill>
              </a:rPr>
              <a:t>«линии Маннергейма»,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/>
              <a:t>войска несли огромные потери</a:t>
            </a:r>
          </a:p>
          <a:p>
            <a:pPr>
              <a:lnSpc>
                <a:spcPct val="90000"/>
              </a:lnSpc>
            </a:pPr>
            <a:r>
              <a:rPr lang="ru-RU" sz="3600" b="1" dirty="0"/>
              <a:t>С 11 февраля начинается второй этап военных действий. Подготовленные части при поддержке авиации (</a:t>
            </a:r>
            <a:r>
              <a:rPr lang="ru-RU" sz="3600" b="1" dirty="0" err="1"/>
              <a:t>ок</a:t>
            </a:r>
            <a:r>
              <a:rPr lang="ru-RU" sz="3600" b="1" dirty="0"/>
              <a:t>. 3000), танков (</a:t>
            </a:r>
            <a:r>
              <a:rPr lang="ru-RU" sz="3600" b="1" dirty="0" err="1"/>
              <a:t>ок</a:t>
            </a:r>
            <a:r>
              <a:rPr lang="ru-RU" sz="3600" b="1" dirty="0"/>
              <a:t>. 3000), 11 тыс. орудий прорвали линию обороны</a:t>
            </a:r>
          </a:p>
          <a:p>
            <a:pPr>
              <a:lnSpc>
                <a:spcPct val="90000"/>
              </a:lnSpc>
            </a:pPr>
            <a:r>
              <a:rPr lang="ru-RU" sz="3600" b="1" dirty="0"/>
              <a:t>Потери Красной Армии – около 85 тыс. безвозвратных, </a:t>
            </a:r>
            <a:r>
              <a:rPr lang="ru-RU" sz="3600" b="1" dirty="0" err="1"/>
              <a:t>ок</a:t>
            </a:r>
            <a:r>
              <a:rPr lang="ru-RU" sz="3600" b="1" dirty="0"/>
              <a:t>. 250 тыс. – возвратных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52869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6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06823" y="0"/>
            <a:ext cx="109728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Итоги Советско-финской войны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1853" y="946030"/>
            <a:ext cx="10874643" cy="591196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/>
              <a:t>2 декабря 1939 г. США вводит </a:t>
            </a:r>
            <a:r>
              <a:rPr lang="ru-RU" b="1" dirty="0">
                <a:solidFill>
                  <a:srgbClr val="C00000"/>
                </a:solidFill>
              </a:rPr>
              <a:t>«моральное эмбарго» </a:t>
            </a:r>
            <a:r>
              <a:rPr lang="ru-RU" b="1" dirty="0"/>
              <a:t>в отношении поставок любой продукции в СССР</a:t>
            </a:r>
          </a:p>
          <a:p>
            <a:pPr>
              <a:lnSpc>
                <a:spcPct val="80000"/>
              </a:lnSpc>
            </a:pPr>
            <a:r>
              <a:rPr lang="ru-RU" b="1" dirty="0"/>
              <a:t>14 декабря 1939 г. СССР </a:t>
            </a:r>
            <a:r>
              <a:rPr lang="ru-RU" b="1" dirty="0" err="1"/>
              <a:t>исключен</a:t>
            </a:r>
            <a:r>
              <a:rPr lang="ru-RU" b="1" dirty="0"/>
              <a:t> из </a:t>
            </a:r>
            <a:r>
              <a:rPr lang="ru-RU" b="1" dirty="0">
                <a:solidFill>
                  <a:srgbClr val="C00000"/>
                </a:solidFill>
              </a:rPr>
              <a:t>Лиги Наций</a:t>
            </a:r>
          </a:p>
          <a:p>
            <a:pPr>
              <a:lnSpc>
                <a:spcPct val="80000"/>
              </a:lnSpc>
            </a:pPr>
            <a:r>
              <a:rPr lang="ru-RU" b="1" dirty="0"/>
              <a:t>7 февраля 1940 г. английский военный кабинет разрабатывает план интервенции в СССР через Скандинавию и планирует бомбардировки бакинских нефтепромыслов</a:t>
            </a:r>
          </a:p>
          <a:p>
            <a:pPr>
              <a:lnSpc>
                <a:spcPct val="80000"/>
              </a:lnSpc>
            </a:pPr>
            <a:r>
              <a:rPr lang="ru-RU" b="1" dirty="0"/>
              <a:t>12 марта 1940 г. финское правительство подписывает </a:t>
            </a:r>
            <a:r>
              <a:rPr lang="ru-RU" b="1" dirty="0">
                <a:solidFill>
                  <a:srgbClr val="C00000"/>
                </a:solidFill>
              </a:rPr>
              <a:t>мирный договор </a:t>
            </a:r>
            <a:r>
              <a:rPr lang="ru-RU" b="1" dirty="0"/>
              <a:t>в Москве, соглашаясь со всеми требованиями СССР</a:t>
            </a:r>
          </a:p>
          <a:p>
            <a:pPr>
              <a:lnSpc>
                <a:spcPct val="80000"/>
              </a:lnSpc>
            </a:pPr>
            <a:r>
              <a:rPr lang="ru-RU" b="1" dirty="0"/>
              <a:t>СССР удачно использует фактор </a:t>
            </a:r>
            <a:r>
              <a:rPr lang="ru-RU" b="1" dirty="0">
                <a:solidFill>
                  <a:srgbClr val="C00000"/>
                </a:solidFill>
              </a:rPr>
              <a:t>«правительства Куусинена»</a:t>
            </a:r>
          </a:p>
          <a:p>
            <a:pPr>
              <a:lnSpc>
                <a:spcPct val="80000"/>
              </a:lnSpc>
            </a:pPr>
            <a:r>
              <a:rPr lang="ru-RU" b="1" dirty="0"/>
              <a:t>Война была крайне непопулярна в советском обществе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-55143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8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39616" y="1674674"/>
            <a:ext cx="782457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C00000"/>
                </a:solidFill>
              </a:rPr>
              <a:t>Чем было обусловлено</a:t>
            </a:r>
          </a:p>
          <a:p>
            <a:pPr algn="ctr"/>
            <a:r>
              <a:rPr lang="ru-RU" sz="5400" b="1" spc="50" dirty="0">
                <a:ln w="11430"/>
                <a:solidFill>
                  <a:srgbClr val="C00000"/>
                </a:solidFill>
              </a:rPr>
              <a:t>быстрое поражение</a:t>
            </a:r>
          </a:p>
          <a:p>
            <a:pPr algn="ctr"/>
            <a:r>
              <a:rPr lang="ru-RU" sz="5400" b="1" spc="50" dirty="0">
                <a:ln w="11430"/>
                <a:solidFill>
                  <a:srgbClr val="C00000"/>
                </a:solidFill>
              </a:rPr>
              <a:t>стран Западной Европы?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92" y="455477"/>
            <a:ext cx="1555377" cy="15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8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0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710149" y="1674674"/>
            <a:ext cx="768351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Чем было обусловлено</a:t>
            </a:r>
          </a:p>
          <a:p>
            <a:pPr algn="ctr"/>
            <a:r>
              <a:rPr lang="ru-RU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быстрое поражение</a:t>
            </a:r>
          </a:p>
          <a:p>
            <a:pPr algn="ctr"/>
            <a:r>
              <a:rPr lang="ru-RU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стран Западной Европы?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24" y="259976"/>
            <a:ext cx="1595717" cy="159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6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27381" y="188640"/>
            <a:ext cx="5194896" cy="504056"/>
          </a:xfrm>
        </p:spPr>
        <p:txBody>
          <a:bodyPr anchor="ctr">
            <a:normAutofit fontScale="25000" lnSpcReduction="20000"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r>
              <a:rPr lang="ru-RU" sz="11200" dirty="0" smtClean="0"/>
              <a:t>Основные понятия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35360" y="1124744"/>
            <a:ext cx="5386917" cy="5472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ru-RU" sz="4500" b="1" dirty="0"/>
              <a:t>План «</a:t>
            </a:r>
            <a:r>
              <a:rPr lang="ru-RU" sz="4500" b="1" dirty="0" err="1"/>
              <a:t>Вайс</a:t>
            </a:r>
            <a:r>
              <a:rPr lang="ru-RU" sz="4500" b="1" dirty="0"/>
              <a:t>»</a:t>
            </a:r>
          </a:p>
          <a:p>
            <a:r>
              <a:rPr lang="ru-RU" sz="4500" b="1" dirty="0" err="1"/>
              <a:t>Глейвицкий</a:t>
            </a:r>
            <a:r>
              <a:rPr lang="ru-RU" sz="4500" b="1" dirty="0"/>
              <a:t> инцидент</a:t>
            </a:r>
          </a:p>
          <a:p>
            <a:r>
              <a:rPr lang="ru-RU" sz="4500" b="1" dirty="0"/>
              <a:t>Операция «</a:t>
            </a:r>
            <a:r>
              <a:rPr lang="ru-RU" sz="4500" b="1" dirty="0" err="1"/>
              <a:t>Гимлер</a:t>
            </a:r>
            <a:r>
              <a:rPr lang="ru-RU" sz="4500" b="1" dirty="0" smtClean="0"/>
              <a:t>»</a:t>
            </a:r>
          </a:p>
          <a:p>
            <a:r>
              <a:rPr lang="ru-RU" sz="4500" b="1" dirty="0" smtClean="0"/>
              <a:t>План «Ост»</a:t>
            </a:r>
            <a:endParaRPr lang="ru-RU" sz="4500" b="1" dirty="0"/>
          </a:p>
          <a:p>
            <a:r>
              <a:rPr lang="ru-RU" sz="4500" b="1" dirty="0" smtClean="0"/>
              <a:t>«Битва за Англию»</a:t>
            </a:r>
          </a:p>
          <a:p>
            <a:r>
              <a:rPr lang="ru-RU" sz="4500" b="1" dirty="0" smtClean="0"/>
              <a:t>Операция «Морской лев»</a:t>
            </a:r>
          </a:p>
          <a:p>
            <a:r>
              <a:rPr lang="ru-RU" sz="4500" b="1" dirty="0" smtClean="0"/>
              <a:t>«Зимняя война»</a:t>
            </a:r>
          </a:p>
          <a:p>
            <a:r>
              <a:rPr lang="ru-RU" sz="4500" b="1" dirty="0" smtClean="0"/>
              <a:t>«Странная война»</a:t>
            </a:r>
          </a:p>
          <a:p>
            <a:r>
              <a:rPr lang="ru-RU" sz="4500" b="1" dirty="0" smtClean="0"/>
              <a:t>«</a:t>
            </a:r>
            <a:r>
              <a:rPr lang="ru-RU" sz="4500" b="1" dirty="0" err="1" smtClean="0"/>
              <a:t>Дюнкеркское</a:t>
            </a:r>
            <a:r>
              <a:rPr lang="ru-RU" sz="4500" b="1" dirty="0" smtClean="0"/>
              <a:t> чудо»</a:t>
            </a:r>
          </a:p>
          <a:p>
            <a:r>
              <a:rPr lang="ru-RU" sz="4500" b="1" dirty="0" smtClean="0"/>
              <a:t>«Линия  Мажино»</a:t>
            </a:r>
          </a:p>
          <a:p>
            <a:r>
              <a:rPr lang="ru-RU" sz="4500" b="1" dirty="0" smtClean="0"/>
              <a:t>«Линия Зигфрида»</a:t>
            </a:r>
          </a:p>
          <a:p>
            <a:r>
              <a:rPr lang="ru-RU" sz="4500" b="1" dirty="0" smtClean="0"/>
              <a:t>«Линия Маннергейма»</a:t>
            </a:r>
          </a:p>
          <a:p>
            <a:r>
              <a:rPr lang="ru-RU" sz="4500" b="1" dirty="0" smtClean="0"/>
              <a:t>План «Барбаросса»</a:t>
            </a:r>
          </a:p>
          <a:p>
            <a:endParaRPr lang="ru-RU" b="1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6003" y="-10815"/>
            <a:ext cx="5485044" cy="78377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Личности 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96003" y="1124744"/>
            <a:ext cx="5088564" cy="54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Уинстон Черчилль</a:t>
            </a:r>
          </a:p>
          <a:p>
            <a:r>
              <a:rPr lang="ru-RU" b="1" dirty="0" smtClean="0"/>
              <a:t>Шарль де Голль</a:t>
            </a:r>
          </a:p>
          <a:p>
            <a:r>
              <a:rPr lang="ru-RU" b="1" dirty="0" smtClean="0"/>
              <a:t>Анри </a:t>
            </a:r>
            <a:r>
              <a:rPr lang="ru-RU" b="1" dirty="0" err="1" smtClean="0"/>
              <a:t>Петен</a:t>
            </a:r>
            <a:endParaRPr lang="ru-RU" b="1" dirty="0" smtClean="0"/>
          </a:p>
          <a:p>
            <a:r>
              <a:rPr lang="ru-RU" b="1" dirty="0" smtClean="0"/>
              <a:t>Ото Куусинен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012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632923" y="188645"/>
            <a:ext cx="7772400" cy="1019175"/>
          </a:xfrm>
          <a:noFill/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+mn-lt"/>
              </a:rPr>
              <a:t>Причины и характер войны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94848" y="1160284"/>
            <a:ext cx="10569845" cy="2952923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</a:rPr>
              <a:t>Обострение противоречий между ведущими странами мира;</a:t>
            </a:r>
          </a:p>
          <a:p>
            <a:pPr marL="0" indent="0"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</a:rPr>
              <a:t>Приход к власти нацистов;</a:t>
            </a:r>
          </a:p>
          <a:p>
            <a:pPr marL="0" indent="0"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</a:rPr>
              <a:t>Отсутствие надёжной системы безопасности;</a:t>
            </a:r>
          </a:p>
          <a:p>
            <a:pPr marL="0" indent="0"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</a:rPr>
              <a:t>«Политика умиротворения» агрессора;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542815" y="4391112"/>
            <a:ext cx="10421877" cy="2211166"/>
          </a:xfrm>
        </p:spPr>
        <p:txBody>
          <a:bodyPr>
            <a:normAutofit/>
          </a:bodyPr>
          <a:lstStyle/>
          <a:p>
            <a:pPr marL="0" indent="0" algn="just">
              <a:buFontTx/>
              <a:buChar char="-"/>
              <a:tabLst>
                <a:tab pos="623888" algn="l"/>
                <a:tab pos="892175" algn="l"/>
              </a:tabLst>
            </a:pPr>
            <a:r>
              <a:rPr lang="ru-RU" sz="3200" b="1" i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несправедливая, захватническая</a:t>
            </a:r>
            <a:r>
              <a:rPr lang="ru-RU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со стороны Германии и её союзников;</a:t>
            </a:r>
          </a:p>
          <a:p>
            <a:pPr marL="0" indent="0" algn="just">
              <a:buFontTx/>
              <a:buChar char="-"/>
              <a:tabLst>
                <a:tab pos="623888" algn="l"/>
                <a:tab pos="892175" algn="l"/>
              </a:tabLst>
            </a:pPr>
            <a:r>
              <a:rPr lang="ru-RU" sz="3200" b="1" i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справедливая, освободительная</a:t>
            </a:r>
            <a:r>
              <a:rPr lang="ru-RU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для государств, противостоявших агрессии.</a:t>
            </a:r>
            <a:endParaRPr lang="ru-RU" sz="3200" b="1" i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333" r="36507" b="16952"/>
          <a:stretch/>
        </p:blipFill>
        <p:spPr>
          <a:xfrm>
            <a:off x="82749" y="0"/>
            <a:ext cx="111983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7114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7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7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77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80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8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0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0000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83988340"/>
              </p:ext>
            </p:extLst>
          </p:nvPr>
        </p:nvGraphicFramePr>
        <p:xfrm>
          <a:off x="5" y="619932"/>
          <a:ext cx="12191999" cy="6238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411827" y="0"/>
            <a:ext cx="88921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Периодизация Второй мировой войны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224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299" name="Group 187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68088777"/>
              </p:ext>
            </p:extLst>
          </p:nvPr>
        </p:nvGraphicFramePr>
        <p:xfrm>
          <a:off x="185980" y="260651"/>
          <a:ext cx="11763213" cy="648169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14077"/>
                <a:gridCol w="2636348"/>
                <a:gridCol w="2526388"/>
                <a:gridCol w="2154265"/>
                <a:gridCol w="3332135"/>
              </a:tblGrid>
              <a:tr h="611942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Вторая мировая война 1 сентября 1939 - 2 сентября 1945 гг.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e-B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e-B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e-B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e-BY"/>
                    </a:p>
                  </a:txBody>
                  <a:tcPr/>
                </a:tc>
              </a:tr>
              <a:tr h="111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Год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Западный фронт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СССР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Война на море, в Африке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Международные отношения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38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1939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11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1940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18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1941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11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1942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0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1943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11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1944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11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1945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e-BY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075" marR="92075" marT="46038" marB="46038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97684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99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оседство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Соседство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Соседство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1519</Words>
  <Application>Microsoft Office PowerPoint</Application>
  <PresentationFormat>Произвольный</PresentationFormat>
  <Paragraphs>218</Paragraphs>
  <Slides>42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Тема Office</vt:lpstr>
      <vt:lpstr>Тема99</vt:lpstr>
      <vt:lpstr>Соседство</vt:lpstr>
      <vt:lpstr>1_Соседство</vt:lpstr>
      <vt:lpstr>2_Соседство</vt:lpstr>
      <vt:lpstr>ВОЙНА</vt:lpstr>
      <vt:lpstr>НАЧАЛО ВТОРОЙ МИРОВОЙ ВОЙНЫ</vt:lpstr>
      <vt:lpstr>Марина Цветаева </vt:lpstr>
      <vt:lpstr>План урока </vt:lpstr>
      <vt:lpstr>Презентация PowerPoint</vt:lpstr>
      <vt:lpstr>Презентация PowerPoint</vt:lpstr>
      <vt:lpstr>Причины и характер войны</vt:lpstr>
      <vt:lpstr>Презентация PowerPoint</vt:lpstr>
      <vt:lpstr>Презентация PowerPoint</vt:lpstr>
      <vt:lpstr>Начало Второй мировой войны. Подготовка Германо-польской войны 1939 г.</vt:lpstr>
      <vt:lpstr>Презентация PowerPoint</vt:lpstr>
      <vt:lpstr>Западная карикатура на Пакт Молотова-Риббентропа о ненападении  </vt:lpstr>
      <vt:lpstr>Презентация PowerPoint</vt:lpstr>
      <vt:lpstr>Военные действия </vt:lpstr>
      <vt:lpstr>Военные действия</vt:lpstr>
      <vt:lpstr>Первые потери вермахта</vt:lpstr>
      <vt:lpstr>Презентация PowerPoint</vt:lpstr>
      <vt:lpstr>1939 год</vt:lpstr>
      <vt:lpstr>СССР и Прибалтика в 1939 г.</vt:lpstr>
      <vt:lpstr>«Странная война» (3.09.1939-10.05.1940 г.)</vt:lpstr>
      <vt:lpstr>Оккупация Дании и Норвегии</vt:lpstr>
      <vt:lpstr>Апрель-июнь 1940 г., Норвегия</vt:lpstr>
      <vt:lpstr>Вермахт в Осло, апрель 1940 г.</vt:lpstr>
      <vt:lpstr>Соотношение сил перед нападением на Францию</vt:lpstr>
      <vt:lpstr>10 мая 1940 г. Перед вторжением</vt:lpstr>
      <vt:lpstr>Нападение на Францию. Первый этап. 10 мая – 4 июня 1940 г.</vt:lpstr>
      <vt:lpstr>Франция и Бельгия 10-31 мая 1940 г.</vt:lpstr>
      <vt:lpstr>Линия Мажино в 1939 г.</vt:lpstr>
      <vt:lpstr>Линия Мажино, английский гарнизон, 1940 г.</vt:lpstr>
      <vt:lpstr>18 мая 1940 г., вермахт в Брюсселе</vt:lpstr>
      <vt:lpstr>Май 1940 г., разрушенный  Роттердам</vt:lpstr>
      <vt:lpstr>Война во Франции, второй этап. 5 июня – 25 июня 1940 г.</vt:lpstr>
      <vt:lpstr>Вермахт в Париже, 14 июня 1940 г.</vt:lpstr>
      <vt:lpstr>Капитуляция Франции, Компьен, 22 июня 1940 г.</vt:lpstr>
      <vt:lpstr>«Битва за Англию»</vt:lpstr>
      <vt:lpstr>Лондон осенью 1940 г. </vt:lpstr>
      <vt:lpstr>Фашистский блок в Европе к июню 1941 года</vt:lpstr>
      <vt:lpstr>Советско-финская война</vt:lpstr>
      <vt:lpstr>Презентация PowerPoint</vt:lpstr>
      <vt:lpstr>Ход военных действий</vt:lpstr>
      <vt:lpstr>Итоги Советско-финской войны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НАЧАЛО ВТОРОЙ МИРОВОЙ ВОЙНЫ</dc:title>
  <dc:creator>Galina Sventuhovskaya</dc:creator>
  <cp:lastModifiedBy>Ала</cp:lastModifiedBy>
  <cp:revision>19</cp:revision>
  <dcterms:created xsi:type="dcterms:W3CDTF">2015-03-31T06:35:14Z</dcterms:created>
  <dcterms:modified xsi:type="dcterms:W3CDTF">2017-12-06T09:18:59Z</dcterms:modified>
</cp:coreProperties>
</file>