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</p:sldMasterIdLst>
  <p:sldIdLst>
    <p:sldId id="284" r:id="rId7"/>
    <p:sldId id="256" r:id="rId8"/>
    <p:sldId id="283" r:id="rId9"/>
    <p:sldId id="282" r:id="rId10"/>
    <p:sldId id="27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86" r:id="rId21"/>
    <p:sldId id="287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9" r:id="rId30"/>
    <p:sldId id="280" r:id="rId31"/>
    <p:sldId id="273" r:id="rId32"/>
    <p:sldId id="274" r:id="rId33"/>
    <p:sldId id="275" r:id="rId34"/>
    <p:sldId id="281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930" y="-4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043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510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13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228DC-74EC-4B28-B584-A2CC27C20EBD}" type="datetime1">
              <a:rPr lang="ru-RU"/>
              <a:pPr>
                <a:defRPr/>
              </a:pPr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996A5-934F-48DD-B51E-7ECED9F137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501BA-925B-4BB4-8681-7E89040CCAA1}" type="datetime1">
              <a:rPr lang="ru-RU"/>
              <a:pPr>
                <a:defRPr/>
              </a:pPr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377D9-72AD-4B26-9C0B-61150C830C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6A804-25C4-4E5E-AF4B-10FBF5D71219}" type="datetime1">
              <a:rPr lang="ru-RU"/>
              <a:pPr>
                <a:defRPr/>
              </a:pPr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2DF85-DB00-4B3B-A7E8-3AF0570C0E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112FE-14A5-4109-B7CB-66A02AF1F93E}" type="datetime1">
              <a:rPr lang="ru-RU"/>
              <a:pPr>
                <a:defRPr/>
              </a:pPr>
              <a:t>15.11.2021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51E6B-ABE5-40C7-A981-2846AA3252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52287-86BA-4C64-98C6-543B858FB120}" type="datetime1">
              <a:rPr lang="ru-RU"/>
              <a:pPr>
                <a:defRPr/>
              </a:pPr>
              <a:t>15.11.2021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939DE-C8B7-442C-8F30-3A2B4647CC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43F5D-176B-4768-82CE-6AC8A23C8DF9}" type="datetime1">
              <a:rPr lang="ru-RU"/>
              <a:pPr>
                <a:defRPr/>
              </a:pPr>
              <a:t>15.11.2021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168BF-E071-48EC-9E40-7BC07D134B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73852-3A06-4620-9952-6D48673E19DD}" type="datetime1">
              <a:rPr lang="ru-RU"/>
              <a:pPr>
                <a:defRPr/>
              </a:pPr>
              <a:t>15.11.2021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06840-9E1E-4C6B-889F-8076B9DB48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8E12F-611A-46FC-BC73-90399CEBCF89}" type="datetime1">
              <a:rPr lang="ru-RU"/>
              <a:pPr>
                <a:defRPr/>
              </a:pPr>
              <a:t>15.11.2021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586CC-BBB0-42B2-A2B9-F6DB748521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2271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9646B-B5C2-4603-91C3-6A47F386D122}" type="datetime1">
              <a:rPr lang="ru-RU"/>
              <a:pPr>
                <a:defRPr/>
              </a:pPr>
              <a:t>15.11.2021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C4C35-BB8C-483D-BA41-4CDCC77486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65A0F-906E-4D95-B056-F350F1BBBA12}" type="datetime1">
              <a:rPr lang="ru-RU"/>
              <a:pPr>
                <a:defRPr/>
              </a:pPr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E6323-7B87-482C-AAF0-A0C2EE0E33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EDF70-84A5-480D-8EF7-609E58C8FF14}" type="datetime1">
              <a:rPr lang="ru-RU"/>
              <a:pPr>
                <a:defRPr/>
              </a:pPr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77121-3D29-4DEA-84FF-C52CBDF736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2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3613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5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04700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5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1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8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9160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5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9393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5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788292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5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474947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759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048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80" y="1678197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2" y="559400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80" y="3603814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6643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2" y="4668820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3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90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9499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5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102890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1" y="559400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9" y="849856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1" y="2880824"/>
            <a:ext cx="5480154" cy="923330"/>
            <a:chOff x="1815339" y="1381459"/>
            <a:chExt cx="5480154" cy="923329"/>
          </a:xfrm>
        </p:grpSpPr>
        <p:sp>
          <p:nvSpPr>
            <p:cNvPr id="12" name="TextBox 11"/>
            <p:cNvSpPr txBox="1"/>
            <p:nvPr/>
          </p:nvSpPr>
          <p:spPr>
            <a:xfrm>
              <a:off x="4147074" y="1381459"/>
              <a:ext cx="877163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718600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F00B2E-1B8B-47DF-A937-A9E1D3AC4F62}" type="datetimeFigureOut">
              <a:rPr lang="be-BY" smtClean="0">
                <a:solidFill>
                  <a:srgbClr val="C8C8B1"/>
                </a:solidFill>
              </a:rPr>
              <a:pPr/>
              <a:t>15.11.2021</a:t>
            </a:fld>
            <a:endParaRPr lang="be-BY">
              <a:solidFill>
                <a:srgbClr val="C8C8B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be-BY">
              <a:solidFill>
                <a:srgbClr val="C8C8B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1D5A6F8-3196-4C61-B4DD-0143EB05408E}" type="slidenum">
              <a:rPr lang="be-BY" smtClean="0">
                <a:solidFill>
                  <a:srgbClr val="C8C8B1"/>
                </a:solidFill>
              </a:rPr>
              <a:pPr/>
              <a:t>‹#›</a:t>
            </a:fld>
            <a:endParaRPr lang="be-BY">
              <a:solidFill>
                <a:srgbClr val="C8C8B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94102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 w="3175">
                    <a:solidFill>
                      <a:srgbClr val="C8C8B1">
                        <a:alpha val="60000"/>
                      </a:srgbClr>
                    </a:solidFill>
                  </a:ln>
                  <a:solidFill>
                    <a:srgbClr val="C8C8B1">
                      <a:lumMod val="90000"/>
                    </a:srgb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8256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15.11.2021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6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08931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6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3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22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15.11.2021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9865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15.11.2021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6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781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15.11.2021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72586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711668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15.11.2021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72586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0659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528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15.11.2021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3048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82" y="1678201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4" y="559404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82" y="3603818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15.11.2021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646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2" y="4668824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4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91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15.11.2021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7104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15.11.2021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72586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348060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3" y="559404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91" y="849860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15.11.2021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1" y="2880826"/>
            <a:ext cx="5480154" cy="923330"/>
            <a:chOff x="1815339" y="1381459"/>
            <a:chExt cx="5480154" cy="923329"/>
          </a:xfrm>
        </p:grpSpPr>
        <p:sp>
          <p:nvSpPr>
            <p:cNvPr id="12" name="TextBox 11"/>
            <p:cNvSpPr txBox="1"/>
            <p:nvPr/>
          </p:nvSpPr>
          <p:spPr>
            <a:xfrm>
              <a:off x="4147076" y="1381459"/>
              <a:ext cx="877163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294842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F00B2E-1B8B-47DF-A937-A9E1D3AC4F62}" type="datetimeFigureOut">
              <a:rPr lang="be-BY" smtClean="0">
                <a:solidFill>
                  <a:srgbClr val="C8C8B1"/>
                </a:solidFill>
              </a:rPr>
              <a:pPr/>
              <a:t>15.11.2021</a:t>
            </a:fld>
            <a:endParaRPr lang="be-BY">
              <a:solidFill>
                <a:srgbClr val="C8C8B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be-BY">
              <a:solidFill>
                <a:srgbClr val="C8C8B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1D5A6F8-3196-4C61-B4DD-0143EB05408E}" type="slidenum">
              <a:rPr lang="be-BY" smtClean="0">
                <a:solidFill>
                  <a:srgbClr val="C8C8B1"/>
                </a:solidFill>
              </a:rPr>
              <a:pPr/>
              <a:t>‹#›</a:t>
            </a:fld>
            <a:endParaRPr lang="be-BY">
              <a:solidFill>
                <a:srgbClr val="C8C8B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94102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 w="3175">
                    <a:solidFill>
                      <a:srgbClr val="C8C8B1">
                        <a:alpha val="60000"/>
                      </a:srgbClr>
                    </a:solidFill>
                  </a:ln>
                  <a:solidFill>
                    <a:srgbClr val="C8C8B1">
                      <a:lumMod val="90000"/>
                    </a:srgb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788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15.11.2021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6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409676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6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4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24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15.11.2021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1830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15.11.2021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6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6611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15.11.2021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72586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2120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2474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15.11.2021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72586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272852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15.11.2021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6268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83" y="1678203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5" y="559406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83" y="3603820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15.11.2021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0501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2" y="4668826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4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91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15.11.2021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6729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15.11.2021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72586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581217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4" y="559406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92" y="849862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15.11.2021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1" y="2880827"/>
            <a:ext cx="5480154" cy="923330"/>
            <a:chOff x="1815339" y="1381459"/>
            <a:chExt cx="5480154" cy="923329"/>
          </a:xfrm>
        </p:grpSpPr>
        <p:sp>
          <p:nvSpPr>
            <p:cNvPr id="12" name="TextBox 11"/>
            <p:cNvSpPr txBox="1"/>
            <p:nvPr/>
          </p:nvSpPr>
          <p:spPr>
            <a:xfrm>
              <a:off x="4147077" y="1381459"/>
              <a:ext cx="877163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118952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6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6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0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C8C8B1"/>
                </a:solidFill>
              </a:rPr>
              <a:pPr/>
              <a:t>15.11.2021</a:t>
            </a:fld>
            <a:endParaRPr lang="be-BY">
              <a:solidFill>
                <a:srgbClr val="C8C8B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C8C8B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C8C8B1"/>
                </a:solidFill>
              </a:rPr>
              <a:pPr/>
              <a:t>‹#›</a:t>
            </a:fld>
            <a:endParaRPr lang="be-BY">
              <a:solidFill>
                <a:srgbClr val="C8C8B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18251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15.11.2021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2326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6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6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15.11.2021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38691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7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845734"/>
            <a:ext cx="370332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15.11.2021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855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7290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7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15.11.2021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3929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15.11.2021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2635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6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6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15.11.2021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0984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8" y="6459794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15.11.2021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94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3122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6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4948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6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3"/>
            <a:ext cx="7584948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15.11.2021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1424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15.11.2021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9209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6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6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414787"/>
            <a:ext cx="1971675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414778"/>
            <a:ext cx="5800725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15.11.2021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699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516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242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775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microsoft.com/office/2007/relationships/hdphoto" Target="../media/hdphoto1.wdp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microsoft.com/office/2007/relationships/hdphoto" Target="../media/hdphoto1.wdp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microsoft.com/office/2007/relationships/hdphoto" Target="../media/hdphoto1.wdp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Рамка 6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537"/>
            </a:avLst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sunse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13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9DA11F8-79A2-4DE8-AEA6-FE132D9F37D6}" type="datetime1">
              <a:rPr lang="ru-RU"/>
              <a:pPr>
                <a:defRPr/>
              </a:pPr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FE50327-9D08-494A-A260-D82EFF916D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48000"/>
            <a:duotone>
              <a:prstClr val="black"/>
              <a:schemeClr val="accent2">
                <a:tint val="45000"/>
                <a:satMod val="400000"/>
              </a:schemeClr>
            </a:duotone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Texturizer scaling="100"/>
                    </a14:imgEffect>
                    <a14:imgEffect>
                      <a14:colorTemperature colorTemp="7200"/>
                    </a14:imgEffect>
                    <a14:imgEffect>
                      <a14:saturation sat="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2248349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962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48000"/>
            <a:duotone>
              <a:prstClr val="black"/>
              <a:schemeClr val="accent2">
                <a:tint val="45000"/>
                <a:satMod val="400000"/>
              </a:schemeClr>
            </a:duotone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Texturizer scaling="100"/>
                    </a14:imgEffect>
                    <a14:imgEffect>
                      <a14:colorTemperature colorTemp="7200"/>
                    </a14:imgEffect>
                    <a14:imgEffect>
                      <a14:saturation sat="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2248351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15.11.2021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8" name="Рамка 7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1160"/>
            </a:avLst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sunset" dir="t"/>
          </a:scene3d>
          <a:sp3d prstMaterial="metal"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852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48000"/>
            <a:duotone>
              <a:prstClr val="black"/>
              <a:schemeClr val="accent2">
                <a:tint val="45000"/>
                <a:satMod val="400000"/>
              </a:schemeClr>
            </a:duotone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Texturizer scaling="100"/>
                    </a14:imgEffect>
                    <a14:imgEffect>
                      <a14:colorTemperature colorTemp="7200"/>
                    </a14:imgEffect>
                    <a14:imgEffect>
                      <a14:saturation sat="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2248351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15.11.2021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66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" y="6334316"/>
            <a:ext cx="9144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7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5734"/>
            <a:ext cx="75438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4" y="6459792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C1BAABE-BADC-4001-A1B8-921D8180AC2B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40" y="6459792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7" y="6459792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35B8FC6-F4B9-4397-92EF-2C7DF11AC46F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6295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2.jpeg"/><Relationship Id="rId5" Type="http://schemas.microsoft.com/office/2007/relationships/hdphoto" Target="../media/hdphoto11.wdp"/><Relationship Id="rId4" Type="http://schemas.openxmlformats.org/officeDocument/2006/relationships/image" Target="../media/image31.jpe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7" Type="http://schemas.openxmlformats.org/officeDocument/2006/relationships/image" Target="../media/image33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.jpeg"/><Relationship Id="rId5" Type="http://schemas.microsoft.com/office/2007/relationships/hdphoto" Target="../media/hdphoto14.wdp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9.xml"/><Relationship Id="rId6" Type="http://schemas.microsoft.com/office/2007/relationships/hdphoto" Target="../media/hdphoto16.wdp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7" Type="http://schemas.openxmlformats.org/officeDocument/2006/relationships/image" Target="../media/image37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gif"/><Relationship Id="rId5" Type="http://schemas.microsoft.com/office/2007/relationships/hdphoto" Target="../media/hdphoto18.wdp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9.xml"/><Relationship Id="rId5" Type="http://schemas.microsoft.com/office/2007/relationships/hdphoto" Target="../media/hdphoto20.wdp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9.xml"/><Relationship Id="rId5" Type="http://schemas.microsoft.com/office/2007/relationships/hdphoto" Target="../media/hdphoto23.wdp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9.xml"/><Relationship Id="rId5" Type="http://schemas.microsoft.com/office/2007/relationships/hdphoto" Target="../media/hdphoto25.wdp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9.xml"/><Relationship Id="rId6" Type="http://schemas.microsoft.com/office/2007/relationships/hdphoto" Target="../media/hdphoto27.wdp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9.xml"/><Relationship Id="rId5" Type="http://schemas.microsoft.com/office/2007/relationships/hdphoto" Target="../media/hdphoto29.wdp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slideLayout" Target="../slideLayouts/slideLayout29.xml"/><Relationship Id="rId7" Type="http://schemas.microsoft.com/office/2007/relationships/hdphoto" Target="../media/hdphoto3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9.jpeg"/><Relationship Id="rId5" Type="http://schemas.microsoft.com/office/2007/relationships/hdphoto" Target="../media/hdphoto30.wdp"/><Relationship Id="rId10" Type="http://schemas.openxmlformats.org/officeDocument/2006/relationships/image" Target="../media/image16.png"/><Relationship Id="rId4" Type="http://schemas.openxmlformats.org/officeDocument/2006/relationships/image" Target="../media/image68.jpeg"/><Relationship Id="rId9" Type="http://schemas.microsoft.com/office/2007/relationships/hdphoto" Target="../media/hdphoto32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9.xml"/><Relationship Id="rId5" Type="http://schemas.microsoft.com/office/2007/relationships/hdphoto" Target="../media/hdphoto34.wdp"/><Relationship Id="rId4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Relationship Id="rId5" Type="http://schemas.microsoft.com/office/2007/relationships/hdphoto" Target="../media/hdphoto4.wdp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4.gif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9.xml"/><Relationship Id="rId5" Type="http://schemas.microsoft.com/office/2007/relationships/hdphoto" Target="../media/hdphoto8.wdp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10792" y="114842"/>
            <a:ext cx="9018137" cy="6680940"/>
            <a:chOff x="96712" y="89028"/>
            <a:chExt cx="9018137" cy="6680940"/>
          </a:xfrm>
        </p:grpSpPr>
        <p:pic>
          <p:nvPicPr>
            <p:cNvPr id="2050" name="Picture 2" descr="D:\Users7\Ала\Desktop\е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167042"/>
              <a:ext cx="3312368" cy="2037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D:\Users7\Ала\Desktop\Без названия (2)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7577" y="89028"/>
              <a:ext cx="3487272" cy="21158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D:\Users7\Ала\Desktop\Без названия (1)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71" y="100937"/>
              <a:ext cx="2207705" cy="2103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D:\Users7\Ала\Desktop\Без названия (5)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712" y="4437112"/>
              <a:ext cx="2819103" cy="2332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5" name="Picture 7" descr="D:\Users7\Ала\Desktop\Без названия (3)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8184" y="2204865"/>
              <a:ext cx="2742648" cy="2355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98" r="46061" b="10185"/>
            <a:stretch/>
          </p:blipFill>
          <p:spPr bwMode="auto">
            <a:xfrm>
              <a:off x="210366" y="2204864"/>
              <a:ext cx="3106644" cy="2189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7" name="Picture 9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52"/>
            <a:stretch/>
          </p:blipFill>
          <p:spPr bwMode="auto">
            <a:xfrm>
              <a:off x="6228184" y="4305232"/>
              <a:ext cx="2742648" cy="24647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8" name="Picture 10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7" t="2315" r="35573" b="4130"/>
            <a:stretch/>
          </p:blipFill>
          <p:spPr bwMode="auto">
            <a:xfrm>
              <a:off x="2915815" y="4394076"/>
              <a:ext cx="3317708" cy="23208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3419871" y="2204864"/>
              <a:ext cx="2592289" cy="218921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2984" y="2540682"/>
              <a:ext cx="1683370" cy="16833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olonez-oginskogo-proschanie-s-rodino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438877" y="38489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5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5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mogilev-region.gov.by/files/napoleon_orda-institute_of_agriculture_horki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18340"/>
            <a:ext cx="8064896" cy="452519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548680"/>
            <a:ext cx="7992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e-BY" sz="2400" b="1" dirty="0"/>
              <a:t>Потребности развития сельского хозяйства привели к открытию в </a:t>
            </a:r>
            <a:r>
              <a:rPr lang="be-BY" sz="2400" b="1" dirty="0">
                <a:solidFill>
                  <a:srgbClr val="C00000"/>
                </a:solidFill>
              </a:rPr>
              <a:t>1848</a:t>
            </a:r>
            <a:r>
              <a:rPr lang="be-BY" sz="2400" b="1" dirty="0"/>
              <a:t> г. в Горы-Горках Могилевской губернии </a:t>
            </a:r>
            <a:r>
              <a:rPr lang="be-BY" sz="2400" b="1" u="sng" dirty="0">
                <a:solidFill>
                  <a:srgbClr val="C00000"/>
                </a:solidFill>
              </a:rPr>
              <a:t>земледельческого</a:t>
            </a:r>
            <a:r>
              <a:rPr lang="be-BY" sz="2400" b="1" u="sng" dirty="0"/>
              <a:t> </a:t>
            </a:r>
            <a:r>
              <a:rPr lang="be-BY" sz="2400" b="1" u="sng" dirty="0">
                <a:solidFill>
                  <a:srgbClr val="C00000"/>
                </a:solidFill>
              </a:rPr>
              <a:t>института</a:t>
            </a:r>
            <a:r>
              <a:rPr lang="be-BY" sz="2400" b="1" dirty="0">
                <a:solidFill>
                  <a:srgbClr val="C00000"/>
                </a:solidFill>
              </a:rPr>
              <a:t> </a:t>
            </a:r>
            <a:r>
              <a:rPr lang="be-BY" sz="2400" b="1" dirty="0"/>
              <a:t>— первого в России высшего учебного заведения агрономического профиля.</a:t>
            </a:r>
          </a:p>
        </p:txBody>
      </p:sp>
    </p:spTree>
    <p:extLst>
      <p:ext uri="{BB962C8B-B14F-4D97-AF65-F5344CB8AC3E}">
        <p14:creationId xmlns:p14="http://schemas.microsoft.com/office/powerpoint/2010/main" val="65817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1873" y="188640"/>
            <a:ext cx="79928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e-BY" sz="2400" b="1" dirty="0"/>
              <a:t>Становление научных знаний о Беларуси и белорусском народе было связано с возникновением </a:t>
            </a:r>
            <a:r>
              <a:rPr lang="be-BY" sz="2400" b="1" u="sng" dirty="0">
                <a:solidFill>
                  <a:srgbClr val="C00000"/>
                </a:solidFill>
              </a:rPr>
              <a:t>белорусоведения</a:t>
            </a:r>
            <a:r>
              <a:rPr lang="be-BY" sz="2400" b="1" dirty="0"/>
              <a:t>. Одним из первых исследователей нашей истории, устного народного творчества и языка стал автор очерков </a:t>
            </a:r>
            <a:r>
              <a:rPr lang="be-BY" sz="2400" b="1" dirty="0">
                <a:solidFill>
                  <a:srgbClr val="002060"/>
                </a:solidFill>
              </a:rPr>
              <a:t>«Путешествие по Полесью и Белорусскому краю»</a:t>
            </a:r>
            <a:r>
              <a:rPr lang="be-BY" sz="2400" b="1" dirty="0"/>
              <a:t> </a:t>
            </a:r>
            <a:r>
              <a:rPr lang="be-BY" sz="2400" b="1" dirty="0">
                <a:solidFill>
                  <a:srgbClr val="C00000"/>
                </a:solidFill>
              </a:rPr>
              <a:t>Павел</a:t>
            </a:r>
            <a:r>
              <a:rPr lang="be-BY" sz="2400" b="1" dirty="0"/>
              <a:t> </a:t>
            </a:r>
            <a:r>
              <a:rPr lang="be-BY" sz="2400" b="1" dirty="0">
                <a:solidFill>
                  <a:srgbClr val="C00000"/>
                </a:solidFill>
              </a:rPr>
              <a:t>Шпилевский</a:t>
            </a:r>
            <a:r>
              <a:rPr lang="be-BY" sz="2400" b="1" dirty="0"/>
              <a:t>. 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611560" y="3212976"/>
            <a:ext cx="5760640" cy="2964519"/>
            <a:chOff x="1196830" y="2686868"/>
            <a:chExt cx="7335610" cy="3550444"/>
          </a:xfrm>
        </p:grpSpPr>
        <p:pic>
          <p:nvPicPr>
            <p:cNvPr id="6146" name="Picture 2" descr="http://www.cultin.ru/writers-images/shpilevskijj-pavel-mikhajjlovich_0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1996" y="2686868"/>
              <a:ext cx="3550444" cy="355044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Группа 2"/>
            <p:cNvGrpSpPr/>
            <p:nvPr/>
          </p:nvGrpSpPr>
          <p:grpSpPr>
            <a:xfrm>
              <a:off x="1196830" y="2993031"/>
              <a:ext cx="3087138" cy="2740225"/>
              <a:chOff x="755576" y="2852936"/>
              <a:chExt cx="3087138" cy="2740225"/>
            </a:xfrm>
          </p:grpSpPr>
          <p:pic>
            <p:nvPicPr>
              <p:cNvPr id="6148" name="Picture 4" descr="http://kk.docdat.com/pars_docs/refs/454/453629/453629_html_5a171d7a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576" y="2852936"/>
                <a:ext cx="1557491" cy="23283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50" name="Picture 6" descr="http://kajdan.eto-ya.com/files/2013/08/novyj-risunok9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178705">
                <a:off x="2049250" y="3155475"/>
                <a:ext cx="1793464" cy="24376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079" y="3296236"/>
            <a:ext cx="1614586" cy="11742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48264" y="5085184"/>
            <a:ext cx="19442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С. 40 чтение </a:t>
            </a:r>
          </a:p>
          <a:p>
            <a:r>
              <a:rPr lang="ru-RU" sz="2000" b="1" dirty="0" smtClean="0"/>
              <a:t>«Голоса прошлого»</a:t>
            </a:r>
          </a:p>
          <a:p>
            <a:endParaRPr lang="ru-RU" sz="2000" b="1" dirty="0"/>
          </a:p>
        </p:txBody>
      </p:sp>
      <p:sp>
        <p:nvSpPr>
          <p:cNvPr id="6" name="AutoShape 4" descr="Как нарисовать перо | ❤Lessdraw❤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Как нарисовать перо | ❤Lessdraw❤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536" y="4695235"/>
            <a:ext cx="1051668" cy="1051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927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48680"/>
            <a:ext cx="79928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e-BY" sz="2400" b="1" dirty="0"/>
              <a:t>Одним из первых собирателей и исследователей белорусского фольклора был участник Общества филоматов Виленского университета поэт </a:t>
            </a:r>
            <a:r>
              <a:rPr lang="be-BY" sz="2400" b="1" dirty="0">
                <a:solidFill>
                  <a:srgbClr val="C00000"/>
                </a:solidFill>
              </a:rPr>
              <a:t>Ян</a:t>
            </a:r>
            <a:r>
              <a:rPr lang="be-BY" sz="2400" b="1" dirty="0"/>
              <a:t> </a:t>
            </a:r>
            <a:r>
              <a:rPr lang="be-BY" sz="2400" b="1" dirty="0">
                <a:solidFill>
                  <a:srgbClr val="C00000"/>
                </a:solidFill>
              </a:rPr>
              <a:t>Чечот</a:t>
            </a:r>
            <a:r>
              <a:rPr lang="be-BY" sz="2400" b="1" dirty="0"/>
              <a:t>. Он издал 6 фольклорных песенных сборников (преимущественно в переводе на польский язык). Считается, что в белорусских текстах Яна Чечота впервые появилась буква «ў» (у краткое). </a:t>
            </a:r>
          </a:p>
        </p:txBody>
      </p:sp>
      <p:pic>
        <p:nvPicPr>
          <p:cNvPr id="7170" name="Picture 2" descr="http://orda.of.by/.ga/n/nov_mysh/chechet/nf/.big/img_5971_23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47347"/>
            <a:ext cx="2724840" cy="313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obzor-mest.ru/wp-content/uploads/2014/04/pamyatnik-bukve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651355"/>
            <a:ext cx="4176000" cy="313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12360" y="4720966"/>
            <a:ext cx="1117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С. 42. </a:t>
            </a:r>
            <a:endParaRPr lang="ru-RU" sz="24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758" y="5301208"/>
            <a:ext cx="1043608" cy="13108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3933056"/>
            <a:ext cx="1223461" cy="88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48680"/>
            <a:ext cx="79928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e-BY" sz="2400" b="1" dirty="0"/>
              <a:t>Значительный вклад в развитие белорусоведения внесли братья </a:t>
            </a:r>
            <a:r>
              <a:rPr lang="be-BY" sz="2400" b="1" dirty="0">
                <a:solidFill>
                  <a:srgbClr val="C00000"/>
                </a:solidFill>
              </a:rPr>
              <a:t>Евстафий</a:t>
            </a:r>
            <a:r>
              <a:rPr lang="be-BY" sz="2400" b="1" dirty="0"/>
              <a:t> и </a:t>
            </a:r>
            <a:r>
              <a:rPr lang="be-BY" sz="2400" b="1" dirty="0">
                <a:solidFill>
                  <a:srgbClr val="C00000"/>
                </a:solidFill>
              </a:rPr>
              <a:t>Константин</a:t>
            </a:r>
            <a:r>
              <a:rPr lang="be-BY" sz="2400" b="1" dirty="0"/>
              <a:t> </a:t>
            </a:r>
            <a:r>
              <a:rPr lang="be-BY" sz="2400" b="1" dirty="0">
                <a:solidFill>
                  <a:srgbClr val="C00000"/>
                </a:solidFill>
              </a:rPr>
              <a:t>Тышкевичи</a:t>
            </a:r>
            <a:r>
              <a:rPr lang="be-BY" sz="2400" b="1" dirty="0"/>
              <a:t>. По их инициативе в </a:t>
            </a:r>
            <a:r>
              <a:rPr lang="be-BY" sz="2400" b="1" dirty="0">
                <a:solidFill>
                  <a:srgbClr val="C00000"/>
                </a:solidFill>
              </a:rPr>
              <a:t>1842</a:t>
            </a:r>
            <a:r>
              <a:rPr lang="be-BY" sz="2400" b="1" dirty="0"/>
              <a:t> г. в Логойске был создан первый в Беларуси </a:t>
            </a:r>
            <a:r>
              <a:rPr lang="be-BY" sz="2400" b="1" u="sng" dirty="0">
                <a:solidFill>
                  <a:srgbClr val="C00000"/>
                </a:solidFill>
              </a:rPr>
              <a:t>музей древностей</a:t>
            </a:r>
            <a:r>
              <a:rPr lang="be-BY" sz="2400" b="1" dirty="0"/>
              <a:t>. Позже, в 1855 г., благодаря усилиям Евстафия основан Вилеиский музей древностей, в который Евстафий передал собрание собственных археологических материалов. Таким образом, было положено начало музейному делу в Беларуси.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783559" y="4085984"/>
            <a:ext cx="7685535" cy="2772016"/>
            <a:chOff x="755575" y="3429000"/>
            <a:chExt cx="7685535" cy="2772016"/>
          </a:xfrm>
        </p:grpSpPr>
        <p:pic>
          <p:nvPicPr>
            <p:cNvPr id="2052" name="Picture 4" descr="http://www.peoples.ru/science/archaeology/konstantin_tushkevich/tushkevich_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5" y="3573016"/>
              <a:ext cx="2185620" cy="26280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http://www.21.by/pub/news/2015/10/1445085875110001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45"/>
            <a:stretch/>
          </p:blipFill>
          <p:spPr bwMode="auto">
            <a:xfrm>
              <a:off x="6300192" y="3429000"/>
              <a:ext cx="2140918" cy="270000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http://museum.logoysk.info/images/stories/tyszkiewicz/museum_hall_vilno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455" y="3501008"/>
              <a:ext cx="3491745" cy="2628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9648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48680"/>
            <a:ext cx="79928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e-BY" sz="2400" b="1" dirty="0"/>
              <a:t>В первой половине XIX в. проводились крупномасштабные измерения от Северного Ледовитого океана до Черного моря по так называемой </a:t>
            </a:r>
            <a:r>
              <a:rPr lang="be-BY" sz="2400" b="1" u="sng" dirty="0">
                <a:solidFill>
                  <a:srgbClr val="C00000"/>
                </a:solidFill>
              </a:rPr>
              <a:t>Дуге Струве</a:t>
            </a:r>
            <a:r>
              <a:rPr lang="be-BY" sz="2400" b="1" dirty="0"/>
              <a:t>, в т. ч. и на территории Беларуси. Это позволило определить точные размеры и форму Земли. Дуга Струве включена в список Всемирного культурного и природного наследия ЮНЕСКО.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323528" y="3797993"/>
            <a:ext cx="7850546" cy="3060007"/>
            <a:chOff x="683568" y="3140968"/>
            <a:chExt cx="7850546" cy="3060007"/>
          </a:xfrm>
        </p:grpSpPr>
        <p:pic>
          <p:nvPicPr>
            <p:cNvPr id="3074" name="Picture 2" descr="http://www.interfax.by/files/2010-09/20100908-130449-824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3212975"/>
              <a:ext cx="3991968" cy="2988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http://topograf.by/images/foto_011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26" r="8793"/>
            <a:stretch/>
          </p:blipFill>
          <p:spPr bwMode="auto">
            <a:xfrm>
              <a:off x="4788024" y="3140968"/>
              <a:ext cx="3746090" cy="2988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797993"/>
            <a:ext cx="1223461" cy="8897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28384" y="4869160"/>
            <a:ext cx="1115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С. 42. </a:t>
            </a:r>
            <a:endParaRPr lang="ru-RU" sz="24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00" y="4869160"/>
            <a:ext cx="1043608" cy="131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" t="25728" r="25000" b="16432"/>
          <a:stretch/>
        </p:blipFill>
        <p:spPr bwMode="auto">
          <a:xfrm>
            <a:off x="110174" y="2564904"/>
            <a:ext cx="4461826" cy="3933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116632"/>
            <a:ext cx="792088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Составить ментальную карту </a:t>
            </a:r>
            <a:endParaRPr lang="ru-RU" sz="3600" b="1" dirty="0" smtClean="0">
              <a:solidFill>
                <a:srgbClr val="FF0000"/>
              </a:solidFill>
            </a:endParaRPr>
          </a:p>
          <a:p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</a:rPr>
              <a:t>               </a:t>
            </a:r>
            <a:r>
              <a:rPr lang="ru-RU" sz="3600" b="1" dirty="0" smtClean="0">
                <a:solidFill>
                  <a:srgbClr val="FF0000"/>
                </a:solidFill>
              </a:rPr>
              <a:t>( на выбор)  </a:t>
            </a:r>
            <a:endParaRPr lang="ru-RU" sz="36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600" b="1" dirty="0" smtClean="0"/>
              <a:t> </a:t>
            </a:r>
            <a:r>
              <a:rPr lang="ru-RU" sz="1600" b="1" dirty="0" smtClean="0"/>
              <a:t>1. </a:t>
            </a:r>
            <a:r>
              <a:rPr lang="ru-RU" sz="2000" b="1" dirty="0" smtClean="0"/>
              <a:t>« </a:t>
            </a:r>
            <a:r>
              <a:rPr lang="ru-RU" sz="2000" b="1" dirty="0" smtClean="0"/>
              <a:t>Образование на белорусских землях в первой половине  </a:t>
            </a:r>
            <a:r>
              <a:rPr lang="en-US" sz="2000" b="1" dirty="0" smtClean="0"/>
              <a:t>XIX </a:t>
            </a:r>
            <a:r>
              <a:rPr lang="ru-RU" sz="2000" b="1" dirty="0" smtClean="0"/>
              <a:t>века</a:t>
            </a:r>
            <a:r>
              <a:rPr lang="ru-RU" sz="2000" b="1" dirty="0" smtClean="0"/>
              <a:t>»</a:t>
            </a:r>
          </a:p>
          <a:p>
            <a:pPr algn="ctr"/>
            <a:r>
              <a:rPr lang="ru-RU" sz="2000" b="1" dirty="0" smtClean="0"/>
              <a:t>2. </a:t>
            </a:r>
            <a:r>
              <a:rPr lang="ru-RU" sz="2000" b="1" dirty="0" err="1" smtClean="0"/>
              <a:t>Белорусоведение</a:t>
            </a:r>
            <a:endParaRPr lang="ru-RU" sz="2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70794"/>
            <a:ext cx="1063584" cy="1128044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7" t="26835" r="24746" b="17975"/>
          <a:stretch/>
        </p:blipFill>
        <p:spPr bwMode="auto">
          <a:xfrm>
            <a:off x="4788024" y="2564904"/>
            <a:ext cx="4355976" cy="393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336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232877"/>
            <a:ext cx="567174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Д,З  </a:t>
            </a:r>
            <a:r>
              <a:rPr lang="ru-RU" sz="3200" b="1" dirty="0">
                <a:solidFill>
                  <a:srgbClr val="FF0000"/>
                </a:solidFill>
                <a:latin typeface="Sylfaen"/>
              </a:rPr>
              <a:t>§ </a:t>
            </a:r>
            <a:r>
              <a:rPr lang="ru-RU" sz="3200" b="1" dirty="0" smtClean="0">
                <a:solidFill>
                  <a:srgbClr val="FF0000"/>
                </a:solidFill>
                <a:latin typeface="Sylfaen"/>
              </a:rPr>
              <a:t>9, уметь рассказывать, 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Sylfaen"/>
              </a:rPr>
              <a:t>используя ментальную карту  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484784"/>
            <a:ext cx="792088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Готовиться</a:t>
            </a:r>
            <a:r>
              <a:rPr lang="ru-RU" sz="2800" b="1" dirty="0"/>
              <a:t> к уроку обобщения стр. 50-53</a:t>
            </a:r>
          </a:p>
          <a:p>
            <a:endParaRPr lang="ru-RU" sz="2800" b="1" dirty="0"/>
          </a:p>
          <a:p>
            <a:r>
              <a:rPr lang="ru-RU" sz="2800" b="1" dirty="0">
                <a:solidFill>
                  <a:srgbClr val="FF0000"/>
                </a:solidFill>
              </a:rPr>
              <a:t>Задания к уроку «Наш край»  </a:t>
            </a:r>
            <a:r>
              <a:rPr lang="ru-RU" sz="2800" b="1" dirty="0" err="1">
                <a:solidFill>
                  <a:srgbClr val="FF0000"/>
                </a:solidFill>
              </a:rPr>
              <a:t>стр</a:t>
            </a:r>
            <a:r>
              <a:rPr lang="ru-RU" sz="2800" b="1" dirty="0">
                <a:solidFill>
                  <a:srgbClr val="FF0000"/>
                </a:solidFill>
              </a:rPr>
              <a:t> 54</a:t>
            </a:r>
            <a:r>
              <a:rPr lang="ru-RU" sz="2800" b="1" dirty="0" smtClean="0"/>
              <a:t>.</a:t>
            </a:r>
          </a:p>
          <a:p>
            <a:r>
              <a:rPr lang="ru-RU" sz="2800" b="1" dirty="0" smtClean="0"/>
              <a:t>( </a:t>
            </a:r>
            <a:r>
              <a:rPr lang="ru-RU" sz="2800" b="1" dirty="0"/>
              <a:t>одно на выбор)</a:t>
            </a:r>
          </a:p>
          <a:p>
            <a:r>
              <a:rPr lang="ru-RU" sz="2800" b="1" dirty="0"/>
              <a:t>Задания :</a:t>
            </a:r>
          </a:p>
          <a:p>
            <a:r>
              <a:rPr lang="ru-RU" sz="2800" b="1" dirty="0"/>
              <a:t> №2 , </a:t>
            </a:r>
          </a:p>
          <a:p>
            <a:r>
              <a:rPr lang="ru-RU" sz="2800" b="1" dirty="0"/>
              <a:t>№3 ( Дунин- Мартинкевич, В. </a:t>
            </a:r>
            <a:r>
              <a:rPr lang="ru-RU" sz="2800" b="1" dirty="0" err="1"/>
              <a:t>Сырокомля</a:t>
            </a:r>
            <a:endParaRPr lang="ru-RU" sz="2800" b="1" dirty="0"/>
          </a:p>
          <a:p>
            <a:r>
              <a:rPr lang="ru-RU" sz="2800" b="1" dirty="0"/>
              <a:t> №6 ( в Бобруйске)</a:t>
            </a:r>
          </a:p>
          <a:p>
            <a:r>
              <a:rPr lang="ru-RU" sz="2800" b="1" dirty="0"/>
              <a:t>№7</a:t>
            </a:r>
          </a:p>
          <a:p>
            <a:r>
              <a:rPr lang="ru-RU" sz="2800" b="1" dirty="0"/>
              <a:t>№9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0" y="16594"/>
            <a:ext cx="120650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217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48680"/>
            <a:ext cx="79928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e-BY" sz="2400" b="1" dirty="0"/>
              <a:t>Плодотворно использовал в своем литературном творчестве белорусский фольклор польский поэт белорусского происхождения </a:t>
            </a:r>
            <a:r>
              <a:rPr lang="be-BY" sz="2400" b="1" dirty="0">
                <a:solidFill>
                  <a:srgbClr val="C00000"/>
                </a:solidFill>
              </a:rPr>
              <a:t>Адам</a:t>
            </a:r>
            <a:r>
              <a:rPr lang="be-BY" sz="2400" b="1" dirty="0"/>
              <a:t> </a:t>
            </a:r>
            <a:r>
              <a:rPr lang="be-BY" sz="2400" b="1" dirty="0">
                <a:solidFill>
                  <a:srgbClr val="C00000"/>
                </a:solidFill>
              </a:rPr>
              <a:t>Мицкевич</a:t>
            </a:r>
            <a:r>
              <a:rPr lang="be-BY" sz="2400" b="1" dirty="0"/>
              <a:t>. Вынужденный навсегда покинуть Отчизну после приговора по делу Общества филоматов, поэт выразил тоску по Родине на страницах романтической поэмы </a:t>
            </a:r>
            <a:r>
              <a:rPr lang="be-BY" sz="2400" b="1" dirty="0">
                <a:solidFill>
                  <a:srgbClr val="002060"/>
                </a:solidFill>
              </a:rPr>
              <a:t>«Деды».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605767" y="3501008"/>
            <a:ext cx="7992888" cy="3240360"/>
            <a:chOff x="611560" y="2924944"/>
            <a:chExt cx="7992888" cy="3240360"/>
          </a:xfrm>
        </p:grpSpPr>
        <p:pic>
          <p:nvPicPr>
            <p:cNvPr id="4098" name="Picture 2" descr="http://smoldaily.ru/wp-content/uploads/2015/10/IMG_2304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8" r="9544" b="8500"/>
            <a:stretch/>
          </p:blipFill>
          <p:spPr bwMode="auto">
            <a:xfrm flipH="1">
              <a:off x="4172060" y="2924944"/>
              <a:ext cx="4432388" cy="32403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http://www.21.by/pub/news/2015/08/1440740196574048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19"/>
            <a:stretch/>
          </p:blipFill>
          <p:spPr bwMode="auto">
            <a:xfrm>
              <a:off x="611560" y="3140968"/>
              <a:ext cx="3486725" cy="30243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4051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548680"/>
            <a:ext cx="84249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e-BY" sz="2400" b="1" dirty="0"/>
              <a:t>Образцом романтической прозы является польскоязычное произведение </a:t>
            </a:r>
            <a:r>
              <a:rPr lang="be-BY" sz="2400" b="1" dirty="0">
                <a:solidFill>
                  <a:srgbClr val="C00000"/>
                </a:solidFill>
              </a:rPr>
              <a:t>Яна</a:t>
            </a:r>
            <a:r>
              <a:rPr lang="be-BY" sz="2400" b="1" dirty="0"/>
              <a:t> </a:t>
            </a:r>
            <a:r>
              <a:rPr lang="be-BY" sz="2400" b="1" dirty="0">
                <a:solidFill>
                  <a:srgbClr val="C00000"/>
                </a:solidFill>
              </a:rPr>
              <a:t>Борщевского</a:t>
            </a:r>
            <a:r>
              <a:rPr lang="be-BY" sz="2400" b="1" dirty="0"/>
              <a:t> </a:t>
            </a:r>
            <a:r>
              <a:rPr lang="be-BY" sz="2400" b="1" dirty="0">
                <a:solidFill>
                  <a:srgbClr val="002060"/>
                </a:solidFill>
              </a:rPr>
              <a:t>«Шляхтич </a:t>
            </a:r>
            <a:r>
              <a:rPr lang="be-BY" sz="2400" b="1" dirty="0" smtClean="0">
                <a:solidFill>
                  <a:srgbClr val="002060"/>
                </a:solidFill>
              </a:rPr>
              <a:t>Завальня </a:t>
            </a:r>
            <a:r>
              <a:rPr lang="be-BY" sz="2400" b="1" dirty="0">
                <a:solidFill>
                  <a:srgbClr val="002060"/>
                </a:solidFill>
              </a:rPr>
              <a:t>или Беларусь в фантастических рассказах», </a:t>
            </a:r>
            <a:r>
              <a:rPr lang="be-BY" sz="2400" b="1" dirty="0"/>
              <a:t>где широко использованы белорусские сказки и предания. </a:t>
            </a:r>
          </a:p>
          <a:p>
            <a:pPr algn="just"/>
            <a:endParaRPr lang="be-BY" sz="2400" b="1" dirty="0" smtClean="0"/>
          </a:p>
          <a:p>
            <a:pPr algn="just"/>
            <a:endParaRPr lang="be-BY" sz="2400" b="1" dirty="0"/>
          </a:p>
          <a:p>
            <a:pPr algn="just"/>
            <a:endParaRPr lang="be-BY" sz="2400" b="1" dirty="0" smtClean="0"/>
          </a:p>
          <a:p>
            <a:pPr algn="just"/>
            <a:endParaRPr lang="be-BY" sz="2400" b="1" dirty="0"/>
          </a:p>
          <a:p>
            <a:pPr algn="just"/>
            <a:endParaRPr lang="be-BY" sz="2400" b="1" dirty="0" smtClean="0"/>
          </a:p>
          <a:p>
            <a:pPr algn="just"/>
            <a:r>
              <a:rPr lang="be-BY" sz="2400" b="1" dirty="0" smtClean="0"/>
              <a:t>Первым </a:t>
            </a:r>
            <a:r>
              <a:rPr lang="be-BY" sz="2400" b="1" dirty="0"/>
              <a:t>классиком новой белорусской литературы стал </a:t>
            </a:r>
            <a:r>
              <a:rPr lang="be-BY" sz="2400" b="1" dirty="0">
                <a:solidFill>
                  <a:srgbClr val="C00000"/>
                </a:solidFill>
              </a:rPr>
              <a:t>Винцент Дунин-Марцинкевич</a:t>
            </a:r>
            <a:r>
              <a:rPr lang="be-BY" sz="2400" b="1" dirty="0"/>
              <a:t>. В своей двуязычной комедии-опере </a:t>
            </a:r>
            <a:r>
              <a:rPr lang="be-BY" sz="2400" b="1" dirty="0">
                <a:solidFill>
                  <a:srgbClr val="002060"/>
                </a:solidFill>
              </a:rPr>
              <a:t>«Идиллия» </a:t>
            </a:r>
            <a:r>
              <a:rPr lang="be-BY" sz="2400" b="1" dirty="0"/>
              <a:t>он воплотил реалии той жизни, когда мужики говорили по-белорусски, а паны — по-польски.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827584" y="2365010"/>
            <a:ext cx="7560840" cy="1903628"/>
            <a:chOff x="755576" y="2018336"/>
            <a:chExt cx="7776864" cy="2296800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755576" y="2018336"/>
              <a:ext cx="7776864" cy="2296800"/>
              <a:chOff x="755576" y="2018336"/>
              <a:chExt cx="7776864" cy="2296800"/>
            </a:xfrm>
          </p:grpSpPr>
          <p:pic>
            <p:nvPicPr>
              <p:cNvPr id="5122" name="Picture 2" descr="http://fanread.ru/img/g/?src=4249948&amp;i=0&amp;ext=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8621"/>
              <a:stretch/>
            </p:blipFill>
            <p:spPr bwMode="auto">
              <a:xfrm>
                <a:off x="755576" y="2411508"/>
                <a:ext cx="1710257" cy="189575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24" name="Picture 4" descr="http://img1.liveinternet.ru/images/attach/c/0/120/158/120158661_Vinsent_DuninMartsinkevich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804091" y="2018336"/>
                <a:ext cx="1728349" cy="229680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26" name="Picture 6" descr="http://biblio.by/media/catalog/product/cache/1/image/1200x1200/9df78eab33525d08d6e5fb8d27136e95/9/7/9789851524873--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24" r="19277"/>
              <a:stretch/>
            </p:blipFill>
            <p:spPr bwMode="auto">
              <a:xfrm>
                <a:off x="2555776" y="2340933"/>
                <a:ext cx="1224136" cy="18801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28" name="Picture 8" descr="http://s4.goods.ozstatic.by/1000/36/442/10/10442036_0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64088" y="2348880"/>
                <a:ext cx="1296144" cy="187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130" name="Picture 10" descr="http://media.bobruisk.ru/imagecache/photo/photos/2015/10/29/dsc_7253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25" r="25394" b="4760"/>
            <a:stretch/>
          </p:blipFill>
          <p:spPr bwMode="auto">
            <a:xfrm>
              <a:off x="3851920" y="2276872"/>
              <a:ext cx="1440160" cy="201622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2648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48680"/>
            <a:ext cx="79928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e-BY" sz="2400" b="1" dirty="0"/>
              <a:t>Одним из ближайших соратников В. Дунина-Марцинкевича стал автор музыки к его сценическим произведениям, уроженец Беларуси, польский композитор </a:t>
            </a:r>
            <a:r>
              <a:rPr lang="be-BY" sz="2400" b="1" dirty="0">
                <a:solidFill>
                  <a:srgbClr val="C00000"/>
                </a:solidFill>
              </a:rPr>
              <a:t>Станислав</a:t>
            </a:r>
            <a:r>
              <a:rPr lang="be-BY" sz="2400" b="1" dirty="0"/>
              <a:t> </a:t>
            </a:r>
            <a:r>
              <a:rPr lang="be-BY" sz="2400" b="1" dirty="0">
                <a:solidFill>
                  <a:srgbClr val="C00000"/>
                </a:solidFill>
              </a:rPr>
              <a:t>Монюшко</a:t>
            </a:r>
            <a:r>
              <a:rPr lang="be-BY" sz="2400" b="1" dirty="0"/>
              <a:t>. Его музыкальная деятельность начиналась в Минске. Двенадцать песен композитор написал на стихи Я. Чечота. 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611560" y="3284984"/>
            <a:ext cx="8030336" cy="3387841"/>
            <a:chOff x="574112" y="2705456"/>
            <a:chExt cx="8030336" cy="3387841"/>
          </a:xfrm>
        </p:grpSpPr>
        <p:pic>
          <p:nvPicPr>
            <p:cNvPr id="6148" name="Picture 4" descr="http://www.mytravel.by/wp-content/uploads/manushko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97" t="4319" r="2172" b="33044"/>
            <a:stretch/>
          </p:blipFill>
          <p:spPr bwMode="auto">
            <a:xfrm flipH="1">
              <a:off x="574112" y="2852937"/>
              <a:ext cx="5366039" cy="32403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4" name="Picture 2" descr="http://delaemvmeste.by/wp-content/uploads/2013/07/494px-Stanis--aw_Moniuszko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7978" y="2705456"/>
              <a:ext cx="2786470" cy="33843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6" name="Picture 2" descr="http://www.mytravel.by/wp-content/uploads/manushko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81"/>
            <a:stretch/>
          </p:blipFill>
          <p:spPr bwMode="auto">
            <a:xfrm>
              <a:off x="755576" y="2996952"/>
              <a:ext cx="1955556" cy="2943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1098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9672" y="332656"/>
            <a:ext cx="5760640" cy="3411811"/>
          </a:xfrm>
        </p:spPr>
        <p:txBody>
          <a:bodyPr>
            <a:prstTxWarp prst="textPlain">
              <a:avLst/>
            </a:prstTxWarp>
            <a:noAutofit/>
          </a:bodyPr>
          <a:lstStyle/>
          <a:p>
            <a:r>
              <a:rPr lang="be-BY" sz="1000" b="1" dirty="0">
                <a:solidFill>
                  <a:srgbClr val="C00000"/>
                </a:solidFill>
                <a:effectLst/>
                <a:latin typeface="+mn-lt"/>
              </a:rPr>
              <a:t>Культура Беларуси </a:t>
            </a:r>
            <a:r>
              <a:rPr lang="be-BY" sz="1000" b="1" dirty="0" smtClean="0">
                <a:solidFill>
                  <a:srgbClr val="C00000"/>
                </a:solidFill>
                <a:effectLst/>
                <a:latin typeface="+mn-lt"/>
              </a:rPr>
              <a:t/>
            </a:r>
            <a:br>
              <a:rPr lang="be-BY" sz="1000" b="1" dirty="0" smtClean="0">
                <a:solidFill>
                  <a:srgbClr val="C00000"/>
                </a:solidFill>
                <a:effectLst/>
                <a:latin typeface="+mn-lt"/>
              </a:rPr>
            </a:br>
            <a:r>
              <a:rPr lang="be-BY" sz="1000" b="1" dirty="0" smtClean="0">
                <a:solidFill>
                  <a:srgbClr val="C00000"/>
                </a:solidFill>
                <a:effectLst/>
                <a:latin typeface="+mn-lt"/>
              </a:rPr>
              <a:t>в </a:t>
            </a:r>
            <a:r>
              <a:rPr lang="be-BY" sz="1000" b="1" dirty="0">
                <a:solidFill>
                  <a:srgbClr val="C00000"/>
                </a:solidFill>
                <a:effectLst/>
                <a:latin typeface="+mn-lt"/>
              </a:rPr>
              <a:t>первой половине </a:t>
            </a:r>
            <a:r>
              <a:rPr lang="be-BY" sz="1000" b="1" dirty="0" smtClean="0">
                <a:solidFill>
                  <a:srgbClr val="C00000"/>
                </a:solidFill>
                <a:effectLst/>
                <a:latin typeface="+mn-lt"/>
              </a:rPr>
              <a:t/>
            </a:r>
            <a:br>
              <a:rPr lang="be-BY" sz="1000" b="1" dirty="0" smtClean="0">
                <a:solidFill>
                  <a:srgbClr val="C00000"/>
                </a:solidFill>
                <a:effectLst/>
                <a:latin typeface="+mn-lt"/>
              </a:rPr>
            </a:br>
            <a:r>
              <a:rPr lang="be-BY" sz="1000" b="1" dirty="0" smtClean="0">
                <a:solidFill>
                  <a:srgbClr val="C00000"/>
                </a:solidFill>
                <a:effectLst/>
                <a:latin typeface="+mn-lt"/>
              </a:rPr>
              <a:t>XIX </a:t>
            </a:r>
            <a:r>
              <a:rPr lang="be-BY" sz="1000" b="1" dirty="0">
                <a:solidFill>
                  <a:srgbClr val="C00000"/>
                </a:solidFill>
                <a:effectLst/>
                <a:latin typeface="+mn-lt"/>
              </a:rPr>
              <a:t>в.</a:t>
            </a:r>
            <a:endParaRPr lang="be-BY" sz="1000" dirty="0">
              <a:solidFill>
                <a:srgbClr val="C00000"/>
              </a:solidFill>
              <a:effectLst/>
              <a:latin typeface="+mn-lt"/>
            </a:endParaRPr>
          </a:p>
        </p:txBody>
      </p:sp>
      <p:pic>
        <p:nvPicPr>
          <p:cNvPr id="3" name="Picture 10" descr="http://www.vest-news.ru/files/article_images/2016/02/26/78289_4722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270886"/>
            <a:ext cx="7101556" cy="359635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88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48680"/>
            <a:ext cx="79928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e-BY" sz="2400" b="1" dirty="0"/>
              <a:t>Крестьянская тематика зазвучала в стихах </a:t>
            </a:r>
            <a:r>
              <a:rPr lang="be-BY" sz="2400" b="1" dirty="0">
                <a:solidFill>
                  <a:srgbClr val="C00000"/>
                </a:solidFill>
              </a:rPr>
              <a:t>Владислава</a:t>
            </a:r>
            <a:r>
              <a:rPr lang="be-BY" sz="2400" b="1" dirty="0"/>
              <a:t> </a:t>
            </a:r>
            <a:r>
              <a:rPr lang="be-BY" sz="2400" b="1" dirty="0">
                <a:solidFill>
                  <a:srgbClr val="C00000"/>
                </a:solidFill>
              </a:rPr>
              <a:t>Сырокомли</a:t>
            </a:r>
            <a:r>
              <a:rPr lang="be-BY" sz="2400" b="1" dirty="0"/>
              <a:t> (Людвика Кондратовича), устами которого белорусский крестьянин заявлял: </a:t>
            </a:r>
            <a:r>
              <a:rPr lang="be-BY" sz="2400" b="1" i="1" dirty="0">
                <a:solidFill>
                  <a:srgbClr val="0070C0"/>
                </a:solidFill>
              </a:rPr>
              <a:t>«Я край мой кармлю адвеку </a:t>
            </a:r>
            <a:r>
              <a:rPr lang="en-US" sz="2400" b="1" i="1" dirty="0" err="1">
                <a:solidFill>
                  <a:srgbClr val="0070C0"/>
                </a:solidFill>
              </a:rPr>
              <a:t>i</a:t>
            </a:r>
            <a:r>
              <a:rPr lang="be-BY" sz="2400" b="1" i="1" dirty="0">
                <a:solidFill>
                  <a:srgbClr val="0070C0"/>
                </a:solidFill>
              </a:rPr>
              <a:t> маю права звацца чалавекам». </a:t>
            </a:r>
            <a:r>
              <a:rPr lang="be-BY" sz="2400" b="1" dirty="0"/>
              <a:t>Стихотворение Сырокомли </a:t>
            </a:r>
            <a:r>
              <a:rPr lang="be-BY" sz="2400" b="1" dirty="0">
                <a:solidFill>
                  <a:srgbClr val="002060"/>
                </a:solidFill>
              </a:rPr>
              <a:t>«Почтальон» </a:t>
            </a:r>
            <a:r>
              <a:rPr lang="be-BY" sz="2400" b="1" dirty="0"/>
              <a:t>в переводе на русский язык стало известной песней «Когда я на почте служил ямщиком».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819851" y="3669027"/>
            <a:ext cx="7576306" cy="3188973"/>
            <a:chOff x="683568" y="2996952"/>
            <a:chExt cx="7576306" cy="3188973"/>
          </a:xfrm>
        </p:grpSpPr>
        <p:pic>
          <p:nvPicPr>
            <p:cNvPr id="7170" name="Picture 2" descr="http://baltnews.lt/images/101419/45/1014194562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69" r="14353"/>
            <a:stretch/>
          </p:blipFill>
          <p:spPr bwMode="auto">
            <a:xfrm>
              <a:off x="683568" y="3140968"/>
              <a:ext cx="4333478" cy="30243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4" name="Picture 6" descr="http://img1.liveinternet.ru/images/attach/c/4/78/555/78555429_large_Syrokomla_Wladyslaw_pomnik_w_Sw_Jana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868144" y="2996952"/>
              <a:ext cx="2391730" cy="318897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1473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48680"/>
            <a:ext cx="79928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e-BY" sz="2400" b="1" dirty="0"/>
              <a:t>Особое место в литературе первой половины XIX в. занимает творческое наследие крестьянского поэта </a:t>
            </a:r>
            <a:r>
              <a:rPr lang="be-BY" sz="2400" b="1" dirty="0">
                <a:solidFill>
                  <a:srgbClr val="C00000"/>
                </a:solidFill>
              </a:rPr>
              <a:t>Павлюка</a:t>
            </a:r>
            <a:r>
              <a:rPr lang="be-BY" sz="2400" b="1" dirty="0"/>
              <a:t> </a:t>
            </a:r>
            <a:r>
              <a:rPr lang="be-BY" sz="2400" b="1" dirty="0">
                <a:solidFill>
                  <a:srgbClr val="C00000"/>
                </a:solidFill>
              </a:rPr>
              <a:t>Багрима</a:t>
            </a:r>
            <a:r>
              <a:rPr lang="be-BY" sz="2400" b="1" dirty="0"/>
              <a:t>. В условиях крепостного права его талант не смог проявиться полностью. За переписывание запрещенных литературных произведений и участие в крестьянском выступлении он был отправлен на рекрутскую службу в царскую армию. Из трех тетрадей стихов молодого поэта до нас дошел только один — </a:t>
            </a:r>
            <a:r>
              <a:rPr lang="be-BY" sz="2400" b="1" dirty="0">
                <a:solidFill>
                  <a:srgbClr val="002060"/>
                </a:solidFill>
              </a:rPr>
              <a:t>«Зайграй, заиграй, хлопча малы...».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985955" y="4494075"/>
            <a:ext cx="7473863" cy="2331764"/>
            <a:chOff x="971600" y="3861048"/>
            <a:chExt cx="7473863" cy="2331764"/>
          </a:xfrm>
        </p:grpSpPr>
        <p:pic>
          <p:nvPicPr>
            <p:cNvPr id="8194" name="Picture 2" descr="http://delaemvmeste.by/wp-content/uploads/2014/11/Pashhlyuk-Bagryim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97"/>
            <a:stretch/>
          </p:blipFill>
          <p:spPr bwMode="auto">
            <a:xfrm>
              <a:off x="4139952" y="3861048"/>
              <a:ext cx="4305511" cy="230425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6" name="Picture 4" descr="http://1.bp.blogspot.com/-IRigKRGWQhA/UJvXPMvvG6I/AAAAAAAAA3E/DV1gphFPEaI/s400/IMG_0402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130"/>
            <a:stretch/>
          </p:blipFill>
          <p:spPr bwMode="auto">
            <a:xfrm>
              <a:off x="971600" y="3888812"/>
              <a:ext cx="3048883" cy="2304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6392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48680"/>
            <a:ext cx="79928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e-BY" sz="2400" b="1" dirty="0"/>
              <a:t>Творчество А. Мицкевича, В. Сырокомли, Я. Борщевского, В. Дунина-Марцинкевича стало свидетельством распространения </a:t>
            </a:r>
            <a:r>
              <a:rPr lang="be-BY" sz="2400" b="1" u="sng" dirty="0">
                <a:solidFill>
                  <a:srgbClr val="C00000"/>
                </a:solidFill>
              </a:rPr>
              <a:t>романтизма</a:t>
            </a:r>
            <a:r>
              <a:rPr lang="be-BY" sz="2400" b="1" dirty="0"/>
              <a:t>. Это художественное направление опиралось на национальные чувства и поэтизировало героических личностей, обращалось к внутреннему миру человека и идеализировало природу.</a:t>
            </a:r>
          </a:p>
        </p:txBody>
      </p:sp>
      <p:sp>
        <p:nvSpPr>
          <p:cNvPr id="3" name="AutoShape 2" descr="http://images.myshared.ru/4/313600/slide_1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e-BY"/>
          </a:p>
        </p:txBody>
      </p:sp>
      <p:sp>
        <p:nvSpPr>
          <p:cNvPr id="4" name="AutoShape 4" descr="http://images.myshared.ru/4/313600/slide_1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e-BY"/>
          </a:p>
        </p:txBody>
      </p:sp>
      <p:pic>
        <p:nvPicPr>
          <p:cNvPr id="9226" name="Picture 10" descr="http://www.vest-news.ru/files/article_images/2016/02/26/78289_4722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70886"/>
            <a:ext cx="7101556" cy="359635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21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48680"/>
            <a:ext cx="79928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e-BY" sz="2400" b="1" dirty="0"/>
              <a:t>В изобразительном искусстве в историческом жанре работал портретист </a:t>
            </a:r>
            <a:r>
              <a:rPr lang="be-BY" sz="2400" b="1" dirty="0">
                <a:solidFill>
                  <a:srgbClr val="C00000"/>
                </a:solidFill>
              </a:rPr>
              <a:t>Валентин</a:t>
            </a:r>
            <a:r>
              <a:rPr lang="be-BY" sz="2400" b="1" dirty="0"/>
              <a:t> </a:t>
            </a:r>
            <a:r>
              <a:rPr lang="be-BY" sz="2400" b="1" dirty="0">
                <a:solidFill>
                  <a:srgbClr val="C00000"/>
                </a:solidFill>
              </a:rPr>
              <a:t>Ванькович</a:t>
            </a:r>
            <a:r>
              <a:rPr lang="be-BY" sz="2400" b="1" dirty="0"/>
              <a:t>. Он создал картины </a:t>
            </a:r>
            <a:r>
              <a:rPr lang="be-BY" sz="2400" b="1" dirty="0">
                <a:solidFill>
                  <a:srgbClr val="002060"/>
                </a:solidFill>
              </a:rPr>
              <a:t>«Наполеон у костра», «Мицкевич на скале Аю-Даг», портрет А. Пушкина </a:t>
            </a:r>
            <a:r>
              <a:rPr lang="be-BY" sz="2400" b="1" dirty="0"/>
              <a:t>и др. </a:t>
            </a:r>
            <a:endParaRPr lang="be-BY" sz="2400" b="1" dirty="0" smtClean="0"/>
          </a:p>
          <a:p>
            <a:pPr algn="just"/>
            <a:endParaRPr lang="ru-RU" sz="2400" b="1" dirty="0"/>
          </a:p>
          <a:p>
            <a:pPr algn="just"/>
            <a:endParaRPr lang="ru-RU" sz="2400" b="1" dirty="0" smtClean="0"/>
          </a:p>
          <a:p>
            <a:pPr algn="just"/>
            <a:endParaRPr lang="ru-RU" sz="2400" b="1" dirty="0"/>
          </a:p>
          <a:p>
            <a:pPr algn="just"/>
            <a:endParaRPr lang="ru-RU" sz="2400" b="1" dirty="0" smtClean="0"/>
          </a:p>
          <a:p>
            <a:pPr algn="just"/>
            <a:endParaRPr lang="ru-RU" sz="2400" b="1" dirty="0"/>
          </a:p>
          <a:p>
            <a:pPr algn="just"/>
            <a:endParaRPr lang="be-BY" sz="2400" b="1" dirty="0"/>
          </a:p>
          <a:p>
            <a:pPr algn="just"/>
            <a:r>
              <a:rPr lang="be-BY" sz="2400" b="1" dirty="0"/>
              <a:t>Немало полотен на исторические сюжеты создал </a:t>
            </a:r>
            <a:r>
              <a:rPr lang="be-BY" sz="2400" b="1" dirty="0" smtClean="0">
                <a:solidFill>
                  <a:srgbClr val="C00000"/>
                </a:solidFill>
              </a:rPr>
              <a:t>Ян Дамель,</a:t>
            </a:r>
            <a:r>
              <a:rPr lang="be-BY" sz="2400" b="1" dirty="0" smtClean="0"/>
              <a:t> </a:t>
            </a:r>
            <a:r>
              <a:rPr lang="be-BY" sz="2400" b="1" dirty="0"/>
              <a:t>среди которых «</a:t>
            </a:r>
            <a:r>
              <a:rPr lang="be-BY" sz="2400" b="1" dirty="0">
                <a:solidFill>
                  <a:srgbClr val="002060"/>
                </a:solidFill>
              </a:rPr>
              <a:t>Смерть магистра крестоносцев Ульриха фон Юнгингена в битве под Грюнвальдом», «Освобождение Т. Костюшко из темницы», «Отступление французов через Вильно в 1812 г.».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755576" y="2420888"/>
            <a:ext cx="7729677" cy="1872208"/>
            <a:chOff x="611560" y="2025096"/>
            <a:chExt cx="7873693" cy="2268000"/>
          </a:xfrm>
        </p:grpSpPr>
        <p:pic>
          <p:nvPicPr>
            <p:cNvPr id="10242" name="Picture 2" descr="Автопортрет Валентия Ваньковича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70" b="20232"/>
            <a:stretch/>
          </p:blipFill>
          <p:spPr bwMode="auto">
            <a:xfrm flipH="1">
              <a:off x="611560" y="2025096"/>
              <a:ext cx="2346426" cy="2268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4" name="Picture 4" descr="https://upload.wikimedia.org/wikipedia/commons/thumb/c/c3/HouseOfVankovich.JPG/220px-HouseOfVankovich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726" y="2033084"/>
              <a:ext cx="3386482" cy="2232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6" name="Picture 6" descr="Автопортрет. 1817 г.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516216" y="2025096"/>
              <a:ext cx="1969037" cy="2268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3947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57" y="188640"/>
            <a:ext cx="3917595" cy="5661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2357" y="602128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latin typeface="Helvetica"/>
              </a:rPr>
              <a:t>Ян </a:t>
            </a:r>
            <a:r>
              <a:rPr lang="ru-RU" sz="2000" b="1" dirty="0" err="1">
                <a:latin typeface="Helvetica"/>
              </a:rPr>
              <a:t>Дамель</a:t>
            </a:r>
            <a:r>
              <a:rPr lang="ru-RU" sz="2000" b="1" dirty="0">
                <a:latin typeface="Helvetica"/>
              </a:rPr>
              <a:t>. Император Павел освобождает Костюшко из неволи</a:t>
            </a:r>
            <a:endParaRPr lang="ru-RU" sz="20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3805"/>
            <a:ext cx="4644008" cy="632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984683" y="6021288"/>
            <a:ext cx="4139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Helvetica"/>
              </a:rPr>
              <a:t>Ян </a:t>
            </a:r>
            <a:r>
              <a:rPr lang="ru-RU" sz="2000" b="1" dirty="0" err="1">
                <a:latin typeface="Helvetica"/>
              </a:rPr>
              <a:t>Дамель</a:t>
            </a:r>
            <a:r>
              <a:rPr lang="ru-RU" sz="2000" b="1" dirty="0">
                <a:latin typeface="Helvetica"/>
              </a:rPr>
              <a:t>. Отступление французов через </a:t>
            </a:r>
            <a:r>
              <a:rPr lang="ru-RU" sz="2000" b="1" dirty="0" err="1">
                <a:latin typeface="Helvetica"/>
              </a:rPr>
              <a:t>Вильню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56644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3962400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5958" y="5517232"/>
            <a:ext cx="3746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В. </a:t>
            </a:r>
            <a:r>
              <a:rPr lang="ru-RU" sz="2000" b="1" dirty="0" err="1" smtClean="0"/>
              <a:t>Ванькович</a:t>
            </a:r>
            <a:r>
              <a:rPr lang="ru-RU" sz="2000" b="1" dirty="0" smtClean="0"/>
              <a:t>. А. Мицкевич на скале </a:t>
            </a:r>
            <a:r>
              <a:rPr lang="ru-RU" sz="2000" b="1" dirty="0" err="1" smtClean="0"/>
              <a:t>Аю</a:t>
            </a:r>
            <a:r>
              <a:rPr lang="ru-RU" sz="2000" b="1" dirty="0" smtClean="0"/>
              <a:t>- </a:t>
            </a:r>
            <a:r>
              <a:rPr lang="ru-RU" sz="2000" b="1" dirty="0" err="1" smtClean="0"/>
              <a:t>Даг</a:t>
            </a:r>
            <a:endParaRPr lang="ru-RU" sz="20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4664"/>
            <a:ext cx="3429000" cy="48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32040" y="5661248"/>
            <a:ext cx="302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В. </a:t>
            </a:r>
            <a:r>
              <a:rPr lang="ru-RU" sz="2000" b="1" dirty="0" err="1" smtClean="0"/>
              <a:t>Ванькович</a:t>
            </a:r>
            <a:r>
              <a:rPr lang="ru-RU" sz="2000" b="1" dirty="0" smtClean="0"/>
              <a:t>. Наполеон у костра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36575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7038" y="116632"/>
            <a:ext cx="79928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e-BY" sz="2400" b="1" dirty="0"/>
              <a:t>Развитие жанра натюрморта в белорусской живописи связано с именем уроженца Витебщины </a:t>
            </a:r>
            <a:r>
              <a:rPr lang="be-BY" sz="2400" b="1" dirty="0">
                <a:solidFill>
                  <a:srgbClr val="C00000"/>
                </a:solidFill>
              </a:rPr>
              <a:t>Ивана</a:t>
            </a:r>
            <a:r>
              <a:rPr lang="be-BY" sz="2400" b="1" dirty="0"/>
              <a:t> </a:t>
            </a:r>
            <a:r>
              <a:rPr lang="be-BY" sz="2400" b="1" dirty="0">
                <a:solidFill>
                  <a:srgbClr val="C00000"/>
                </a:solidFill>
              </a:rPr>
              <a:t>Хруцкого</a:t>
            </a:r>
            <a:r>
              <a:rPr lang="be-BY" sz="2400" b="1" dirty="0"/>
              <a:t>. Прославился он и как выдающийся портретист. Среди его произведений — </a:t>
            </a:r>
            <a:r>
              <a:rPr lang="be-BY" sz="2400" b="1" dirty="0">
                <a:solidFill>
                  <a:srgbClr val="002060"/>
                </a:solidFill>
              </a:rPr>
              <a:t>«Портрет </a:t>
            </a:r>
            <a:r>
              <a:rPr lang="be-BY" sz="2400" b="1" dirty="0" smtClean="0">
                <a:solidFill>
                  <a:srgbClr val="002060"/>
                </a:solidFill>
              </a:rPr>
              <a:t>жены </a:t>
            </a:r>
            <a:r>
              <a:rPr lang="be-BY" sz="2400" b="1" dirty="0">
                <a:solidFill>
                  <a:srgbClr val="002060"/>
                </a:solidFill>
              </a:rPr>
              <a:t>с цветами и фруктами» </a:t>
            </a:r>
            <a:r>
              <a:rPr lang="be-BY" sz="2400" b="1" dirty="0"/>
              <a:t>и др</a:t>
            </a:r>
            <a:r>
              <a:rPr lang="be-BY" sz="2400" b="1" dirty="0" smtClean="0"/>
              <a:t>.</a:t>
            </a:r>
            <a:endParaRPr lang="be-BY" sz="2400" b="1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607038" y="2636912"/>
            <a:ext cx="8022005" cy="3773080"/>
            <a:chOff x="539552" y="2391808"/>
            <a:chExt cx="8022005" cy="3773080"/>
          </a:xfrm>
        </p:grpSpPr>
        <p:pic>
          <p:nvPicPr>
            <p:cNvPr id="11266" name="Picture 2" descr="Фотография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838648" y="2391808"/>
              <a:ext cx="2722909" cy="3744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68" name="Picture 4" descr="http://www.bernardinai.lt/file/9d7b17780f070e47cc2d71fb0d0a5022eb40a07d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2420888"/>
              <a:ext cx="5264998" cy="3744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0386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332656"/>
            <a:ext cx="79928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e-BY" sz="2400" b="1" dirty="0"/>
              <a:t>Композитор </a:t>
            </a:r>
            <a:r>
              <a:rPr lang="be-BY" sz="2400" b="1" dirty="0">
                <a:solidFill>
                  <a:srgbClr val="C00000"/>
                </a:solidFill>
              </a:rPr>
              <a:t>Антон</a:t>
            </a:r>
            <a:r>
              <a:rPr lang="be-BY" sz="2400" b="1" dirty="0"/>
              <a:t> </a:t>
            </a:r>
            <a:r>
              <a:rPr lang="be-BY" sz="2400" b="1" dirty="0">
                <a:solidFill>
                  <a:srgbClr val="C00000"/>
                </a:solidFill>
              </a:rPr>
              <a:t>Абрамович</a:t>
            </a:r>
            <a:r>
              <a:rPr lang="be-BY" sz="2400" b="1" dirty="0"/>
              <a:t>, родившийся на Витебщине, писал свои музыкальные произведения на основе белорусских народных песен и танцев. </a:t>
            </a:r>
            <a:endParaRPr lang="be-BY" sz="2400" b="1" dirty="0" smtClean="0"/>
          </a:p>
          <a:p>
            <a:pPr algn="just"/>
            <a:r>
              <a:rPr lang="be-BY" sz="2400" b="1" dirty="0"/>
              <a:t>В своем поместье Залесье на Сморгонщине сочинял полонезы, в т. ч. </a:t>
            </a:r>
            <a:r>
              <a:rPr lang="be-BY" sz="2400" b="1" dirty="0" smtClean="0"/>
              <a:t>«</a:t>
            </a:r>
            <a:r>
              <a:rPr lang="be-BY" sz="2400" b="1" dirty="0" smtClean="0">
                <a:solidFill>
                  <a:srgbClr val="002060"/>
                </a:solidFill>
              </a:rPr>
              <a:t>Прощание</a:t>
            </a:r>
            <a:r>
              <a:rPr lang="be-BY" sz="2400" b="1" dirty="0" smtClean="0"/>
              <a:t> </a:t>
            </a:r>
            <a:r>
              <a:rPr lang="be-BY" sz="2400" b="1" dirty="0" smtClean="0">
                <a:solidFill>
                  <a:srgbClr val="002060"/>
                </a:solidFill>
              </a:rPr>
              <a:t>с Родиной»,</a:t>
            </a:r>
            <a:r>
              <a:rPr lang="be-BY" sz="2400" b="1" dirty="0" smtClean="0"/>
              <a:t> </a:t>
            </a:r>
            <a:r>
              <a:rPr lang="be-BY" sz="2400" b="1" dirty="0">
                <a:solidFill>
                  <a:srgbClr val="C00000"/>
                </a:solidFill>
              </a:rPr>
              <a:t>Михал</a:t>
            </a:r>
            <a:r>
              <a:rPr lang="be-BY" sz="2400" b="1" dirty="0"/>
              <a:t> </a:t>
            </a:r>
            <a:r>
              <a:rPr lang="be-BY" sz="2400" b="1" dirty="0">
                <a:solidFill>
                  <a:srgbClr val="C00000"/>
                </a:solidFill>
              </a:rPr>
              <a:t>Клеофас</a:t>
            </a:r>
            <a:r>
              <a:rPr lang="be-BY" sz="2400" b="1" dirty="0"/>
              <a:t> </a:t>
            </a:r>
            <a:r>
              <a:rPr lang="be-BY" sz="2400" b="1" dirty="0">
                <a:solidFill>
                  <a:srgbClr val="C00000"/>
                </a:solidFill>
              </a:rPr>
              <a:t>Огинский</a:t>
            </a:r>
            <a:r>
              <a:rPr lang="be-BY" sz="2400" b="1" dirty="0"/>
              <a:t> — автор так и не реализованного проекта возрождения ВКЛ.</a:t>
            </a:r>
          </a:p>
          <a:p>
            <a:pPr algn="just"/>
            <a:endParaRPr lang="be-BY" sz="2400" b="1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611560" y="3582927"/>
            <a:ext cx="8160829" cy="3084011"/>
            <a:chOff x="560438" y="3068960"/>
            <a:chExt cx="8160829" cy="3084011"/>
          </a:xfrm>
        </p:grpSpPr>
        <p:pic>
          <p:nvPicPr>
            <p:cNvPr id="12290" name="Picture 2" descr="http://classic-online.ru/uploads/100000/99934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89"/>
            <a:stretch/>
          </p:blipFill>
          <p:spPr bwMode="auto">
            <a:xfrm>
              <a:off x="560438" y="3068960"/>
              <a:ext cx="2427385" cy="308401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2" name="Picture 4" descr="http://grodnonews.by/cache/upload/iblock/6de/6de3e3a7c917a042cb606bebc6db2d73-310xauto.jpg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3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642"/>
            <a:stretch/>
          </p:blipFill>
          <p:spPr bwMode="auto">
            <a:xfrm>
              <a:off x="5436096" y="3140968"/>
              <a:ext cx="3285171" cy="2880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4" name="Picture 6" descr="http://www.buk.by/images/balamuty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  <a14:imgEffect>
                        <a14:saturation sat="3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5776" y="3284984"/>
              <a:ext cx="3816424" cy="26642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olonez-oginskogo-proschanie-s-rodino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60766" y="3339245"/>
            <a:ext cx="487363" cy="48736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189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48680"/>
            <a:ext cx="7992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e-BY" sz="2400" b="1" dirty="0"/>
              <a:t>В архитектуре царил стиль </a:t>
            </a:r>
            <a:r>
              <a:rPr lang="be-BY" sz="2400" b="1" u="sng" dirty="0">
                <a:solidFill>
                  <a:srgbClr val="C00000"/>
                </a:solidFill>
              </a:rPr>
              <a:t>классицизм</a:t>
            </a:r>
            <a:r>
              <a:rPr lang="be-BY" sz="2400" b="1" dirty="0"/>
              <a:t>, памятниками которого являются дворец Румянцевых-Паскевичей и собор Святых Петра и Павла в Гомеле.</a:t>
            </a:r>
          </a:p>
          <a:p>
            <a:pPr algn="just"/>
            <a:endParaRPr lang="be-BY" sz="2400" b="1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761233" y="2636912"/>
            <a:ext cx="7750941" cy="4032448"/>
            <a:chOff x="755576" y="1686388"/>
            <a:chExt cx="6048672" cy="2966748"/>
          </a:xfrm>
        </p:grpSpPr>
        <p:pic>
          <p:nvPicPr>
            <p:cNvPr id="13314" name="Picture 2" descr="https://www.arttube.ru/images/catalogue/variations/galery/ef15cd42e82c9badc0a2c5986181bccd-150x150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1700808"/>
              <a:ext cx="2952328" cy="295232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16" name="Picture 4" descr="https://otvet.imgsmail.ru/download/187650907_dc6ce26d7ae9f60a41829cd07ff2af60_80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2248" y="1686388"/>
              <a:ext cx="2952000" cy="2952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0808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692696"/>
            <a:ext cx="828092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Д,З  </a:t>
            </a:r>
            <a:r>
              <a:rPr lang="ru-RU" sz="2800" b="1" dirty="0" smtClean="0">
                <a:latin typeface="Sylfaen"/>
              </a:rPr>
              <a:t>§ 9-10, вопросы на стр.48. №5, 6</a:t>
            </a:r>
          </a:p>
          <a:p>
            <a:r>
              <a:rPr lang="ru-RU" sz="2800" b="1" dirty="0" smtClean="0">
                <a:latin typeface="Sylfaen"/>
              </a:rPr>
              <a:t>Готовиться к уроку обобщения стр. 50-53</a:t>
            </a:r>
          </a:p>
          <a:p>
            <a:endParaRPr lang="ru-RU" sz="2800" b="1" dirty="0">
              <a:latin typeface="Sylfaen"/>
            </a:endParaRPr>
          </a:p>
          <a:p>
            <a:r>
              <a:rPr lang="ru-RU" sz="2800" b="1" dirty="0" smtClean="0">
                <a:latin typeface="Sylfaen"/>
              </a:rPr>
              <a:t>Задания к уроку «Наш край»  </a:t>
            </a:r>
            <a:r>
              <a:rPr lang="ru-RU" sz="2800" b="1" dirty="0" err="1" smtClean="0">
                <a:latin typeface="Sylfaen"/>
              </a:rPr>
              <a:t>стр</a:t>
            </a:r>
            <a:r>
              <a:rPr lang="ru-RU" sz="2800" b="1" dirty="0" smtClean="0">
                <a:latin typeface="Sylfaen"/>
              </a:rPr>
              <a:t> 54.( одно на выбор)</a:t>
            </a:r>
          </a:p>
          <a:p>
            <a:pPr algn="ctr"/>
            <a:r>
              <a:rPr lang="ru-RU" sz="2800" b="1" dirty="0" smtClean="0">
                <a:latin typeface="Sylfaen"/>
              </a:rPr>
              <a:t>Задания :</a:t>
            </a:r>
          </a:p>
          <a:p>
            <a:pPr algn="ctr"/>
            <a:r>
              <a:rPr lang="ru-RU" sz="2800" b="1" dirty="0" smtClean="0">
                <a:latin typeface="Sylfaen"/>
              </a:rPr>
              <a:t> №2 , </a:t>
            </a:r>
          </a:p>
          <a:p>
            <a:pPr algn="ctr"/>
            <a:r>
              <a:rPr lang="ru-RU" sz="2800" b="1" dirty="0" smtClean="0">
                <a:latin typeface="Sylfaen"/>
              </a:rPr>
              <a:t>№3 ( Дунин- Мартинкевич, В. </a:t>
            </a:r>
            <a:r>
              <a:rPr lang="ru-RU" sz="2800" b="1" dirty="0" err="1" smtClean="0">
                <a:latin typeface="Sylfaen"/>
              </a:rPr>
              <a:t>Сырокомля</a:t>
            </a:r>
            <a:endParaRPr lang="ru-RU" sz="2800" b="1" dirty="0" smtClean="0">
              <a:latin typeface="Sylfaen"/>
            </a:endParaRPr>
          </a:p>
          <a:p>
            <a:pPr algn="ctr"/>
            <a:r>
              <a:rPr lang="ru-RU" sz="2800" b="1" dirty="0" smtClean="0">
                <a:latin typeface="Sylfaen"/>
              </a:rPr>
              <a:t> №6 ( в Бобруйске)</a:t>
            </a:r>
          </a:p>
          <a:p>
            <a:pPr algn="ctr"/>
            <a:r>
              <a:rPr lang="ru-RU" sz="2800" b="1" dirty="0" smtClean="0">
                <a:latin typeface="Sylfaen"/>
              </a:rPr>
              <a:t>№7</a:t>
            </a:r>
          </a:p>
          <a:p>
            <a:pPr algn="ctr"/>
            <a:r>
              <a:rPr lang="ru-RU" sz="2800" b="1" dirty="0" smtClean="0">
                <a:latin typeface="Sylfaen"/>
              </a:rPr>
              <a:t>№9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40760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548680"/>
            <a:ext cx="90364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План урока</a:t>
            </a:r>
          </a:p>
          <a:p>
            <a:pPr marL="342900" indent="-342900">
              <a:buAutoNum type="arabicPeriod"/>
            </a:pPr>
            <a:r>
              <a:rPr lang="ru-RU" sz="3600" b="1" dirty="0" smtClean="0"/>
              <a:t>Изменения в системе образования. Типы школ.</a:t>
            </a:r>
          </a:p>
          <a:p>
            <a:pPr marL="342900" indent="-342900">
              <a:buAutoNum type="arabicPeriod"/>
            </a:pPr>
            <a:r>
              <a:rPr lang="ru-RU" sz="3600" b="1" dirty="0" smtClean="0"/>
              <a:t>Высшие учебные заведения.</a:t>
            </a:r>
          </a:p>
          <a:p>
            <a:pPr marL="342900" indent="-342900">
              <a:buAutoNum type="arabicPeriod"/>
            </a:pPr>
            <a:r>
              <a:rPr lang="ru-RU" sz="3600" b="1" dirty="0" smtClean="0"/>
              <a:t>Становление научных знаний о  Беларуси и белорусском народе.</a:t>
            </a:r>
          </a:p>
          <a:p>
            <a:pPr marL="342900" indent="-342900">
              <a:buAutoNum type="arabicPeriod"/>
            </a:pPr>
            <a:r>
              <a:rPr lang="ru-RU" sz="3600" b="1" dirty="0" smtClean="0"/>
              <a:t>П.  </a:t>
            </a:r>
            <a:r>
              <a:rPr lang="ru-RU" sz="3600" b="1" dirty="0" err="1" smtClean="0"/>
              <a:t>Шпилевский</a:t>
            </a:r>
            <a:r>
              <a:rPr lang="ru-RU" sz="3600" b="1" dirty="0" smtClean="0"/>
              <a:t>, Я. </a:t>
            </a:r>
            <a:r>
              <a:rPr lang="ru-RU" sz="3600" b="1" dirty="0" err="1" smtClean="0"/>
              <a:t>Чечот</a:t>
            </a:r>
            <a:r>
              <a:rPr lang="ru-RU" sz="3600" b="1" dirty="0" smtClean="0"/>
              <a:t>, К. и Е. </a:t>
            </a:r>
            <a:r>
              <a:rPr lang="ru-RU" sz="3600" b="1" dirty="0" err="1" smtClean="0"/>
              <a:t>Тышкевичи</a:t>
            </a:r>
            <a:r>
              <a:rPr lang="ru-RU" sz="3600" b="1" dirty="0" smtClean="0"/>
              <a:t>.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01467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620688"/>
            <a:ext cx="856895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Знать: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b="1" dirty="0" err="1" smtClean="0"/>
              <a:t>Белорусоведение</a:t>
            </a:r>
            <a:endParaRPr lang="ru-RU" sz="3200" b="1" dirty="0" smtClean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b="1" dirty="0" err="1" smtClean="0"/>
              <a:t>Ланкатерская</a:t>
            </a:r>
            <a:r>
              <a:rPr lang="ru-RU" sz="3200" b="1" dirty="0" smtClean="0"/>
              <a:t> школа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b="1" dirty="0" smtClean="0"/>
              <a:t>П. </a:t>
            </a:r>
            <a:r>
              <a:rPr lang="ru-RU" sz="3200" b="1" dirty="0" err="1" smtClean="0"/>
              <a:t>Шпилевский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 </a:t>
            </a:r>
            <a:r>
              <a:rPr lang="ru-RU" sz="3200" b="1" dirty="0" err="1" smtClean="0"/>
              <a:t>К.и</a:t>
            </a:r>
            <a:r>
              <a:rPr lang="ru-RU" sz="3200" b="1" dirty="0" smtClean="0"/>
              <a:t> Е </a:t>
            </a:r>
            <a:r>
              <a:rPr lang="ru-RU" sz="3200" b="1" dirty="0" err="1" smtClean="0"/>
              <a:t>Тышкевич</a:t>
            </a:r>
            <a:endParaRPr lang="ru-RU" sz="3200" b="1" dirty="0" smtClean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b="1" dirty="0" smtClean="0"/>
              <a:t>Я. </a:t>
            </a:r>
            <a:r>
              <a:rPr lang="ru-RU" sz="3200" b="1" dirty="0" err="1" smtClean="0"/>
              <a:t>Чечот</a:t>
            </a:r>
            <a:endParaRPr lang="ru-RU" sz="3200" b="1" dirty="0" smtClean="0"/>
          </a:p>
          <a:p>
            <a:r>
              <a:rPr lang="ru-RU" sz="3200" b="1" dirty="0" smtClean="0">
                <a:solidFill>
                  <a:srgbClr val="FF0000"/>
                </a:solidFill>
              </a:rPr>
              <a:t>Уметь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b="1" dirty="0" smtClean="0"/>
              <a:t> характеризовать культурное развитие белорусских земель в конце </a:t>
            </a:r>
            <a:r>
              <a:rPr lang="en-US" sz="3200" b="1" dirty="0" smtClean="0"/>
              <a:t>XVIII- </a:t>
            </a:r>
            <a:r>
              <a:rPr lang="ru-RU" sz="3200" b="1" dirty="0" smtClean="0"/>
              <a:t>середине </a:t>
            </a:r>
            <a:r>
              <a:rPr lang="en-US" sz="3200" b="1" dirty="0" smtClean="0"/>
              <a:t>XIX</a:t>
            </a:r>
            <a:r>
              <a:rPr lang="ru-RU" sz="3200" b="1" dirty="0" smtClean="0"/>
              <a:t> в.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b="1" dirty="0" smtClean="0"/>
              <a:t>Составлять ментальную карту</a:t>
            </a:r>
            <a:endParaRPr lang="ru-RU" sz="3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92033"/>
            <a:ext cx="120650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830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" t="25728" r="25000" b="1643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245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56895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e-BY" sz="2400" b="1" dirty="0"/>
              <a:t>После присоединения белорусских земель к Российской империи школы белорусских губерний были включены в состав Виленского учебного округа. </a:t>
            </a:r>
            <a:endParaRPr lang="be-BY" sz="2400" b="1" dirty="0" smtClean="0"/>
          </a:p>
          <a:p>
            <a:pPr algn="just"/>
            <a:endParaRPr lang="be-BY" sz="2400" b="1" dirty="0"/>
          </a:p>
          <a:p>
            <a:pPr algn="just"/>
            <a:endParaRPr lang="be-BY" sz="2400" b="1" dirty="0" smtClean="0"/>
          </a:p>
          <a:p>
            <a:pPr algn="just"/>
            <a:endParaRPr lang="be-BY" sz="2400" b="1" dirty="0"/>
          </a:p>
          <a:p>
            <a:pPr algn="just"/>
            <a:endParaRPr lang="be-BY" sz="2400" b="1" dirty="0" smtClean="0"/>
          </a:p>
          <a:p>
            <a:pPr algn="just"/>
            <a:endParaRPr lang="be-BY" sz="2400" b="1" dirty="0"/>
          </a:p>
          <a:p>
            <a:pPr algn="just"/>
            <a:endParaRPr lang="be-BY" sz="2400" b="1" dirty="0" smtClean="0"/>
          </a:p>
          <a:p>
            <a:pPr algn="just"/>
            <a:endParaRPr lang="be-BY" sz="2400" b="1" dirty="0"/>
          </a:p>
          <a:p>
            <a:pPr algn="just"/>
            <a:endParaRPr lang="be-BY" sz="2400" b="1" dirty="0" smtClean="0"/>
          </a:p>
          <a:p>
            <a:pPr algn="just"/>
            <a:r>
              <a:rPr lang="be-BY" sz="2400" b="1" dirty="0" smtClean="0"/>
              <a:t>Центром </a:t>
            </a:r>
            <a:r>
              <a:rPr lang="be-BY" sz="2400" b="1" dirty="0"/>
              <a:t>образования являлся </a:t>
            </a:r>
            <a:r>
              <a:rPr lang="be-BY" sz="2400" b="1" dirty="0">
                <a:solidFill>
                  <a:srgbClr val="C00000"/>
                </a:solidFill>
              </a:rPr>
              <a:t>Виленский университет</a:t>
            </a:r>
            <a:r>
              <a:rPr lang="be-BY" sz="2400" b="1" dirty="0"/>
              <a:t>, в который в </a:t>
            </a:r>
            <a:r>
              <a:rPr lang="be-BY" sz="2400" b="1" dirty="0">
                <a:solidFill>
                  <a:srgbClr val="C00000"/>
                </a:solidFill>
              </a:rPr>
              <a:t>1803</a:t>
            </a:r>
            <a:r>
              <a:rPr lang="be-BY" sz="2400" b="1" dirty="0"/>
              <a:t> г. была реорганизована Главная Виленская школа. Преподавание в университете велось на польском языке. 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620981" y="2198356"/>
            <a:ext cx="7789578" cy="2713016"/>
            <a:chOff x="683568" y="1831808"/>
            <a:chExt cx="7789578" cy="2713016"/>
          </a:xfrm>
        </p:grpSpPr>
        <p:pic>
          <p:nvPicPr>
            <p:cNvPr id="1026" name="Picture 2" descr="http://b-abo.com/triproute/files/1372/1372_7e14f3b9-2f4a-b0df-c767-526a7f6cc0d9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1844824"/>
              <a:ext cx="3703766" cy="270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Users\1968\Pictures\6482694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3236" y="1831808"/>
              <a:ext cx="4059910" cy="270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0117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1968\Pictures\1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4533900" cy="1647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548680"/>
            <a:ext cx="7992888" cy="526297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be-BY" sz="2400" b="1" dirty="0"/>
              <a:t>Однако в 1832 г. </a:t>
            </a:r>
            <a:r>
              <a:rPr lang="be-BY" sz="2400" b="1" dirty="0" smtClean="0"/>
              <a:t>Виленский </a:t>
            </a:r>
            <a:r>
              <a:rPr lang="be-BY" sz="2400" b="1" dirty="0"/>
              <a:t>университет был закрыт, так как каждый третий его студент принимал участие в восстании 1830—1831 гг. </a:t>
            </a:r>
            <a:endParaRPr lang="be-BY" sz="2400" b="1" dirty="0" smtClean="0"/>
          </a:p>
          <a:p>
            <a:pPr algn="just"/>
            <a:endParaRPr lang="be-BY" sz="2400" b="1" dirty="0" smtClean="0"/>
          </a:p>
          <a:p>
            <a:pPr algn="just"/>
            <a:endParaRPr lang="be-BY" sz="2400" b="1" dirty="0" smtClean="0"/>
          </a:p>
          <a:p>
            <a:pPr algn="just"/>
            <a:endParaRPr lang="be-BY" sz="2400" b="1" dirty="0"/>
          </a:p>
          <a:p>
            <a:pPr algn="just"/>
            <a:endParaRPr lang="be-BY" sz="2400" b="1" dirty="0" smtClean="0"/>
          </a:p>
          <a:p>
            <a:pPr algn="just"/>
            <a:endParaRPr lang="be-BY" sz="2400" b="1" dirty="0"/>
          </a:p>
          <a:p>
            <a:pPr algn="just"/>
            <a:endParaRPr lang="be-BY" sz="2400" b="1" dirty="0" smtClean="0"/>
          </a:p>
          <a:p>
            <a:pPr algn="just"/>
            <a:endParaRPr lang="be-BY" sz="2400" b="1" dirty="0" smtClean="0"/>
          </a:p>
          <a:p>
            <a:pPr algn="just"/>
            <a:endParaRPr lang="be-BY" sz="2400" b="1" dirty="0"/>
          </a:p>
          <a:p>
            <a:pPr algn="just"/>
            <a:endParaRPr lang="be-BY" sz="2400" b="1" dirty="0" smtClean="0"/>
          </a:p>
          <a:p>
            <a:pPr algn="just"/>
            <a:r>
              <a:rPr lang="be-BY" sz="2400" b="1" dirty="0" smtClean="0"/>
              <a:t>Образование </a:t>
            </a:r>
            <a:r>
              <a:rPr lang="be-BY" sz="2400" b="1" dirty="0"/>
              <a:t>начало строиться на принципе </a:t>
            </a:r>
            <a:r>
              <a:rPr lang="be-BY" sz="2400" b="1" u="sng" dirty="0">
                <a:solidFill>
                  <a:srgbClr val="C00000"/>
                </a:solidFill>
              </a:rPr>
              <a:t>«православие, самодержавие, народность»</a:t>
            </a:r>
            <a:r>
              <a:rPr lang="be-BY" sz="2400" b="1" dirty="0">
                <a:solidFill>
                  <a:srgbClr val="C00000"/>
                </a:solidFill>
              </a:rPr>
              <a:t>, </a:t>
            </a:r>
            <a:r>
              <a:rPr lang="be-BY" sz="2400" b="1" dirty="0" smtClean="0"/>
              <a:t>  </a:t>
            </a:r>
            <a:endParaRPr lang="be-BY" sz="2400" b="1" dirty="0"/>
          </a:p>
        </p:txBody>
      </p:sp>
      <p:pic>
        <p:nvPicPr>
          <p:cNvPr id="2050" name="Picture 2" descr="http://starove.ru/wp-content/uploads/2014/06/school_Makovskiy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348880"/>
            <a:ext cx="3155555" cy="2260953"/>
          </a:xfrm>
          <a:prstGeom prst="rect">
            <a:avLst/>
          </a:prstGeom>
          <a:ln>
            <a:noFill/>
          </a:ln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861048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48680"/>
            <a:ext cx="79928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e-BY" sz="2400" b="1" dirty="0"/>
              <a:t>В </a:t>
            </a:r>
            <a:r>
              <a:rPr lang="be-BY" sz="2400" b="1" dirty="0">
                <a:solidFill>
                  <a:srgbClr val="C00000"/>
                </a:solidFill>
              </a:rPr>
              <a:t>1819</a:t>
            </a:r>
            <a:r>
              <a:rPr lang="be-BY" sz="2400" b="1" dirty="0"/>
              <a:t> г. в Гомеле была открыта первая в Российской империи </a:t>
            </a:r>
            <a:r>
              <a:rPr lang="be-BY" sz="2400" b="1" u="sng" dirty="0">
                <a:solidFill>
                  <a:srgbClr val="C00000"/>
                </a:solidFill>
              </a:rPr>
              <a:t>ланкастерская школа взаимного обучения</a:t>
            </a:r>
            <a:r>
              <a:rPr lang="be-BY" sz="2400" b="1" dirty="0"/>
              <a:t>. </a:t>
            </a:r>
            <a:endParaRPr lang="be-BY" sz="2400" b="1" dirty="0" smtClean="0"/>
          </a:p>
          <a:p>
            <a:pPr algn="just"/>
            <a:r>
              <a:rPr lang="be-BY" sz="2400" b="1" dirty="0" smtClean="0"/>
              <a:t>В </a:t>
            </a:r>
            <a:r>
              <a:rPr lang="be-BY" sz="2400" b="1" dirty="0"/>
              <a:t>таких школах детей и взрослых обучали более подготовленные ученики под руководством учителя, и предназначались они для быстрого и дешевого получения элементарного образования.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827584" y="3645024"/>
            <a:ext cx="7272808" cy="2924944"/>
            <a:chOff x="683568" y="2852936"/>
            <a:chExt cx="7920880" cy="3288891"/>
          </a:xfrm>
        </p:grpSpPr>
        <p:pic>
          <p:nvPicPr>
            <p:cNvPr id="3074" name="Picture 2" descr="https://newtonew.com/uploads/media/cache/resize_616/uploads/ckeditor/Monitorial_education_system_Bell-Lancaster_19th_century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6" t="12887" r="3638" b="17074"/>
            <a:stretch/>
          </p:blipFill>
          <p:spPr bwMode="auto">
            <a:xfrm>
              <a:off x="683568" y="2852936"/>
              <a:ext cx="5471651" cy="32888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http://cs4395.userapi.com/u18044175/-14/x_64baa5b3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7618" y="3140968"/>
              <a:ext cx="2396830" cy="2396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2225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48680"/>
            <a:ext cx="79928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e-BY" sz="2400" b="1" dirty="0"/>
              <a:t>В соответствии с реформой П. Д. Киселева были открыты начальные школы для государственных крестьян, учителями в которых чаще всего были местные священники</a:t>
            </a:r>
            <a:r>
              <a:rPr lang="ru-RU" sz="2400" b="1" dirty="0"/>
              <a:t> </a:t>
            </a:r>
            <a:r>
              <a:rPr lang="ru-RU" sz="2400" b="1" u="sng" dirty="0">
                <a:solidFill>
                  <a:srgbClr val="C00000"/>
                </a:solidFill>
              </a:rPr>
              <a:t>( церковно-приходские )</a:t>
            </a:r>
            <a:r>
              <a:rPr lang="be-BY" sz="2400" b="1" dirty="0"/>
              <a:t>. </a:t>
            </a:r>
            <a:endParaRPr lang="be-BY" sz="2400" b="1" dirty="0" smtClean="0"/>
          </a:p>
          <a:p>
            <a:pPr algn="just"/>
            <a:r>
              <a:rPr lang="be-BY" sz="2400" b="1" dirty="0" smtClean="0"/>
              <a:t>Среднее </a:t>
            </a:r>
            <a:r>
              <a:rPr lang="be-BY" sz="2400" b="1" dirty="0"/>
              <a:t>образование можно было получить в </a:t>
            </a:r>
            <a:r>
              <a:rPr lang="be-BY" sz="2400" b="1" u="sng" dirty="0">
                <a:solidFill>
                  <a:srgbClr val="C00000"/>
                </a:solidFill>
              </a:rPr>
              <a:t>гимназиях</a:t>
            </a:r>
            <a:r>
              <a:rPr lang="be-BY" sz="2400" b="1" dirty="0"/>
              <a:t>, а также иезуитских </a:t>
            </a:r>
            <a:r>
              <a:rPr lang="be-BY" sz="2400" b="1" u="sng" dirty="0">
                <a:solidFill>
                  <a:srgbClr val="C00000"/>
                </a:solidFill>
              </a:rPr>
              <a:t>коллегиумах</a:t>
            </a:r>
            <a:r>
              <a:rPr lang="be-BY" sz="2400" b="1" dirty="0"/>
              <a:t>. </a:t>
            </a:r>
            <a:endParaRPr lang="be-BY" sz="2400" b="1" dirty="0" smtClean="0"/>
          </a:p>
          <a:p>
            <a:pPr algn="just"/>
            <a:endParaRPr lang="ru-RU" sz="2400" b="1" dirty="0" smtClean="0"/>
          </a:p>
          <a:p>
            <a:pPr algn="just"/>
            <a:endParaRPr lang="ru-RU" sz="2400" b="1" dirty="0"/>
          </a:p>
          <a:p>
            <a:pPr algn="just"/>
            <a:endParaRPr lang="ru-RU" sz="2400" b="1" dirty="0" smtClean="0"/>
          </a:p>
          <a:p>
            <a:pPr algn="just"/>
            <a:endParaRPr lang="ru-RU" sz="2400" b="1" dirty="0"/>
          </a:p>
          <a:p>
            <a:pPr algn="just"/>
            <a:endParaRPr lang="ru-RU" sz="2400" b="1" dirty="0" smtClean="0"/>
          </a:p>
          <a:p>
            <a:pPr algn="just"/>
            <a:endParaRPr lang="ru-RU" sz="2400" b="1" dirty="0"/>
          </a:p>
          <a:p>
            <a:pPr algn="just"/>
            <a:r>
              <a:rPr lang="be-BY" sz="2400" b="1" dirty="0"/>
              <a:t>Высоким уровнем обучения выделялся Полоцкий коллегиум, преобразованный в </a:t>
            </a:r>
            <a:r>
              <a:rPr lang="be-BY" sz="2400" b="1" dirty="0">
                <a:solidFill>
                  <a:srgbClr val="C00000"/>
                </a:solidFill>
              </a:rPr>
              <a:t>иезуитскую академию</a:t>
            </a:r>
            <a:r>
              <a:rPr lang="be-BY" sz="2400" b="1" dirty="0"/>
              <a:t>, действовавшую в </a:t>
            </a:r>
            <a:r>
              <a:rPr lang="be-BY" sz="2400" b="1" dirty="0">
                <a:solidFill>
                  <a:srgbClr val="C00000"/>
                </a:solidFill>
              </a:rPr>
              <a:t>1812—1820</a:t>
            </a:r>
            <a:r>
              <a:rPr lang="be-BY" sz="2400" b="1" dirty="0"/>
              <a:t> гг</a:t>
            </a:r>
            <a:r>
              <a:rPr lang="be-BY" sz="2400" b="1" dirty="0" smtClean="0"/>
              <a:t>.</a:t>
            </a:r>
            <a:endParaRPr lang="be-BY" sz="2400" b="1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700048" y="2766180"/>
            <a:ext cx="7854408" cy="2308461"/>
            <a:chOff x="611560" y="2766180"/>
            <a:chExt cx="7854408" cy="2308461"/>
          </a:xfrm>
        </p:grpSpPr>
        <p:pic>
          <p:nvPicPr>
            <p:cNvPr id="4102" name="Picture 6" descr="http://nature.baikal.ru/phs/norm/27/27256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2770641"/>
              <a:ext cx="3225600" cy="2304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 descr="C:\Users\1968\Pictures\07c766e02a16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296"/>
            <a:stretch/>
          </p:blipFill>
          <p:spPr bwMode="auto">
            <a:xfrm>
              <a:off x="3851920" y="2766180"/>
              <a:ext cx="4614048" cy="2304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1163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Сельское хозяйство нач 19 в 9 кл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Б.10.в.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77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Твердый переплет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Твердый переплет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Сельское хозяйство нач 19 в 9 кл</Template>
  <TotalTime>440</TotalTime>
  <Words>1128</Words>
  <Application>Microsoft Office PowerPoint</Application>
  <PresentationFormat>Экран (4:3)</PresentationFormat>
  <Paragraphs>109</Paragraphs>
  <Slides>29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Сельское хозяйство нач 19 в 9 кл</vt:lpstr>
      <vt:lpstr>Б.10.в.2</vt:lpstr>
      <vt:lpstr>Тема77</vt:lpstr>
      <vt:lpstr>1_Твердый переплет</vt:lpstr>
      <vt:lpstr>2_Твердый переплет</vt:lpstr>
      <vt:lpstr>Ретро</vt:lpstr>
      <vt:lpstr>Презентация PowerPoint</vt:lpstr>
      <vt:lpstr>Культура Беларуси  в первой половине  XIX в.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Mam</dc:creator>
  <cp:lastModifiedBy>Ала</cp:lastModifiedBy>
  <cp:revision>42</cp:revision>
  <dcterms:created xsi:type="dcterms:W3CDTF">2016-08-16T05:15:58Z</dcterms:created>
  <dcterms:modified xsi:type="dcterms:W3CDTF">2021-11-15T17:52:05Z</dcterms:modified>
</cp:coreProperties>
</file>