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6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4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59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310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24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34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90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31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66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39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Рамка 4"/>
          <p:cNvSpPr/>
          <p:nvPr userDrawn="1"/>
        </p:nvSpPr>
        <p:spPr>
          <a:xfrm>
            <a:off x="0" y="0"/>
            <a:ext cx="9144000" cy="6813376"/>
          </a:xfrm>
          <a:prstGeom prst="frame">
            <a:avLst>
              <a:gd name="adj1" fmla="val 1338"/>
            </a:avLst>
          </a:prstGeom>
          <a:solidFill>
            <a:srgbClr val="92D050"/>
          </a:solidFill>
          <a:ln w="31750" cap="rnd" cmpd="dbl">
            <a:solidFill>
              <a:srgbClr val="92D050"/>
            </a:solidFill>
          </a:ln>
          <a:scene3d>
            <a:camera prst="orthographicFront"/>
            <a:lightRig rig="threePt" dir="t"/>
          </a:scene3d>
          <a:sp3d prstMaterial="plastic"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34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65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7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F9E0F-AE25-41DC-9546-A45AA1318AFD}" type="datetimeFigureOut">
              <a:rPr lang="ru-RU" smtClean="0"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82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image" Target="../media/image2.jpg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25037" y="3399284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215926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32239" y="1339607"/>
            <a:ext cx="6120680" cy="529431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040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Всемирная история 5 класс 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36238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1191555"/>
            <a:ext cx="6660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РЕЛИГИЯ-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ru-RU" sz="2000" b="1" dirty="0" smtClean="0">
                <a:latin typeface="Comic Sans MS" panose="030F0702030302020204" pitchFamily="66" charset="0"/>
              </a:rPr>
              <a:t>(от лат.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religio</a:t>
            </a:r>
            <a:r>
              <a:rPr lang="ru-RU" sz="2000" b="1" dirty="0" smtClean="0">
                <a:latin typeface="Comic Sans MS" panose="030F0702030302020204" pitchFamily="66" charset="0"/>
              </a:rPr>
              <a:t> — благочестие, святыня, предмет культа). Мироощущение, моральные нормы и тип поведения, которые основаны на вере в существование сверхъестественного мира или сверхъестественных существ — Бога или богов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23319"/>
            <a:ext cx="4608512" cy="2745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207670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21032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7805" y="1036655"/>
            <a:ext cx="5688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Государство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ru-RU" sz="2400" b="1" dirty="0" smtClean="0">
                <a:latin typeface="Comic Sans MS" panose="030F0702030302020204" pitchFamily="66" charset="0"/>
              </a:rPr>
              <a:t> организация политической власти, осуществляющая управление обществом и обеспечивающая в нем порядок и стабильность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90" y="3454596"/>
            <a:ext cx="3105126" cy="2134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972883"/>
            <a:ext cx="3096344" cy="248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198629" y="3453152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91454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47441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1052736"/>
            <a:ext cx="54726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Цивилизация-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более высокий уровень развития по сравнению с первобытным периодом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87006"/>
            <a:ext cx="2032447" cy="199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44240"/>
            <a:ext cx="2376264" cy="215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525961" cy="200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44040"/>
            <a:ext cx="2589311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244408" y="6237312"/>
            <a:ext cx="521208" cy="441232"/>
          </a:xfrm>
          <a:prstGeom prst="actionButtonHom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201576" y="344414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323528" y="6137029"/>
            <a:ext cx="628707" cy="577453"/>
          </a:xfrm>
          <a:prstGeom prst="mathMultiply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7441" y="1985758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6239" y="3454152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>
          <a:xfrm>
            <a:off x="258642" y="4844008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62388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3106616" y="953810"/>
            <a:ext cx="1956298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Археология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134503" y="1623120"/>
            <a:ext cx="1946221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Пиктограмма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134503" y="2348880"/>
            <a:ext cx="1946221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Этнография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093577" y="3100333"/>
            <a:ext cx="2028073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Антропология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>
            <a:hlinkClick r:id="rId7" action="ppaction://hlinksldjump"/>
          </p:cNvPr>
          <p:cNvSpPr/>
          <p:nvPr/>
        </p:nvSpPr>
        <p:spPr>
          <a:xfrm>
            <a:off x="3098499" y="3861048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Хронология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3098499" y="4552528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Религия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Скругленный прямоугольник 14">
            <a:hlinkClick r:id="rId9" action="ppaction://hlinksldjump"/>
          </p:cNvPr>
          <p:cNvSpPr/>
          <p:nvPr/>
        </p:nvSpPr>
        <p:spPr>
          <a:xfrm>
            <a:off x="3098499" y="5301208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Государство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r="11579" b="8000"/>
          <a:stretch/>
        </p:blipFill>
        <p:spPr>
          <a:xfrm>
            <a:off x="5220072" y="1293429"/>
            <a:ext cx="3685166" cy="470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ый прямоугольник 15">
            <a:hlinkClick r:id="rId11" action="ppaction://hlinksldjump"/>
          </p:cNvPr>
          <p:cNvSpPr/>
          <p:nvPr/>
        </p:nvSpPr>
        <p:spPr>
          <a:xfrm>
            <a:off x="3134483" y="6046440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Цивилизация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247441" y="3399284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40229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23295" y="908720"/>
            <a:ext cx="3024336" cy="273630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6" y="3856484"/>
            <a:ext cx="3024336" cy="278196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084168" y="1676707"/>
            <a:ext cx="285498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Неандерталец-</a:t>
            </a:r>
            <a:r>
              <a:rPr lang="ru-RU" sz="2000" b="1" dirty="0" smtClean="0">
                <a:latin typeface="Comic Sans MS" panose="030F0702030302020204" pitchFamily="66" charset="0"/>
              </a:rPr>
              <a:t> «человек умелый». Расселился около </a:t>
            </a:r>
          </a:p>
          <a:p>
            <a:r>
              <a:rPr lang="ru-RU" sz="2000" b="1" dirty="0" smtClean="0">
                <a:latin typeface="Comic Sans MS" panose="030F0702030302020204" pitchFamily="66" charset="0"/>
              </a:rPr>
              <a:t>300 тысяч лет назад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Развернутая стрелка 9"/>
          <p:cNvSpPr/>
          <p:nvPr/>
        </p:nvSpPr>
        <p:spPr>
          <a:xfrm>
            <a:off x="5954027" y="908720"/>
            <a:ext cx="778213" cy="877824"/>
          </a:xfrm>
          <a:prstGeom prst="utur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935" y="4591563"/>
            <a:ext cx="2854984" cy="15081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Кроманьонец-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«человек разумный».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Время расселения-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более 40 тысяч лет назад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3" name="Развернутая стрелка 12"/>
          <p:cNvSpPr/>
          <p:nvPr/>
        </p:nvSpPr>
        <p:spPr>
          <a:xfrm>
            <a:off x="5954027" y="3667788"/>
            <a:ext cx="778213" cy="877824"/>
          </a:xfrm>
          <a:prstGeom prst="utur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25037" y="3399284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5926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124744"/>
            <a:ext cx="6225135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7668344" y="5661248"/>
            <a:ext cx="864096" cy="610368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1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8674" y="202790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48674" y="3374592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247441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210" y="966894"/>
            <a:ext cx="34900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Археология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24" y="3374592"/>
            <a:ext cx="532859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1768821"/>
            <a:ext cx="58650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333333"/>
                </a:solidFill>
                <a:effectLst/>
                <a:latin typeface="Arial"/>
              </a:rPr>
              <a:t> </a:t>
            </a:r>
            <a:r>
              <a:rPr lang="ru-RU" sz="22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(от </a:t>
            </a:r>
            <a:r>
              <a:rPr lang="ru-RU" sz="2200" b="1" i="0" dirty="0" err="1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архео</a:t>
            </a:r>
            <a:r>
              <a:rPr lang="ru-RU" sz="22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... и греч. </a:t>
            </a:r>
            <a:r>
              <a:rPr lang="ru-RU" sz="2200" b="1" i="0" dirty="0" err="1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lygos</a:t>
            </a:r>
            <a:r>
              <a:rPr lang="ru-RU" sz="22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 — слово, учение) наука, изучающая по вещественным источникам историческое прошлое человечества</a:t>
            </a:r>
            <a:r>
              <a:rPr lang="ru-RU" sz="2200" b="0" i="0" dirty="0" smtClean="0">
                <a:solidFill>
                  <a:srgbClr val="333333"/>
                </a:solidFill>
                <a:effectLst/>
                <a:latin typeface="Arial"/>
              </a:rPr>
              <a:t>  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77268" y="1121147"/>
            <a:ext cx="2355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это наука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250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47441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5282" y="1290608"/>
            <a:ext cx="560441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Пиктограмма-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200" b="1" dirty="0" smtClean="0">
                <a:latin typeface="Comic Sans MS" panose="030F0702030302020204" pitchFamily="66" charset="0"/>
              </a:rPr>
              <a:t>это связанные между собой рисунки -</a:t>
            </a:r>
          </a:p>
          <a:p>
            <a:r>
              <a:rPr lang="ru-RU" sz="2200" b="1" dirty="0" smtClean="0">
                <a:latin typeface="Comic Sans MS" panose="030F0702030302020204" pitchFamily="66" charset="0"/>
              </a:rPr>
              <a:t>«рассказы в картинках», </a:t>
            </a:r>
          </a:p>
          <a:p>
            <a:r>
              <a:rPr lang="ru-RU" sz="2200" b="1" dirty="0" smtClean="0">
                <a:latin typeface="Comic Sans MS" panose="030F0702030302020204" pitchFamily="66" charset="0"/>
              </a:rPr>
              <a:t>оставленные древними людьми</a:t>
            </a:r>
            <a:endParaRPr lang="ru-RU" sz="22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5881" r="15430"/>
          <a:stretch/>
        </p:blipFill>
        <p:spPr bwMode="auto">
          <a:xfrm>
            <a:off x="2843808" y="3378078"/>
            <a:ext cx="5687368" cy="3370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213835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2001167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08496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1052736"/>
            <a:ext cx="6306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Этнография – 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наука </a:t>
            </a:r>
            <a:endParaRPr lang="ru-RU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736">
            <a:off x="2594620" y="4120594"/>
            <a:ext cx="3161928" cy="2232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355">
            <a:off x="5459910" y="3855879"/>
            <a:ext cx="3474081" cy="2328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001167"/>
            <a:ext cx="5616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latin typeface="Comic Sans MS" panose="030F0702030302020204" pitchFamily="66" charset="0"/>
              </a:rPr>
              <a:t>(от др.-греч.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ἔθνος</a:t>
            </a:r>
            <a:r>
              <a:rPr lang="ru-RU" sz="2000" b="1" dirty="0" smtClean="0">
                <a:latin typeface="Comic Sans MS" panose="030F0702030302020204" pitchFamily="66" charset="0"/>
              </a:rPr>
              <a:t> — народ и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γράφω</a:t>
            </a:r>
            <a:r>
              <a:rPr lang="ru-RU" sz="2000" b="1" dirty="0" smtClean="0">
                <a:latin typeface="Comic Sans MS" panose="030F0702030302020204" pitchFamily="66" charset="0"/>
              </a:rPr>
              <a:t> — пишу) —   изучающая народы-этносы и другие этнические образования, их происхождение (этногенез), состав, расселение, культурно-бытовые особенности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212761" y="3482959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1950544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27127" y="4857418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799" y="956519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Антропология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наука 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1215" y="1889672"/>
            <a:ext cx="6081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latin typeface="Comic Sans MS" panose="030F0702030302020204" pitchFamily="66" charset="0"/>
              </a:rPr>
              <a:t>(от греч. </a:t>
            </a:r>
            <a:r>
              <a:rPr lang="ru-RU" b="1" dirty="0" err="1" smtClean="0">
                <a:latin typeface="Comic Sans MS" panose="030F0702030302020204" pitchFamily="66" charset="0"/>
              </a:rPr>
              <a:t>anthropos</a:t>
            </a:r>
            <a:r>
              <a:rPr lang="ru-RU" b="1" dirty="0" smtClean="0">
                <a:latin typeface="Comic Sans MS" panose="030F0702030302020204" pitchFamily="66" charset="0"/>
              </a:rPr>
              <a:t> человек, и </a:t>
            </a:r>
            <a:r>
              <a:rPr lang="ru-RU" b="1" dirty="0" err="1" smtClean="0">
                <a:latin typeface="Comic Sans MS" panose="030F0702030302020204" pitchFamily="66" charset="0"/>
              </a:rPr>
              <a:t>logos</a:t>
            </a:r>
            <a:r>
              <a:rPr lang="ru-RU" b="1" dirty="0" smtClean="0">
                <a:latin typeface="Comic Sans MS" panose="030F0702030302020204" pitchFamily="66" charset="0"/>
              </a:rPr>
              <a:t> – понятие, учение)  о происхождении и эволюции человека , изучает и восстанавливает физический облик людей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9766"/>
            <a:ext cx="4737348" cy="335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215926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25037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0284" y="112474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Хронология</a:t>
            </a:r>
            <a:endParaRPr lang="ru-RU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3170" b="5219"/>
          <a:stretch/>
        </p:blipFill>
        <p:spPr bwMode="auto">
          <a:xfrm>
            <a:off x="2779101" y="2154576"/>
            <a:ext cx="5966942" cy="41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225037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330</Words>
  <Application>Microsoft Office PowerPoint</Application>
  <PresentationFormat>Экран (4:3)</PresentationFormat>
  <Paragraphs>78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24</cp:revision>
  <dcterms:created xsi:type="dcterms:W3CDTF">2018-08-19T06:51:26Z</dcterms:created>
  <dcterms:modified xsi:type="dcterms:W3CDTF">2019-03-17T18:50:55Z</dcterms:modified>
</cp:coreProperties>
</file>