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700" r:id="rId3"/>
  </p:sldMasterIdLst>
  <p:handoutMasterIdLst>
    <p:handoutMasterId r:id="rId25"/>
  </p:handoutMasterIdLst>
  <p:sldIdLst>
    <p:sldId id="256" r:id="rId4"/>
    <p:sldId id="258" r:id="rId5"/>
    <p:sldId id="264" r:id="rId6"/>
    <p:sldId id="265" r:id="rId7"/>
    <p:sldId id="266" r:id="rId8"/>
    <p:sldId id="267" r:id="rId9"/>
    <p:sldId id="268" r:id="rId10"/>
    <p:sldId id="287" r:id="rId11"/>
    <p:sldId id="269" r:id="rId12"/>
    <p:sldId id="291" r:id="rId13"/>
    <p:sldId id="270" r:id="rId14"/>
    <p:sldId id="271" r:id="rId15"/>
    <p:sldId id="272" r:id="rId16"/>
    <p:sldId id="273" r:id="rId17"/>
    <p:sldId id="293" r:id="rId18"/>
    <p:sldId id="274" r:id="rId19"/>
    <p:sldId id="278" r:id="rId20"/>
    <p:sldId id="279" r:id="rId21"/>
    <p:sldId id="280" r:id="rId22"/>
    <p:sldId id="286" r:id="rId23"/>
    <p:sldId id="290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49" autoAdjust="0"/>
    <p:restoredTop sz="90929"/>
  </p:normalViewPr>
  <p:slideViewPr>
    <p:cSldViewPr showGuides="1">
      <p:cViewPr>
        <p:scale>
          <a:sx n="93" d="100"/>
          <a:sy n="93" d="100"/>
        </p:scale>
        <p:origin x="-147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3" Type="http://schemas.openxmlformats.org/officeDocument/2006/relationships/slide" Target="slides/slide5.xml"/><Relationship Id="rId7" Type="http://schemas.openxmlformats.org/officeDocument/2006/relationships/slide" Target="slides/slide11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6" Type="http://schemas.openxmlformats.org/officeDocument/2006/relationships/slide" Target="slides/slide9.xml"/><Relationship Id="rId11" Type="http://schemas.openxmlformats.org/officeDocument/2006/relationships/slide" Target="slides/slide16.xml"/><Relationship Id="rId5" Type="http://schemas.openxmlformats.org/officeDocument/2006/relationships/slide" Target="slides/slide7.xml"/><Relationship Id="rId10" Type="http://schemas.openxmlformats.org/officeDocument/2006/relationships/slide" Target="slides/slide14.xml"/><Relationship Id="rId4" Type="http://schemas.openxmlformats.org/officeDocument/2006/relationships/slide" Target="slides/slide6.xml"/><Relationship Id="rId9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E8019F5-3EEF-4EA0-9BE2-0A9E1C7842B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741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49040-FB2F-40F6-9FAE-708AD8B402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77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7ED64-CF7E-437D-ABF7-84EA6928AE8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559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053A8-30C1-4291-90A9-71EF4FBD855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953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CF673-8C72-45A4-9C09-F0A011ADBD7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788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49040-FB2F-40F6-9FAE-708AD8B402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243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1F71A-D322-4350-9927-70C73A9911C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069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B3F2A-F701-4013-A31C-6A89CE8C276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399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F1AF7-B833-4944-A5A5-339CA1EA79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017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7F5B5-4297-4BDB-BFE1-5403FACA9B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356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216B8-8A9C-43CF-A1B8-EC18380273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501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8A59A-FEB0-4859-82FB-CF8E00F1245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418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1F71A-D322-4350-9927-70C73A9911C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707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4C872-CBCB-47F3-BEA0-851E51F3303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810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F0C77-1F73-4403-B713-9648F86218C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002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7ED64-CF7E-437D-ABF7-84EA6928AE8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136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053A8-30C1-4291-90A9-71EF4FBD855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950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CF673-8C72-45A4-9C09-F0A011ADBD7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260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F4601-C16C-43F1-B1A3-23E0D62AD8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7829691-755C-4849-BBD4-1F1F8EDE6C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B588-7AC7-4F3A-ABE1-25C8FCD80F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711A6-E681-4A50-912C-B11F85F29E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92BE-5562-4A15-B235-166D6F47EB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B3F2A-F701-4013-A31C-6A89CE8C276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629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2699A-F315-4435-BF9B-FD360E6B60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C112-6CB7-4E6C-897A-6DF2541DCB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A996053-13D0-4F84-AF6E-D8C304F07B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FBCE78-DE46-45CD-9572-E194D81C0A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48689-EEBE-4A5A-AC97-0E647DD893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CB8D-1B88-4D70-8B1D-8542F7C400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60662F7-F73D-4143-95DF-7D4C1CC38B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F1AF7-B833-4944-A5A5-339CA1EA79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016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7F5B5-4297-4BDB-BFE1-5403FACA9B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84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216B8-8A9C-43CF-A1B8-EC18380273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764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8A59A-FEB0-4859-82FB-CF8E00F1245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988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4C872-CBCB-47F3-BEA0-851E51F3303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583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F0C77-1F73-4403-B713-9648F86218C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88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0000"/>
            </a:gs>
            <a:gs pos="50000">
              <a:srgbClr val="CC0000"/>
            </a:gs>
            <a:gs pos="100000">
              <a:srgbClr val="5E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2F4C4CC-78ED-4780-BCF8-400857EAD47C}" type="slidenum">
              <a:rPr lang="ru-RU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75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0000"/>
            </a:gs>
            <a:gs pos="50000">
              <a:srgbClr val="CC0000"/>
            </a:gs>
            <a:gs pos="100000">
              <a:srgbClr val="5E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2F4C4CC-78ED-4780-BCF8-400857EAD47C}" type="slidenum">
              <a:rPr lang="ru-RU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14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2F4C4CC-78ED-4780-BCF8-400857EAD47C}" type="slidenum">
              <a:rPr lang="ru-RU" smtClean="0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pic>
        <p:nvPicPr>
          <p:cNvPr id="7" name="Picture 7" descr="C:\WINDOWS\Рабочий стол\Война\logo.jpg"/>
          <p:cNvPicPr>
            <a:picLocks noChangeAspect="1" noChangeArrowheads="1"/>
          </p:cNvPicPr>
          <p:nvPr userDrawn="1"/>
        </p:nvPicPr>
        <p:blipFill>
          <a:blip r:embed="rId14"/>
          <a:srcRect r="53752"/>
          <a:stretch>
            <a:fillRect/>
          </a:stretch>
        </p:blipFill>
        <p:spPr bwMode="auto">
          <a:xfrm>
            <a:off x="0" y="0"/>
            <a:ext cx="4572000" cy="1149350"/>
          </a:xfrm>
          <a:prstGeom prst="rect">
            <a:avLst/>
          </a:prstGeom>
          <a:noFill/>
        </p:spPr>
      </p:pic>
      <p:pic>
        <p:nvPicPr>
          <p:cNvPr id="8" name="Picture 8" descr="C:\WINDOWS\Рабочий стол\Война\logo.jpg"/>
          <p:cNvPicPr>
            <a:picLocks noChangeAspect="1" noChangeArrowheads="1"/>
          </p:cNvPicPr>
          <p:nvPr userDrawn="1"/>
        </p:nvPicPr>
        <p:blipFill>
          <a:blip r:embed="rId14"/>
          <a:srcRect r="53752"/>
          <a:stretch>
            <a:fillRect/>
          </a:stretch>
        </p:blipFill>
        <p:spPr bwMode="auto">
          <a:xfrm>
            <a:off x="4572000" y="0"/>
            <a:ext cx="4572000" cy="114935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sorden.ru/content/image/su/GSSa.gif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2.jpeg"/><Relationship Id="rId5" Type="http://schemas.openxmlformats.org/officeDocument/2006/relationships/hyperlink" Target="http://www.hetyo.ru/albums/userpics/10001/2522113.jpg" TargetMode="Externa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sorden.ru/content/image/su/GSSa.gif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2.jpeg"/><Relationship Id="rId5" Type="http://schemas.openxmlformats.org/officeDocument/2006/relationships/hyperlink" Target="http://www.hetyo.ru/albums/userpics/10001/2522113.jpg" TargetMode="Externa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sorden.ru/content/image/su/GSSa.gif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hyperlink" Target="http://www.hetyo.ru/albums/userpics/10001/2522113.jpg" TargetMode="Externa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&#1053;&#1072;&#1095;&#1072;&#1083;&#1086;%20&#1042;&#1077;&#1083;&#1080;&#1082;&#1086;&#1081;%20&#1054;&#1090;&#1077;&#1095;&#1077;&#1089;&#1090;&#1074;&#1077;&#1085;&#1085;&#1086;&#1081;%20&#1074;&#1086;&#1081;&#1085;&#1099;%20(22%20&#1080;&#1102;&#1085;&#1103;%201941).mp4" TargetMode="Externa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&#1061;&#1054;&#1056;%20&#1080;&#1084;.%20&#1040;&#1051;&#1045;&#1050;&#1057;&#1040;&#1053;&#1044;&#1056;&#1054;&#1042;&#1040;%20-%20&#1057;&#1042;&#1071;&#1065;&#1045;&#1053;&#1053;&#1040;&#1071;%20&#1042;&#1054;&#1049;&#1053;&#1040;.mp4" TargetMode="Externa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01%20&#1055;&#1083;&#1072;&#1085;%20&#171;&#1041;&#1072;&#1088;&#1073;&#1072;&#1088;&#1086;&#1089;&#1089;&#1072;&#187;.mp4" TargetMode="External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04%20&#1054;&#1073;&#1086;&#1088;&#1086;&#1085;&#1072;%20&#1041;&#1088;&#1077;&#1089;&#1090;&#1089;&#1082;&#1086;&#1081;%20&#1082;&#1088;&#1077;&#1087;&#1086;&#1089;&#1090;&#1080;.mp4" TargetMode="Externa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331640" y="4725144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«За великое общее дело в полный рост ополчился народ…»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Николай Асеев</a:t>
            </a:r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56792"/>
            <a:ext cx="9144000" cy="2324100"/>
          </a:xfrm>
        </p:spPr>
        <p:txBody>
          <a:bodyPr/>
          <a:lstStyle/>
          <a:p>
            <a:r>
              <a:rPr lang="ru-RU" sz="4800" b="1" dirty="0">
                <a:solidFill>
                  <a:srgbClr val="C00000"/>
                </a:solidFill>
                <a:effectLst/>
                <a:latin typeface="Impact" pitchFamily="34" charset="0"/>
              </a:rPr>
              <a:t>Начало </a:t>
            </a:r>
            <a:r>
              <a:rPr lang="ru-RU" sz="4800" b="1" dirty="0" smtClean="0">
                <a:solidFill>
                  <a:srgbClr val="C00000"/>
                </a:solidFill>
                <a:effectLst/>
                <a:latin typeface="Impact" pitchFamily="34" charset="0"/>
              </a:rPr>
              <a:t/>
            </a:r>
            <a:br>
              <a:rPr lang="ru-RU" sz="4800" b="1" dirty="0" smtClean="0">
                <a:solidFill>
                  <a:srgbClr val="C00000"/>
                </a:solidFill>
                <a:effectLst/>
                <a:latin typeface="Impact" pitchFamily="34" charset="0"/>
              </a:rPr>
            </a:br>
            <a:r>
              <a:rPr lang="ru-RU" sz="4800" b="1" dirty="0" smtClean="0">
                <a:solidFill>
                  <a:srgbClr val="C00000"/>
                </a:solidFill>
                <a:effectLst/>
                <a:latin typeface="Impact" pitchFamily="34" charset="0"/>
              </a:rPr>
              <a:t>Великой Отечественной</a:t>
            </a:r>
            <a:br>
              <a:rPr lang="ru-RU" sz="4800" b="1" dirty="0" smtClean="0">
                <a:solidFill>
                  <a:srgbClr val="C00000"/>
                </a:solidFill>
                <a:effectLst/>
                <a:latin typeface="Impact" pitchFamily="34" charset="0"/>
              </a:rPr>
            </a:br>
            <a:r>
              <a:rPr lang="ru-RU" sz="4800" b="1" dirty="0" smtClean="0">
                <a:solidFill>
                  <a:srgbClr val="C00000"/>
                </a:solidFill>
                <a:effectLst/>
                <a:latin typeface="Impact" pitchFamily="34" charset="0"/>
              </a:rPr>
              <a:t> войны  </a:t>
            </a:r>
            <a:endParaRPr lang="ru-RU" sz="4800" b="1" dirty="0">
              <a:solidFill>
                <a:srgbClr val="C00000"/>
              </a:solidFill>
              <a:effectLst/>
              <a:latin typeface="Impact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9900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-8051" y="-26988"/>
            <a:ext cx="1800226" cy="6884988"/>
            <a:chOff x="-23" y="0"/>
            <a:chExt cx="1134" cy="4337"/>
          </a:xfrm>
        </p:grpSpPr>
        <p:sp>
          <p:nvSpPr>
            <p:cNvPr id="26634" name="Rectangle 3"/>
            <p:cNvSpPr>
              <a:spLocks noChangeArrowheads="1"/>
            </p:cNvSpPr>
            <p:nvPr/>
          </p:nvSpPr>
          <p:spPr bwMode="auto">
            <a:xfrm>
              <a:off x="-23" y="0"/>
              <a:ext cx="1111" cy="43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800"/>
            </a:p>
          </p:txBody>
        </p:sp>
        <p:pic>
          <p:nvPicPr>
            <p:cNvPr id="26635" name="Picture 4" descr="лента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4" y="0"/>
              <a:ext cx="227" cy="4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3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13" y="346"/>
              <a:ext cx="64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kern="10"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800000"/>
                  </a:solidFill>
                  <a:effectLst>
                    <a:outerShdw dist="45791" dir="2021404" algn="ctr" rotWithShape="0">
                      <a:schemeClr val="bg2">
                        <a:alpha val="50000"/>
                      </a:schemeClr>
                    </a:outerShdw>
                  </a:effectLst>
                  <a:latin typeface="Arial"/>
                  <a:cs typeface="Arial"/>
                </a:rPr>
                <a:t>1941</a:t>
              </a:r>
            </a:p>
          </p:txBody>
        </p:sp>
        <p:sp>
          <p:nvSpPr>
            <p:cNvPr id="26637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13" y="3702"/>
              <a:ext cx="64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kern="10"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800000"/>
                  </a:solidFill>
                  <a:effectLst>
                    <a:outerShdw dist="45791" dir="2021404" algn="ctr" rotWithShape="0">
                      <a:schemeClr val="bg2">
                        <a:alpha val="50000"/>
                      </a:schemeClr>
                    </a:outerShdw>
                  </a:effectLst>
                  <a:latin typeface="Arial"/>
                  <a:cs typeface="Arial"/>
                </a:rPr>
                <a:t>1945</a:t>
              </a:r>
            </a:p>
          </p:txBody>
        </p:sp>
        <p:pic>
          <p:nvPicPr>
            <p:cNvPr id="26638" name="Picture 7" descr="Картинка 2 из 143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" y="2205"/>
              <a:ext cx="583" cy="1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9" name="Picture 8" descr="Картинка 19 из 165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101"/>
              <a:ext cx="816" cy="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TextBox 16"/>
          <p:cNvSpPr txBox="1"/>
          <p:nvPr/>
        </p:nvSpPr>
        <p:spPr>
          <a:xfrm>
            <a:off x="1823358" y="45233"/>
            <a:ext cx="6781090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Причины неудач Красной Армии </a:t>
            </a:r>
          </a:p>
          <a:p>
            <a:pPr algn="ctr"/>
            <a:r>
              <a:rPr lang="ru-RU" sz="2800" b="1" dirty="0" smtClean="0"/>
              <a:t>в начале войны</a:t>
            </a:r>
            <a:endParaRPr lang="ru-RU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92174" y="1098550"/>
            <a:ext cx="7351825" cy="526297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b="1" dirty="0" smtClean="0">
                <a:solidFill>
                  <a:srgbClr val="C00000"/>
                </a:solidFill>
              </a:rPr>
              <a:t>Военно- экономическое превосходство Германии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smtClean="0"/>
              <a:t>Двухлетний опыт ведения войны в Европе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smtClean="0"/>
              <a:t>Современное вооружение и военная техника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2.Проблемы и просчеты СССР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/>
              <a:t>Дипломатическая недальновидность руководства страны привела к внезапности нападения Германии на СССР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/>
              <a:t>Грубые просчеты в определении стратегического направления главного удара противника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/>
              <a:t>Вооруженные силы СССР не были приведены в боевую готовность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/>
              <a:t>Массовые репрессии в армии накануне войны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/>
              <a:t>Нарушение  и полное отсутствие связи в войсках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72948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8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  <a:noFill/>
          <a:ln/>
        </p:spPr>
        <p:txBody>
          <a:bodyPr/>
          <a:lstStyle/>
          <a:p>
            <a:r>
              <a:rPr lang="ru-RU" sz="5400" b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Битва под Москвой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76825" y="1447800"/>
            <a:ext cx="4032250" cy="51054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0500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0500"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Для захвата Москвы был под-готовлен план «Тайфун». Немцы попытались достичь на этом направлении трёхкратного пре-восходства в живой силе и тех-нике. 30 сентября 1941 г.  нача-лось генеральное наступление. Под Вязьмой и Брянском совет- ские войска попали в окруже-ние, но сковали действия врага. Оборону Москвы возглавил Г.К. Жуков. В начале октября 1941 г. враг подошёл к городу и  в Москве было объявлено осад-ное положение.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828800" y="6172200"/>
            <a:ext cx="1668463" cy="41275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Плакат 1941 г.</a:t>
            </a:r>
          </a:p>
        </p:txBody>
      </p:sp>
      <p:pic>
        <p:nvPicPr>
          <p:cNvPr id="25607" name="Picture 7" descr="Рисунок7"/>
          <p:cNvPicPr>
            <a:picLocks noChangeAspect="1" noChangeArrowheads="1"/>
          </p:cNvPicPr>
          <p:nvPr/>
        </p:nvPicPr>
        <p:blipFill>
          <a:blip r:embed="rId2">
            <a:lum bright="-6000" contrast="12000"/>
          </a:blip>
          <a:srcRect/>
          <a:stretch>
            <a:fillRect/>
          </a:stretch>
        </p:blipFill>
        <p:spPr bwMode="auto">
          <a:xfrm>
            <a:off x="1166813" y="1295400"/>
            <a:ext cx="3121025" cy="46482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2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  <a:noFill/>
          <a:ln/>
        </p:spPr>
        <p:txBody>
          <a:bodyPr/>
          <a:lstStyle/>
          <a:p>
            <a:r>
              <a:rPr lang="ru-RU" sz="5400" b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Битва под Москвой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4572000"/>
            <a:ext cx="8610600" cy="1981200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rgbClr val="FF9900"/>
            </a:solidFill>
          </a:ln>
        </p:spPr>
        <p:txBody>
          <a:bodyPr/>
          <a:lstStyle/>
          <a:p>
            <a:pPr marL="0" indent="190500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rgbClr val="FFFF99"/>
                </a:solidFill>
                <a:latin typeface="Arial" charset="0"/>
              </a:rPr>
              <a:t>7 ноября 1941 г. на Красной площади в Москве прошёл парад. Его уча-стники сразу же отправлялись на фронт. В середине ноября 1941 г. нем-цы возобновили наступление, но столкнулись с отчаянным сопротив-лением. Особо отличилась 316-я дивизия генерала Панфилова. В это время к западу от Москвы советское командование сосредоточило мощные резервы и 5-6 декабря 1941 г. Красная Армия нанесла контр-удар. В результате немцы потеряли 38 дивизий, они были отброшены от Москвы на 250 км, план «молниеносной войны» был сорван.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04800" y="1905000"/>
            <a:ext cx="2695575" cy="9017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Подвиг гвардейцев</a:t>
            </a:r>
          </a:p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-панфиловцев. В.Памфилов.</a:t>
            </a:r>
          </a:p>
        </p:txBody>
      </p:sp>
      <p:pic>
        <p:nvPicPr>
          <p:cNvPr id="26631" name="Picture 7" descr="Рисунок8"/>
          <p:cNvPicPr>
            <a:picLocks noChangeAspect="1" noChangeArrowheads="1"/>
          </p:cNvPicPr>
          <p:nvPr/>
        </p:nvPicPr>
        <p:blipFill>
          <a:blip r:embed="rId2">
            <a:lum bright="-6000" contrast="12000"/>
          </a:blip>
          <a:srcRect/>
          <a:stretch>
            <a:fillRect/>
          </a:stretch>
        </p:blipFill>
        <p:spPr bwMode="auto">
          <a:xfrm>
            <a:off x="3429000" y="1371600"/>
            <a:ext cx="5472113" cy="29210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4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Создание антигитлеровской коалиции. 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Вступление в войну США.</a:t>
            </a:r>
            <a:endParaRPr lang="ru-RU" sz="36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48263" y="1371600"/>
            <a:ext cx="3960812" cy="52578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90488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90488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90488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90488"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Летом 1941 г. Англия и США заявили о своей поддержке Со-ветского Союза. В июле 1941 г. СССР и Великобритания подпи-сали соглашение о совместных действиях, а в августе США объявили об оказании нашей стране экономической и воен-но-технической помощи. В сен-тябре 1941 г. к этому соглаше-нию присоединилась Англия. </a:t>
            </a:r>
          </a:p>
        </p:txBody>
      </p:sp>
      <p:pic>
        <p:nvPicPr>
          <p:cNvPr id="29703" name="Picture 7" descr="Рисунок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371600"/>
            <a:ext cx="3046413" cy="4492625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685800" y="6019800"/>
            <a:ext cx="3636963" cy="657225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Сталин и Г.Хопкинс на переговорах по ленд-лизу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/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64096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Создание антигитлеровской коалиции. Вступление 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в войну США.</a:t>
            </a:r>
            <a:endParaRPr lang="ru-RU" sz="36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44036" name="Rectangle 4" descr="Песок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295400"/>
            <a:ext cx="4038600" cy="52578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Победа Красной Армии под Москвой заставила Японию от-казаться от вступления в войну против СССР.</a:t>
            </a:r>
          </a:p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7 декабря 1941 г. японцы ата-ковали военно-морскую базу США Пёрл-Харбор на Гавайях. В ответ Ф.Рузвельт объявил вой-ну Японии и её союзникам – Гер-мании и Италии.</a:t>
            </a:r>
          </a:p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Это ускорило оформление ан-тигитлеровской коалиции. 1 января 1942 г.  26 стран подпи-сали Декларацию Объединён-ных Наций.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81000" y="6096000"/>
            <a:ext cx="4343400" cy="412750"/>
          </a:xfrm>
          <a:prstGeom prst="rect">
            <a:avLst/>
          </a:prstGeom>
          <a:noFill/>
          <a:ln w="76200" cap="sq">
            <a:solidFill>
              <a:srgbClr val="FF99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Нападение японцев на Пёрл-Харбор</a:t>
            </a:r>
          </a:p>
        </p:txBody>
      </p:sp>
      <p:pic>
        <p:nvPicPr>
          <p:cNvPr id="44038" name="Picture 6" descr="Рисунок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" y="1371600"/>
            <a:ext cx="4087813" cy="45720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4718"/>
            </a:gs>
            <a:gs pos="50000">
              <a:srgbClr val="FF9933"/>
            </a:gs>
            <a:gs pos="100000">
              <a:srgbClr val="7647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-36513" y="0"/>
            <a:ext cx="1800226" cy="6884988"/>
            <a:chOff x="-23" y="0"/>
            <a:chExt cx="1134" cy="4337"/>
          </a:xfrm>
        </p:grpSpPr>
        <p:sp>
          <p:nvSpPr>
            <p:cNvPr id="9223" name="Rectangle 3"/>
            <p:cNvSpPr>
              <a:spLocks noChangeArrowheads="1"/>
            </p:cNvSpPr>
            <p:nvPr/>
          </p:nvSpPr>
          <p:spPr bwMode="auto">
            <a:xfrm>
              <a:off x="-23" y="0"/>
              <a:ext cx="1111" cy="43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  <p:pic>
          <p:nvPicPr>
            <p:cNvPr id="9224" name="Picture 4" descr="лента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4" y="0"/>
              <a:ext cx="227" cy="4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5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13" y="346"/>
              <a:ext cx="64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kern="10" smtClean="0"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800000"/>
                  </a:solidFill>
                  <a:effectLst>
                    <a:outerShdw dist="45791" dir="2021404" algn="ctr" rotWithShape="0">
                      <a:srgbClr val="808080">
                        <a:alpha val="50000"/>
                      </a:srgbClr>
                    </a:outerShdw>
                  </a:effectLst>
                  <a:latin typeface="Arial"/>
                  <a:cs typeface="Arial"/>
                </a:rPr>
                <a:t>1941</a:t>
              </a:r>
            </a:p>
          </p:txBody>
        </p:sp>
        <p:sp>
          <p:nvSpPr>
            <p:cNvPr id="9226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13" y="3702"/>
              <a:ext cx="64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kern="10" smtClean="0"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800000"/>
                  </a:solidFill>
                  <a:effectLst>
                    <a:outerShdw dist="45791" dir="2021404" algn="ctr" rotWithShape="0">
                      <a:srgbClr val="808080">
                        <a:alpha val="50000"/>
                      </a:srgbClr>
                    </a:outerShdw>
                  </a:effectLst>
                  <a:latin typeface="Arial"/>
                  <a:cs typeface="Arial"/>
                </a:rPr>
                <a:t>1945</a:t>
              </a:r>
            </a:p>
          </p:txBody>
        </p:sp>
        <p:pic>
          <p:nvPicPr>
            <p:cNvPr id="9227" name="Picture 7" descr="Картинка 2 из 143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" y="2205"/>
              <a:ext cx="583" cy="1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8" descr="Картинка 19 из 165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101"/>
              <a:ext cx="816" cy="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835696" y="188640"/>
            <a:ext cx="6912768" cy="10772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Создание антигитлеровской коалиции </a:t>
            </a:r>
            <a:endParaRPr lang="ru-RU" sz="32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075509"/>
              </p:ext>
            </p:extLst>
          </p:nvPr>
        </p:nvGraphicFramePr>
        <p:xfrm>
          <a:off x="1619697" y="1265858"/>
          <a:ext cx="7344791" cy="53949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41548"/>
                <a:gridCol w="5603243"/>
              </a:tblGrid>
              <a:tr h="594066">
                <a:tc>
                  <a:txBody>
                    <a:bodyPr/>
                    <a:lstStyle/>
                    <a:p>
                      <a:r>
                        <a:rPr lang="ru-RU" dirty="0" smtClean="0"/>
                        <a:t>11 марта 1941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Закон по</a:t>
                      </a:r>
                      <a:r>
                        <a:rPr lang="ru-RU" baseline="0" dirty="0" smtClean="0"/>
                        <a:t> обеспечению защиты США ( закон о ленд-лизе)</a:t>
                      </a:r>
                      <a:endParaRPr lang="ru-RU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 июня 1941г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Выступление по радио У. Черчилля о поддержке СССР</a:t>
                      </a:r>
                      <a:endParaRPr lang="ru-RU" b="1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 июня </a:t>
                      </a:r>
                    </a:p>
                    <a:p>
                      <a:r>
                        <a:rPr lang="ru-RU" b="1" dirty="0" smtClean="0"/>
                        <a:t>1941 г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Заявление о поддержке СССР Ф Рузвельта</a:t>
                      </a:r>
                      <a:endParaRPr lang="ru-RU" b="1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 июля </a:t>
                      </a:r>
                    </a:p>
                    <a:p>
                      <a:r>
                        <a:rPr lang="ru-RU" b="1" dirty="0" smtClean="0"/>
                        <a:t>1941 г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Советско-</a:t>
                      </a:r>
                      <a:r>
                        <a:rPr lang="ru-RU" b="1" baseline="0" dirty="0" smtClean="0"/>
                        <a:t> британское соглашение о совместных действиях против Германии</a:t>
                      </a:r>
                      <a:endParaRPr lang="ru-RU" b="1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 августа 1941 г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Подписание Атлантической хартии ( США, Великобритания)</a:t>
                      </a:r>
                      <a:endParaRPr lang="ru-RU" b="1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7 декабря 1941 г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Вступление в войну США</a:t>
                      </a:r>
                      <a:endParaRPr lang="ru-RU" b="1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r>
                        <a:rPr lang="ru-RU" b="1" baseline="0" dirty="0" smtClean="0"/>
                        <a:t> января 1942 г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Подписание Декларации Объединенных наций</a:t>
                      </a:r>
                      <a:endParaRPr lang="ru-RU" b="1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Май- июнь 1942г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Соглашения между США, Великобританией и СССР о союзе в войне против Германии и принципах взаимной помощи против агрессии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825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 descr="Песок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371600"/>
            <a:ext cx="4038600" cy="51816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Тем временем Япония, про-должая боевые действия, захва-тила Филиппины, Индонезию, часть Индокитая и Сингапур.</a:t>
            </a:r>
          </a:p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Японский флот попытался вы-садить десант в Австралии, но оказался в ловушке и, понеся потери, вынужден был отойти.</a:t>
            </a:r>
          </a:p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Окончательно прелом в войне на Тихом океане и в Юго-Вос-точной Азии произошёл летом 1942 г., когда у атолла Мидуэй японский флот был разбит аме-риканцами.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62000" y="5943600"/>
            <a:ext cx="3276600" cy="657225"/>
          </a:xfrm>
          <a:prstGeom prst="rect">
            <a:avLst/>
          </a:prstGeom>
          <a:noFill/>
          <a:ln w="76200" cap="sq">
            <a:solidFill>
              <a:srgbClr val="FF99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«Отомстим за Перл-Харбор!»</a:t>
            </a:r>
          </a:p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Плакат 1941 г.</a:t>
            </a:r>
          </a:p>
        </p:txBody>
      </p:sp>
      <p:pic>
        <p:nvPicPr>
          <p:cNvPr id="45062" name="Picture 6" descr="Рисунок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371600"/>
            <a:ext cx="3778250" cy="44196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0"/>
            <a:ext cx="8991600" cy="11430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Создание антигитлеровской коалиции. Вступление 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в войну США.</a:t>
            </a:r>
            <a:endParaRPr lang="ru-RU" sz="36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1295400"/>
            <a:ext cx="4105275" cy="53340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Победа под Москвой породила у Сталина иллюзию о быстром разгроме немецких войск и он поставил задачу в 1942г. начать общее наступление. Против это-го выступил Г.Жуков, но Ставка поддержала главкома. Сталин думал, что немцы весной-летом 1942 г. вновь начнут наступле-ние на Москву. </a:t>
            </a:r>
          </a:p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Германия в это время начала испытывать недостаток сырья и поэтому Гитлер решил наступать на Юге, а для дезинформации Сталина немцы провели опера-цию «Кремль».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066800" y="6248400"/>
            <a:ext cx="3246438" cy="41275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Гитлер и Манштейн у карты.</a:t>
            </a:r>
          </a:p>
        </p:txBody>
      </p:sp>
      <p:pic>
        <p:nvPicPr>
          <p:cNvPr id="61447" name="Picture 7" descr="Рисунок9"/>
          <p:cNvPicPr>
            <a:picLocks noChangeAspect="1" noChangeArrowheads="1"/>
          </p:cNvPicPr>
          <p:nvPr/>
        </p:nvPicPr>
        <p:blipFill>
          <a:blip r:embed="rId2">
            <a:lum contrast="36000"/>
          </a:blip>
          <a:srcRect/>
          <a:stretch>
            <a:fillRect/>
          </a:stretch>
        </p:blipFill>
        <p:spPr bwMode="auto">
          <a:xfrm>
            <a:off x="1066800" y="1371600"/>
            <a:ext cx="3317875" cy="4524375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0" y="0"/>
            <a:ext cx="8991600" cy="11430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Бои на советско-германском фронте летом 1942 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г.</a:t>
            </a:r>
            <a:endParaRPr lang="ru-RU" sz="36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1295400"/>
            <a:ext cx="4105275" cy="53340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Весной 1942 г. перевес по-прежнему был у немцев. Они на-чали наступление в Крыму и, на-конец, смогли овладеть Севасто-полем и Керченским полуостро-вом. В мае 1942 г. по инициати-ве С.Тимошенко советские войс-ка начали наступление под Харь-ковом и даже смогли освобо-дить город. Но немцы перешли в котрнаступление и, окружив ряд армий, уничтожили 230 тыс. со-ветских солдат. Стратегическая инициатива возвратилась к Гер-мании и в конце июня 11942 г. немцы устремились на юго-вос-ток.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1295400" y="5943600"/>
            <a:ext cx="2646363" cy="657225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Немецкое наступление</a:t>
            </a:r>
          </a:p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летом 1942 г.</a:t>
            </a:r>
          </a:p>
        </p:txBody>
      </p:sp>
      <p:pic>
        <p:nvPicPr>
          <p:cNvPr id="62471" name="Picture 7" descr="Рисунок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6300" y="1295400"/>
            <a:ext cx="3551238" cy="44196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0" y="0"/>
            <a:ext cx="8991600" cy="11430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Бои на советско-германском фронте летом 1942 г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.</a:t>
            </a:r>
            <a:endParaRPr lang="ru-RU" sz="36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1295400"/>
            <a:ext cx="4105275" cy="52578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8438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8438"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Они вышли к Дону и 24июля  1942 г. заняли Ростов-на-Дону. Сталин,чтобы спасти ситуацию, подписал приказ №227 («Ни шагу назад!»). В начале сентября 1942 г. немцы подошли к Сталинграду и на окраинах города завязались уличные бои. Врагу удалось раз-резать город надвое, выйдя к Волге в самом центре Сталин-града, но постепенно их наступа-тельный потенциал иссяк и немцы сами перешли к обороне.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143000" y="5943600"/>
            <a:ext cx="2746375" cy="657225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Воронежский фронт. </a:t>
            </a:r>
          </a:p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Между боями.</a:t>
            </a:r>
          </a:p>
        </p:txBody>
      </p:sp>
      <p:pic>
        <p:nvPicPr>
          <p:cNvPr id="63495" name="Picture 7" descr="Рисунок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4550" y="1295400"/>
            <a:ext cx="3444875" cy="44196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0" y="0"/>
            <a:ext cx="8991600" cy="11430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Бои на советско-германском фронте летом 1942 г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.</a:t>
            </a:r>
            <a:endParaRPr lang="ru-RU" sz="36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715000"/>
          </a:xfrm>
          <a:noFill/>
          <a:ln w="762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ru-RU" b="1" dirty="0" smtClean="0">
              <a:solidFill>
                <a:schemeClr val="bg1"/>
              </a:solidFill>
              <a:latin typeface="Arial" charset="0"/>
            </a:endParaRPr>
          </a:p>
          <a:p>
            <a:pPr marL="609600" indent="-609600">
              <a:buFontTx/>
              <a:buAutoNum type="arabicPeriod"/>
            </a:pPr>
            <a:r>
              <a:rPr lang="ru-RU" sz="4000" b="1" dirty="0" smtClean="0">
                <a:solidFill>
                  <a:schemeClr val="bg1"/>
                </a:solidFill>
                <a:latin typeface="Arial" charset="0"/>
              </a:rPr>
              <a:t>Нападение </a:t>
            </a:r>
            <a:r>
              <a:rPr lang="ru-RU" sz="4000" b="1" dirty="0">
                <a:solidFill>
                  <a:schemeClr val="bg1"/>
                </a:solidFill>
                <a:latin typeface="Arial" charset="0"/>
              </a:rPr>
              <a:t>Германии на СССР.</a:t>
            </a:r>
          </a:p>
          <a:p>
            <a:pPr marL="609600" indent="-609600">
              <a:buFontTx/>
              <a:buAutoNum type="arabicPeriod"/>
            </a:pPr>
            <a:r>
              <a:rPr lang="ru-RU" sz="4000" b="1" dirty="0">
                <a:solidFill>
                  <a:schemeClr val="bg1"/>
                </a:solidFill>
                <a:latin typeface="Arial" charset="0"/>
              </a:rPr>
              <a:t>Битва под Москвой.</a:t>
            </a:r>
          </a:p>
          <a:p>
            <a:pPr marL="609600" indent="-609600">
              <a:buFontTx/>
              <a:buAutoNum type="arabicPeriod"/>
            </a:pPr>
            <a:r>
              <a:rPr lang="ru-RU" sz="4000" b="1" dirty="0">
                <a:solidFill>
                  <a:schemeClr val="bg1"/>
                </a:solidFill>
                <a:latin typeface="Arial" charset="0"/>
              </a:rPr>
              <a:t>Создание антигитлеровской коалиции. Вступление </a:t>
            </a:r>
            <a:r>
              <a:rPr lang="ru-RU" sz="4000" b="1" dirty="0" smtClean="0">
                <a:solidFill>
                  <a:schemeClr val="bg1"/>
                </a:solidFill>
                <a:latin typeface="Arial" charset="0"/>
              </a:rPr>
              <a:t>в войну США.</a:t>
            </a:r>
            <a:endParaRPr lang="ru-RU" sz="4000" b="1" dirty="0">
              <a:solidFill>
                <a:schemeClr val="bg1"/>
              </a:solidFill>
              <a:latin typeface="Arial" charset="0"/>
            </a:endParaRPr>
          </a:p>
          <a:p>
            <a:pPr marL="609600" indent="-609600">
              <a:buFontTx/>
              <a:buAutoNum type="arabicPeriod"/>
            </a:pPr>
            <a:r>
              <a:rPr lang="ru-RU" sz="4000" b="1" dirty="0">
                <a:solidFill>
                  <a:schemeClr val="bg1"/>
                </a:solidFill>
                <a:latin typeface="Arial" charset="0"/>
              </a:rPr>
              <a:t>Бои на советско-германском фронте летом 1942 г.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914400"/>
          </a:xfrm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ru-RU" sz="7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План</a:t>
            </a:r>
            <a:endParaRPr lang="ru-RU" sz="72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4724400"/>
            <a:ext cx="8686800" cy="19050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8438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Первый период Великой Отечественной войны, продолжавшийся до середины ноября 1942 г., показал, что СССР способен противостоять Германии. Такой удар не смогла бы выдержать ни одна страна. Мужест-во и героизм советских воинов и тружеников тыла прервали череду по-бед германской армии. К лету 1942 г.советская экономика была переве-дена на военные рельсы, была создана антигитлеровская коалиция - всё это создало предпосылки для начала коренного перелома в ходе войны. 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457200" y="2590800"/>
            <a:ext cx="3581400" cy="41275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Запишите меня добровольцем!</a:t>
            </a:r>
          </a:p>
        </p:txBody>
      </p:sp>
      <p:pic>
        <p:nvPicPr>
          <p:cNvPr id="69639" name="Picture 7" descr="Рисунок1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4419600" y="1341438"/>
            <a:ext cx="4471988" cy="3127375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0" y="0"/>
            <a:ext cx="8991600" cy="11430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Бои на советско-германском фронте летом 1942 г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.</a:t>
            </a:r>
            <a:endParaRPr lang="ru-RU" sz="3600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4718"/>
            </a:gs>
            <a:gs pos="50000">
              <a:srgbClr val="FF9933"/>
            </a:gs>
            <a:gs pos="100000">
              <a:srgbClr val="7647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-36513" y="0"/>
            <a:ext cx="1800226" cy="6884988"/>
            <a:chOff x="-23" y="0"/>
            <a:chExt cx="1134" cy="4337"/>
          </a:xfrm>
        </p:grpSpPr>
        <p:sp>
          <p:nvSpPr>
            <p:cNvPr id="26634" name="Rectangle 3"/>
            <p:cNvSpPr>
              <a:spLocks noChangeArrowheads="1"/>
            </p:cNvSpPr>
            <p:nvPr/>
          </p:nvSpPr>
          <p:spPr bwMode="auto">
            <a:xfrm>
              <a:off x="-23" y="0"/>
              <a:ext cx="1111" cy="43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  <p:pic>
          <p:nvPicPr>
            <p:cNvPr id="26635" name="Picture 4" descr="лента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4" y="0"/>
              <a:ext cx="227" cy="4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36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13" y="346"/>
              <a:ext cx="64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kern="10" smtClean="0"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800000"/>
                  </a:solidFill>
                  <a:effectLst>
                    <a:outerShdw dist="45791" dir="2021404" algn="ctr" rotWithShape="0">
                      <a:srgbClr val="808080">
                        <a:alpha val="50000"/>
                      </a:srgbClr>
                    </a:outerShdw>
                  </a:effectLst>
                  <a:latin typeface="Arial"/>
                  <a:cs typeface="Arial"/>
                </a:rPr>
                <a:t>1941</a:t>
              </a:r>
            </a:p>
          </p:txBody>
        </p:sp>
        <p:sp>
          <p:nvSpPr>
            <p:cNvPr id="26637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13" y="3702"/>
              <a:ext cx="64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kern="10" smtClean="0"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800000"/>
                  </a:solidFill>
                  <a:effectLst>
                    <a:outerShdw dist="45791" dir="2021404" algn="ctr" rotWithShape="0">
                      <a:srgbClr val="808080">
                        <a:alpha val="50000"/>
                      </a:srgbClr>
                    </a:outerShdw>
                  </a:effectLst>
                  <a:latin typeface="Arial"/>
                  <a:cs typeface="Arial"/>
                </a:rPr>
                <a:t>1945</a:t>
              </a:r>
            </a:p>
          </p:txBody>
        </p:sp>
        <p:pic>
          <p:nvPicPr>
            <p:cNvPr id="26638" name="Picture 7" descr="Картинка 2 из 143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" y="2205"/>
              <a:ext cx="583" cy="1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9" name="Picture 8" descr="Картинка 19 из 165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101"/>
              <a:ext cx="816" cy="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5325" name="Rectangle 29"/>
          <p:cNvSpPr>
            <a:spLocks noChangeArrowheads="1"/>
          </p:cNvSpPr>
          <p:nvPr/>
        </p:nvSpPr>
        <p:spPr bwMode="auto">
          <a:xfrm>
            <a:off x="1763713" y="214313"/>
            <a:ext cx="7308850" cy="69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  <a:defRPr/>
            </a:pPr>
            <a:r>
              <a:rPr lang="ru-RU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Определите итоги начального этапа Великой Отечественной войны?</a:t>
            </a:r>
          </a:p>
        </p:txBody>
      </p:sp>
      <p:sp>
        <p:nvSpPr>
          <p:cNvPr id="55327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2052638" y="1268413"/>
            <a:ext cx="6840537" cy="5184775"/>
          </a:xfrm>
        </p:spPr>
        <p:txBody>
          <a:bodyPr/>
          <a:lstStyle/>
          <a:p>
            <a:pPr marL="0" indent="0" eaLnBrk="1" hangingPunct="1">
              <a:lnSpc>
                <a:spcPct val="70000"/>
              </a:lnSpc>
              <a:spcBef>
                <a:spcPct val="35000"/>
              </a:spcBef>
              <a:buFontTx/>
              <a:buNone/>
            </a:pPr>
            <a:r>
              <a:rPr lang="ru-RU" altLang="ru-RU" sz="2500" smtClean="0">
                <a:latin typeface="Garamond" pitchFamily="18" charset="0"/>
              </a:rPr>
              <a:t>1   </a:t>
            </a:r>
            <a:r>
              <a:rPr lang="ru-RU" altLang="ru-RU" sz="2500" b="1" smtClean="0">
                <a:latin typeface="Garamond" pitchFamily="18" charset="0"/>
              </a:rPr>
              <a:t>Провал плана Гитлера «Барбаросса» и тактики «молниеносной войны»</a:t>
            </a:r>
          </a:p>
          <a:p>
            <a:pPr marL="0" indent="0" eaLnBrk="1" hangingPunct="1">
              <a:lnSpc>
                <a:spcPct val="70000"/>
              </a:lnSpc>
              <a:spcBef>
                <a:spcPct val="35000"/>
              </a:spcBef>
              <a:buFontTx/>
              <a:buNone/>
            </a:pPr>
            <a:r>
              <a:rPr lang="ru-RU" altLang="ru-RU" sz="2500" b="1" smtClean="0">
                <a:latin typeface="Garamond" pitchFamily="18" charset="0"/>
              </a:rPr>
              <a:t>2   Боеспособность Красной Армии была сохранена, несмотря на просчёты и неудачи в начальный период войны.</a:t>
            </a:r>
          </a:p>
          <a:p>
            <a:pPr marL="0" indent="0" eaLnBrk="1" hangingPunct="1">
              <a:lnSpc>
                <a:spcPct val="70000"/>
              </a:lnSpc>
              <a:spcBef>
                <a:spcPct val="35000"/>
              </a:spcBef>
              <a:buFontTx/>
              <a:buNone/>
            </a:pPr>
            <a:r>
              <a:rPr lang="ru-RU" altLang="ru-RU" sz="2500" b="1" smtClean="0">
                <a:latin typeface="Garamond" pitchFamily="18" charset="0"/>
              </a:rPr>
              <a:t>3   Немцам удалось сломить сопротивление Красной Армии в первые дни войны</a:t>
            </a:r>
          </a:p>
          <a:p>
            <a:pPr marL="0" indent="0" eaLnBrk="1" hangingPunct="1">
              <a:lnSpc>
                <a:spcPct val="70000"/>
              </a:lnSpc>
              <a:spcBef>
                <a:spcPct val="35000"/>
              </a:spcBef>
              <a:buFontTx/>
              <a:buNone/>
            </a:pPr>
            <a:r>
              <a:rPr lang="ru-RU" altLang="ru-RU" sz="2500" b="1" smtClean="0">
                <a:latin typeface="Garamond" pitchFamily="18" charset="0"/>
              </a:rPr>
              <a:t>4   Развеян миф  о непобедимости немецко-фашистских войск в битве под Москвой </a:t>
            </a:r>
          </a:p>
          <a:p>
            <a:pPr marL="0" indent="0" eaLnBrk="1" hangingPunct="1">
              <a:lnSpc>
                <a:spcPct val="70000"/>
              </a:lnSpc>
              <a:spcBef>
                <a:spcPct val="35000"/>
              </a:spcBef>
              <a:buFontTx/>
              <a:buNone/>
            </a:pPr>
            <a:r>
              <a:rPr lang="ru-RU" altLang="ru-RU" sz="2500" b="1" smtClean="0">
                <a:latin typeface="Garamond" pitchFamily="18" charset="0"/>
              </a:rPr>
              <a:t>5   Гитлеру удалось осуществить план «молниеносной войны» по захвату СССР </a:t>
            </a:r>
          </a:p>
          <a:p>
            <a:pPr marL="0" indent="0" eaLnBrk="1" hangingPunct="1">
              <a:lnSpc>
                <a:spcPct val="70000"/>
              </a:lnSpc>
              <a:spcBef>
                <a:spcPct val="35000"/>
              </a:spcBef>
              <a:buFontTx/>
              <a:buNone/>
            </a:pPr>
            <a:r>
              <a:rPr lang="ru-RU" altLang="ru-RU" sz="2500" b="1" smtClean="0">
                <a:latin typeface="Garamond" pitchFamily="18" charset="0"/>
              </a:rPr>
              <a:t>6    В ходе Великой Отечественной войны произошло единение и сплочение всех сил внутри страны для отпора врага.</a:t>
            </a:r>
          </a:p>
          <a:p>
            <a:pPr marL="0" indent="0" eaLnBrk="1" hangingPunct="1">
              <a:lnSpc>
                <a:spcPct val="70000"/>
              </a:lnSpc>
              <a:spcBef>
                <a:spcPct val="35000"/>
              </a:spcBef>
              <a:buFontTx/>
              <a:buNone/>
            </a:pPr>
            <a:r>
              <a:rPr lang="ru-RU" altLang="ru-RU" sz="2500" b="1" smtClean="0">
                <a:latin typeface="Garamond" pitchFamily="18" charset="0"/>
              </a:rPr>
              <a:t>7   Подъём антифашистского движения сопротивления в странах Европы мире </a:t>
            </a:r>
          </a:p>
        </p:txBody>
      </p:sp>
      <p:sp>
        <p:nvSpPr>
          <p:cNvPr id="55328" name="Oval 32"/>
          <p:cNvSpPr>
            <a:spLocks noChangeArrowheads="1"/>
          </p:cNvSpPr>
          <p:nvPr/>
        </p:nvSpPr>
        <p:spPr bwMode="auto">
          <a:xfrm>
            <a:off x="2051050" y="1268413"/>
            <a:ext cx="360363" cy="360362"/>
          </a:xfrm>
          <a:prstGeom prst="ellips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55331" name="Oval 35"/>
          <p:cNvSpPr>
            <a:spLocks noChangeArrowheads="1"/>
          </p:cNvSpPr>
          <p:nvPr/>
        </p:nvSpPr>
        <p:spPr bwMode="auto">
          <a:xfrm>
            <a:off x="2051050" y="1916113"/>
            <a:ext cx="360363" cy="360362"/>
          </a:xfrm>
          <a:prstGeom prst="ellips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55332" name="Oval 36"/>
          <p:cNvSpPr>
            <a:spLocks noChangeArrowheads="1"/>
          </p:cNvSpPr>
          <p:nvPr/>
        </p:nvSpPr>
        <p:spPr bwMode="auto">
          <a:xfrm>
            <a:off x="2051050" y="3500438"/>
            <a:ext cx="360363" cy="360362"/>
          </a:xfrm>
          <a:prstGeom prst="ellips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55333" name="Oval 37"/>
          <p:cNvSpPr>
            <a:spLocks noChangeArrowheads="1"/>
          </p:cNvSpPr>
          <p:nvPr/>
        </p:nvSpPr>
        <p:spPr bwMode="auto">
          <a:xfrm>
            <a:off x="2051050" y="4868863"/>
            <a:ext cx="360363" cy="360362"/>
          </a:xfrm>
          <a:prstGeom prst="ellips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  <p:sp>
        <p:nvSpPr>
          <p:cNvPr id="55334" name="Oval 38"/>
          <p:cNvSpPr>
            <a:spLocks noChangeArrowheads="1"/>
          </p:cNvSpPr>
          <p:nvPr/>
        </p:nvSpPr>
        <p:spPr bwMode="auto">
          <a:xfrm>
            <a:off x="2051050" y="5805488"/>
            <a:ext cx="360363" cy="360362"/>
          </a:xfrm>
          <a:prstGeom prst="ellips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948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5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5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5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5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5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53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53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5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5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5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5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5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5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5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5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5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5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25" grpId="0"/>
      <p:bldP spid="55325" grpId="1"/>
      <p:bldP spid="55327" grpId="0" build="p"/>
      <p:bldP spid="55328" grpId="0" animBg="1"/>
      <p:bldP spid="55331" grpId="0" animBg="1"/>
      <p:bldP spid="55332" grpId="0" animBg="1"/>
      <p:bldP spid="55333" grpId="0" animBg="1"/>
      <p:bldP spid="553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81000" y="2395538"/>
            <a:ext cx="2971800" cy="9017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charset="0"/>
              </a:rPr>
              <a:t>Премьер-министр Японии Мацуоки и Гитлер в Бер-лине.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  <a:noFill/>
          <a:ln/>
        </p:spPr>
        <p:txBody>
          <a:bodyPr/>
          <a:lstStyle/>
          <a:p>
            <a:r>
              <a:rPr lang="ru-RU" b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Нападение Германии на СССР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4800600"/>
            <a:ext cx="8534400" cy="201295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0500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Весной 1941 г. советская разведка постоянно докладывала Сталину о том, что Германия готовится к на падению на СССР. Сталин этому не верил, т.к. считал, что Гитлер не сможет начать войну пока не разгро-мит Англию. Он полагал, что война может начаться не ранее лета 1942 г. За оставшееся время предполагалось максимально эффективно подготовиться к боевым действиям. 5 мая 1941 г. Сталин взял на себя функции Председателя Совнаркома. Одновременно начала разрабаты-ваться идея превентивного удара по Германии.</a:t>
            </a:r>
          </a:p>
        </p:txBody>
      </p:sp>
      <p:pic>
        <p:nvPicPr>
          <p:cNvPr id="19463" name="Picture 7" descr="Рисунок1"/>
          <p:cNvPicPr>
            <a:picLocks noChangeAspect="1" noChangeArrowheads="1"/>
          </p:cNvPicPr>
          <p:nvPr/>
        </p:nvPicPr>
        <p:blipFill>
          <a:blip r:embed="rId2">
            <a:lum contrast="12000"/>
          </a:blip>
          <a:srcRect/>
          <a:stretch>
            <a:fillRect/>
          </a:stretch>
        </p:blipFill>
        <p:spPr bwMode="auto">
          <a:xfrm>
            <a:off x="3962400" y="1371600"/>
            <a:ext cx="4859338" cy="31242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8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  <a:noFill/>
          <a:ln/>
        </p:spPr>
        <p:txBody>
          <a:bodyPr/>
          <a:lstStyle/>
          <a:p>
            <a:r>
              <a:rPr lang="ru-RU" b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Нападение Германии на СССР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4648200"/>
            <a:ext cx="8458200" cy="216535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0500"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22 июня 1941 г. Германия вероломно напала на СССР. Немцы нанес-ли удары по стратегически важным объектам и крупным городам. В первые часы войны Красная Армия потеряла несколько тысяч тан- ков и самолетов. В первые часы Сталин не понял, что случилось. Он приказал «разгромить немцев, но не переходить на их территорию». Затем Сталин «исчез» на 10 дней. В полдень 22 июня по радио к со-ветскому народу обратился В.М.Молотов.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676400" y="2667000"/>
            <a:ext cx="1854200" cy="41275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22 июня 1941 г.</a:t>
            </a:r>
          </a:p>
        </p:txBody>
      </p:sp>
      <p:pic>
        <p:nvPicPr>
          <p:cNvPr id="20487" name="Picture 7" descr="Рисунок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1371600"/>
            <a:ext cx="4478338" cy="2928938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  <a:noFill/>
          <a:ln/>
        </p:spPr>
        <p:txBody>
          <a:bodyPr/>
          <a:lstStyle/>
          <a:p>
            <a:r>
              <a:rPr lang="ru-RU" b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Нападение Германии на СССР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76825" y="1371600"/>
            <a:ext cx="4032250" cy="51816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0500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0500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0500"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Свое выступление он закон-чил словами: «Наше дело пра-вое. Враг будет разбит. Победа будет за нами!». По всей стране была объявлена мобилизация военнообязанных. 23 июня соз-дается Ставка Верховного Глав-нокомандования. 30 июня в соответствии с Конституцией был создан Государственный комитет обороны, получивший всю полноту власти в стране. Оба органа возглавил И.Сталин.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57200" y="5715000"/>
            <a:ext cx="4114800" cy="71755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22 июня 1941 г.</a:t>
            </a:r>
          </a:p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 Москвичи слушают В.Молотова.</a:t>
            </a:r>
            <a:r>
              <a:rPr lang="ru-RU" sz="2000" b="1">
                <a:solidFill>
                  <a:srgbClr val="990033"/>
                </a:solidFill>
                <a:latin typeface="Arial" charset="0"/>
              </a:rPr>
              <a:t> </a:t>
            </a:r>
          </a:p>
        </p:txBody>
      </p:sp>
      <p:pic>
        <p:nvPicPr>
          <p:cNvPr id="21511" name="Picture 7" descr="Рисунок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3308350" cy="3960813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6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  <a:noFill/>
          <a:ln/>
        </p:spPr>
        <p:txBody>
          <a:bodyPr/>
          <a:lstStyle/>
          <a:p>
            <a:r>
              <a:rPr lang="ru-RU" b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Нападение Германии на СССР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48263" y="1295400"/>
            <a:ext cx="3960812" cy="51816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0500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0500"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0500"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Против Советского Союза выступил фашистский блок в составе Германии, Финляндии, Румынии, Италии, Венгрии, Словакии. Он располагал 190 дивизиями. Красная Армия имела 170 дивизий. Числен-ность войск с обеих сторон была равной - по 6 млн чел. По артиллерийским орудиям также наблюдалось равенство. У СССР был перевес в танках и авиации, но немецкая техника была лучше.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828800" y="5867400"/>
            <a:ext cx="1624013" cy="71755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И.Тоидзе.</a:t>
            </a:r>
          </a:p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Плакат 1941г</a:t>
            </a:r>
            <a:r>
              <a:rPr lang="ru-RU" sz="2000" b="1">
                <a:solidFill>
                  <a:schemeClr val="bg1"/>
                </a:solidFill>
                <a:latin typeface="Arial" charset="0"/>
              </a:rPr>
              <a:t>.</a:t>
            </a:r>
          </a:p>
        </p:txBody>
      </p:sp>
      <p:pic>
        <p:nvPicPr>
          <p:cNvPr id="22535" name="Picture 7" descr="Рисунок4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lum bright="-6000" contrast="18000"/>
          </a:blip>
          <a:srcRect/>
          <a:stretch>
            <a:fillRect/>
          </a:stretch>
        </p:blipFill>
        <p:spPr bwMode="auto">
          <a:xfrm>
            <a:off x="1160463" y="1371600"/>
            <a:ext cx="3141662" cy="44958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0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  <a:noFill/>
          <a:ln/>
        </p:spPr>
        <p:txBody>
          <a:bodyPr/>
          <a:lstStyle/>
          <a:p>
            <a:r>
              <a:rPr lang="ru-RU" b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Нападение Германии на СССР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48263" y="1371600"/>
            <a:ext cx="3960812" cy="5181600"/>
          </a:xfrm>
          <a:noFill/>
          <a:ln w="76200">
            <a:solidFill>
              <a:srgbClr val="FF9900"/>
            </a:solidFill>
          </a:ln>
        </p:spPr>
        <p:txBody>
          <a:bodyPr/>
          <a:lstStyle/>
          <a:p>
            <a:pPr marL="0" indent="190500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0500">
              <a:lnSpc>
                <a:spcPct val="80000"/>
              </a:lnSpc>
              <a:buFontTx/>
              <a:buNone/>
            </a:pPr>
            <a:endParaRPr lang="ru-RU" sz="1800" b="1">
              <a:solidFill>
                <a:schemeClr val="bg1"/>
              </a:solidFill>
              <a:latin typeface="Arial" charset="0"/>
            </a:endParaRPr>
          </a:p>
          <a:p>
            <a:pPr marL="0" indent="190500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chemeClr val="bg1"/>
                </a:solidFill>
                <a:latin typeface="Arial" charset="0"/>
              </a:rPr>
              <a:t>План «Барбаросса», состав-ленный с учётом опыта войны в Европе, предусматривал про-ведение «молниеносной вой-ны». Германская армия должна была наст пать тремя группа-ми: группа «Север» - на Ленинг-рад, «Центр» - на Москву, «Юг» -на Украину. За 6 недель предпо-лагалось разгромить Красную Армию и выйти на линию Ар-хангельск - Астрахань. Советс-кое командование исходило из концепции «войны на чужой территории». Но этот план пришлось пересмотреть.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685800" y="6172200"/>
            <a:ext cx="3886200" cy="41275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Планы немецкого командования</a:t>
            </a:r>
          </a:p>
        </p:txBody>
      </p:sp>
      <p:pic>
        <p:nvPicPr>
          <p:cNvPr id="23559" name="Picture 7" descr="Рисунок5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lum bright="-6000" contrast="12000"/>
          </a:blip>
          <a:srcRect/>
          <a:stretch>
            <a:fillRect/>
          </a:stretch>
        </p:blipFill>
        <p:spPr bwMode="auto">
          <a:xfrm>
            <a:off x="762000" y="1296988"/>
            <a:ext cx="3721100" cy="4570412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-23631"/>
            <a:ext cx="7772400" cy="1143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Оборонительные бои на Восточном фронте в 1941 году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733816"/>
              </p:ext>
            </p:extLst>
          </p:nvPr>
        </p:nvGraphicFramePr>
        <p:xfrm>
          <a:off x="-2" y="1196754"/>
          <a:ext cx="9144001" cy="57190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09124"/>
                <a:gridCol w="3854083"/>
                <a:gridCol w="4080794"/>
              </a:tblGrid>
              <a:tr h="389452">
                <a:tc>
                  <a:txBody>
                    <a:bodyPr/>
                    <a:lstStyle/>
                    <a:p>
                      <a:r>
                        <a:rPr lang="ru-RU" dirty="0" smtClean="0"/>
                        <a:t>Дата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Сражение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9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21.06 -20.07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Оборона Брестской крепости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9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03.07-26.07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Оборона Могилева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9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06.07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Лепельский</a:t>
                      </a:r>
                      <a:r>
                        <a:rPr lang="ru-RU" b="1" dirty="0" smtClean="0"/>
                        <a:t> контрудар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9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10.07-30.09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Ленинградская оборонительная операция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9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10.07-10.09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Смоленское сражение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9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07.07-26.09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Киевская оборонительная</a:t>
                      </a:r>
                      <a:r>
                        <a:rPr lang="ru-RU" b="1" baseline="0" dirty="0" smtClean="0"/>
                        <a:t> операция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185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30.09-05.12</a:t>
                      </a:r>
                    </a:p>
                    <a:p>
                      <a:r>
                        <a:rPr lang="ru-RU" sz="1600" b="1" dirty="0" smtClean="0"/>
                        <a:t>05.12-20.04</a:t>
                      </a:r>
                      <a:r>
                        <a:rPr lang="ru-RU" sz="1600" b="1" baseline="0" dirty="0" smtClean="0"/>
                        <a:t> 1942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baseline="0" dirty="0" smtClean="0"/>
                        <a:t>Московская оборонительная операция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baseline="0" dirty="0" smtClean="0"/>
                        <a:t>Наступательная операция</a:t>
                      </a:r>
                      <a:endParaRPr lang="ru-RU" b="1" dirty="0" smtClean="0"/>
                    </a:p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992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33400" y="2667000"/>
            <a:ext cx="3733800" cy="41275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Arial" charset="0"/>
              </a:rPr>
              <a:t>Советские пленные под Минском</a:t>
            </a: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143000"/>
          </a:xfrm>
          <a:noFill/>
          <a:ln/>
        </p:spPr>
        <p:txBody>
          <a:bodyPr/>
          <a:lstStyle/>
          <a:p>
            <a:r>
              <a:rPr lang="ru-RU" b="1">
                <a:solidFill>
                  <a:schemeClr val="accent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Нападение Германии на СССР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4572000"/>
            <a:ext cx="8534400" cy="1981200"/>
          </a:xfrm>
          <a:gradFill rotWithShape="1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76200">
            <a:solidFill>
              <a:srgbClr val="FF9900"/>
            </a:solidFill>
          </a:ln>
        </p:spPr>
        <p:txBody>
          <a:bodyPr/>
          <a:lstStyle/>
          <a:p>
            <a:pPr marL="0" indent="190500">
              <a:lnSpc>
                <a:spcPct val="80000"/>
              </a:lnSpc>
              <a:buFontTx/>
              <a:buNone/>
            </a:pPr>
            <a:r>
              <a:rPr lang="ru-RU" sz="1800" b="1">
                <a:solidFill>
                  <a:srgbClr val="FFFF99"/>
                </a:solidFill>
                <a:latin typeface="Arial" charset="0"/>
              </a:rPr>
              <a:t>За 3 недели немцы оккупировали Литву, Латвию, Беларусь, большую часть Украины, Молдавии, Эстонии. Красная Армия потеряла 100 диви-зий, 3,5 тыс. самолетов, 6 тыс. танков. Западный фронт оказался в ок-ружении. В тоже время немцы столкнулись с отчаянным сопротивле-нием - враг потерял 100000 человек, 40%танков, 1000 самолетов. Гер-мания продолжала сохранять решающий перевес, но по мере продви-жения вглубь страны, наступление постепенно замедлялось.</a:t>
            </a:r>
          </a:p>
        </p:txBody>
      </p:sp>
      <p:pic>
        <p:nvPicPr>
          <p:cNvPr id="24583" name="Picture 7" descr="Рисунок6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371600"/>
            <a:ext cx="3960813" cy="2900363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Бумажн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начало войны</Template>
  <TotalTime>309</TotalTime>
  <Words>1625</Words>
  <Application>Microsoft Office PowerPoint</Application>
  <PresentationFormat>Экран (4:3)</PresentationFormat>
  <Paragraphs>152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1_Оформление по умолчанию</vt:lpstr>
      <vt:lpstr>2_Оформление по умолчанию</vt:lpstr>
      <vt:lpstr>Бумажная</vt:lpstr>
      <vt:lpstr>Начало  Великой Отечественной  войны  </vt:lpstr>
      <vt:lpstr>План</vt:lpstr>
      <vt:lpstr>Нападение Германии на СССР</vt:lpstr>
      <vt:lpstr>Нападение Германии на СССР</vt:lpstr>
      <vt:lpstr>Нападение Германии на СССР</vt:lpstr>
      <vt:lpstr>Нападение Германии на СССР</vt:lpstr>
      <vt:lpstr>Нападение Германии на СССР</vt:lpstr>
      <vt:lpstr>Оборонительные бои на Восточном фронте в 1941 году</vt:lpstr>
      <vt:lpstr>Нападение Германии на СССР</vt:lpstr>
      <vt:lpstr>Презентация PowerPoint</vt:lpstr>
      <vt:lpstr>Битва под Москвой</vt:lpstr>
      <vt:lpstr>Битва под Москвой</vt:lpstr>
      <vt:lpstr>Создание антигитлеровской коалиции. Вступление в войну США.</vt:lpstr>
      <vt:lpstr>Создание антигитлеровской коалиции. Вступление в войну США.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Лицей Ивацевичского района.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Начало Великой Отечественной войны.</dc:title>
  <dc:subject>Начало Великой Отечественной войны.</dc:subject>
  <dc:creator>Ситник П.В.</dc:creator>
  <dc:description>Презентация.</dc:description>
  <cp:lastModifiedBy>Ала</cp:lastModifiedBy>
  <cp:revision>28</cp:revision>
  <dcterms:created xsi:type="dcterms:W3CDTF">2005-11-28T12:32:01Z</dcterms:created>
  <dcterms:modified xsi:type="dcterms:W3CDTF">2023-02-01T14:04:44Z</dcterms:modified>
  <cp:category>Всемирная история. 10 класс.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11.10.2013</vt:lpwstr>
  </property>
</Properties>
</file>