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22.jpg" ContentType="image/jpeg"/>
  <Override PartName="/ppt/media/image23.jpg" ContentType="image/jpeg"/>
  <Override PartName="/ppt/media/image26.jpg" ContentType="image/jpeg"/>
  <Override PartName="/ppt/media/image27.jpg" ContentType="image/jpeg"/>
  <Override PartName="/ppt/media/image2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860" r:id="rId2"/>
  </p:sldMasterIdLst>
  <p:notesMasterIdLst>
    <p:notesMasterId r:id="rId33"/>
  </p:notesMasterIdLst>
  <p:sldIdLst>
    <p:sldId id="261" r:id="rId3"/>
    <p:sldId id="257" r:id="rId4"/>
    <p:sldId id="262" r:id="rId5"/>
    <p:sldId id="256" r:id="rId6"/>
    <p:sldId id="258" r:id="rId7"/>
    <p:sldId id="291" r:id="rId8"/>
    <p:sldId id="290" r:id="rId9"/>
    <p:sldId id="259" r:id="rId10"/>
    <p:sldId id="260" r:id="rId11"/>
    <p:sldId id="272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5" r:id="rId20"/>
    <p:sldId id="286" r:id="rId21"/>
    <p:sldId id="273" r:id="rId22"/>
    <p:sldId id="275" r:id="rId23"/>
    <p:sldId id="265" r:id="rId24"/>
    <p:sldId id="266" r:id="rId25"/>
    <p:sldId id="267" r:id="rId26"/>
    <p:sldId id="268" r:id="rId27"/>
    <p:sldId id="264" r:id="rId28"/>
    <p:sldId id="289" r:id="rId29"/>
    <p:sldId id="274" r:id="rId30"/>
    <p:sldId id="269" r:id="rId31"/>
    <p:sldId id="271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5" d="100"/>
          <a:sy n="85" d="100"/>
        </p:scale>
        <p:origin x="-590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86393-913E-4224-B8F4-182B017E2BC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E7153-C0A9-42A3-A9C7-75BB8D3F4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7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E7153-C0A9-42A3-A9C7-75BB8D3F4E4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47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/>
          </p:cNvSpPr>
          <p:nvPr>
            <p:ph type="subTitle" idx="1"/>
          </p:nvPr>
        </p:nvSpPr>
        <p:spPr>
          <a:xfrm>
            <a:off x="609600" y="5396132"/>
            <a:ext cx="10797736" cy="762000"/>
          </a:xfrm>
        </p:spPr>
        <p:txBody>
          <a:bodyPr/>
          <a:lstStyle>
            <a:lvl1pPr marL="0" indent="0" algn="r" eaLnBrk="1" latinLnBrk="0" hangingPunct="1">
              <a:buNone/>
              <a:defRPr kumimoji="0" lang="ru-RU" sz="1400"/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ru-RU" smtClean="0"/>
              <a:t>Образец подзаголовка</a:t>
            </a:r>
            <a:endParaRPr/>
          </a:p>
        </p:txBody>
      </p:sp>
      <p:grpSp>
        <p:nvGrpSpPr>
          <p:cNvPr id="16" name="Group 23"/>
          <p:cNvGrpSpPr/>
          <p:nvPr/>
        </p:nvGrpSpPr>
        <p:grpSpPr>
          <a:xfrm>
            <a:off x="19987" y="1976657"/>
            <a:ext cx="2723213" cy="533400"/>
            <a:chOff x="0" y="2000250"/>
            <a:chExt cx="3733800" cy="533400"/>
          </a:xfrm>
        </p:grpSpPr>
        <p:sp>
          <p:nvSpPr>
            <p:cNvPr id="30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7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21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8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6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20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13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</p:grpSp>
      <p:grpSp>
        <p:nvGrpSpPr>
          <p:cNvPr id="29" name="Group 35"/>
          <p:cNvGrpSpPr/>
          <p:nvPr/>
        </p:nvGrpSpPr>
        <p:grpSpPr>
          <a:xfrm>
            <a:off x="11445407" y="1976658"/>
            <a:ext cx="736600" cy="542925"/>
            <a:chOff x="8667750" y="2000250"/>
            <a:chExt cx="476250" cy="542925"/>
          </a:xfrm>
        </p:grpSpPr>
        <p:sp>
          <p:nvSpPr>
            <p:cNvPr id="26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22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18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</p:grpSp>
      <p:sp>
        <p:nvSpPr>
          <p:cNvPr id="24" name="Oval 28"/>
          <p:cNvSpPr/>
          <p:nvPr/>
        </p:nvSpPr>
        <p:spPr>
          <a:xfrm>
            <a:off x="11430000" y="6038850"/>
            <a:ext cx="203200" cy="152400"/>
          </a:xfrm>
          <a:prstGeom prst="ellipse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 sz="1800"/>
          </a:p>
        </p:txBody>
      </p:sp>
      <p:sp>
        <p:nvSpPr>
          <p:cNvPr id="23" name="Oval 28"/>
          <p:cNvSpPr/>
          <p:nvPr/>
        </p:nvSpPr>
        <p:spPr>
          <a:xfrm>
            <a:off x="11430000" y="6324600"/>
            <a:ext cx="2032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 sz="1800"/>
          </a:p>
        </p:txBody>
      </p:sp>
      <p:sp>
        <p:nvSpPr>
          <p:cNvPr id="5" name="Oval 28"/>
          <p:cNvSpPr/>
          <p:nvPr/>
        </p:nvSpPr>
        <p:spPr>
          <a:xfrm>
            <a:off x="11430000" y="5476875"/>
            <a:ext cx="203200" cy="1524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 sz="1800"/>
          </a:p>
        </p:txBody>
      </p:sp>
      <p:sp>
        <p:nvSpPr>
          <p:cNvPr id="14" name="Oval 28"/>
          <p:cNvSpPr/>
          <p:nvPr/>
        </p:nvSpPr>
        <p:spPr>
          <a:xfrm>
            <a:off x="11430000" y="5753100"/>
            <a:ext cx="203200" cy="152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 sz="1800"/>
          </a:p>
        </p:txBody>
      </p:sp>
      <p:sp>
        <p:nvSpPr>
          <p:cNvPr id="19" name="Rectangle 3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kumimoji="0" lang="ru-RU" sz="1100"/>
              <a:pPr algn="r"/>
              <a:t>14.10.2021</a:t>
            </a:fld>
            <a:endParaRPr kumimoji="0" lang="ru-RU"/>
          </a:p>
        </p:txBody>
      </p:sp>
      <p:sp>
        <p:nvSpPr>
          <p:cNvPr id="25" name="Rectangle 3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0" lang="ru-RU" sz="1200"/>
              <a:pPr/>
              <a:t>‹#›</a:t>
            </a:fld>
            <a:endParaRPr kumimoji="0" lang="ru-RU"/>
          </a:p>
        </p:txBody>
      </p:sp>
      <p:sp>
        <p:nvSpPr>
          <p:cNvPr id="31" name="Rectangle 36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  <p:sp>
        <p:nvSpPr>
          <p:cNvPr id="33" name="Rectangle 32"/>
          <p:cNvSpPr>
            <a:spLocks noGrp="1"/>
          </p:cNvSpPr>
          <p:nvPr>
            <p:ph type="title" hasCustomPrompt="1"/>
          </p:nvPr>
        </p:nvSpPr>
        <p:spPr>
          <a:xfrm>
            <a:off x="2743201" y="281352"/>
            <a:ext cx="8678985" cy="3886200"/>
          </a:xfrm>
          <a:scene3d>
            <a:camera prst="orthographicFront"/>
            <a:lightRig rig="threePt" dir="t"/>
          </a:scene3d>
          <a:sp3d/>
        </p:spPr>
        <p:txBody>
          <a:bodyPr vert="horz" anchor="ctr">
            <a:normAutofit/>
          </a:bodyPr>
          <a:lstStyle>
            <a:lvl1pPr algn="ctr" eaLnBrk="1" latinLnBrk="0" hangingPunct="1">
              <a:lnSpc>
                <a:spcPct val="100000"/>
              </a:lnSpc>
              <a:defRPr kumimoji="0" lang="ru-RU" sz="72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kumimoji="0" lang="ru-RU"/>
              <a:t>Показать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2120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F67D422-08A8-451B-9A67-21962FC4B660}" type="datetimeFigureOut">
              <a:rPr kumimoji="0" lang="ru-RU" sz="1100" smtClean="0"/>
              <a:pPr algn="r"/>
              <a:t>14.10.2021</a:t>
            </a:fld>
            <a:endParaRPr kumimoji="0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2101-2E9F-420A-91A3-890890D84497}" type="slidenum">
              <a:rPr kumimoji="0" lang="ru-RU" sz="1200" smtClean="0"/>
              <a:pPr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168308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6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293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387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96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495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33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11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432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079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12" name="Rectangle 1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27" name="Rectangl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  <p:sp>
        <p:nvSpPr>
          <p:cNvPr id="4" name="Rectangle 1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lang="ru-RU"/>
          </a:p>
        </p:txBody>
      </p:sp>
      <p:sp>
        <p:nvSpPr>
          <p:cNvPr id="28" name="Rectangle 14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226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72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19 октября 2005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E0DC38-B27C-420C-85C1-99DDAB5E01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908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76250"/>
            <a:ext cx="9448800" cy="12763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be-BY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E832BF-1443-4549-A773-9C6D5BD62F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680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extLst/>
          </a:lstStyle>
          <a:p>
            <a:endParaRPr lang="ru-RU"/>
          </a:p>
        </p:txBody>
      </p:sp>
      <p:sp>
        <p:nvSpPr>
          <p:cNvPr id="12" name="Rectangl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extLst/>
          </a:lstStyle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  <p:sp>
        <p:nvSpPr>
          <p:cNvPr id="27" name="Rectangle 6"/>
          <p:cNvSpPr>
            <a:spLocks noGrp="1"/>
          </p:cNvSpPr>
          <p:nvPr>
            <p:ph type="title" hasCustomPrompt="1"/>
          </p:nvPr>
        </p:nvSpPr>
        <p:spPr>
          <a:xfrm>
            <a:off x="304800" y="1676400"/>
            <a:ext cx="10972800" cy="1143000"/>
          </a:xfrm>
        </p:spPr>
        <p:txBody>
          <a:bodyPr rtlCol="0" anchor="ctr">
            <a:normAutofit/>
          </a:bodyPr>
          <a:lstStyle>
            <a:lvl1pPr eaLnBrk="1" latinLnBrk="0" hangingPunct="1"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extLst/>
          </a:lstStyle>
          <a:p>
            <a:r>
              <a:rPr kumimoji="0" lang="ru-RU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552225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остой вопрос и от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2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ru-RU"/>
          </a:p>
        </p:txBody>
      </p:sp>
      <p:sp>
        <p:nvSpPr>
          <p:cNvPr id="31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  <p:sp>
        <p:nvSpPr>
          <p:cNvPr id="4" name="Rectangle 8"/>
          <p:cNvSpPr>
            <a:spLocks noGrp="1"/>
          </p:cNvSpPr>
          <p:nvPr>
            <p:ph type="title" hasCustomPrompt="1"/>
          </p:nvPr>
        </p:nvSpPr>
        <p:spPr>
          <a:xfrm>
            <a:off x="304800" y="457200"/>
            <a:ext cx="109728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13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676400"/>
            <a:ext cx="10972800" cy="1143000"/>
          </a:xfrm>
        </p:spPr>
        <p:txBody>
          <a:bodyPr rtlCol="0" anchor="ctr"/>
          <a:lstStyle>
            <a:lvl1pPr algn="ctr" eaLnBrk="1" latinLnBrk="0" hangingPunct="1">
              <a:buFontTx/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kumimoji="0" lang="ru-RU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216683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build="p">
        <p:tmplLst>
          <p:tmpl lvl="1">
            <p:tnLst>
              <p:par>
                <p:cTn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опрос и ответ с поясн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28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ru-RU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  <p:sp>
        <p:nvSpPr>
          <p:cNvPr id="31" name="Rectangle 8"/>
          <p:cNvSpPr>
            <a:spLocks noGrp="1"/>
          </p:cNvSpPr>
          <p:nvPr>
            <p:ph type="title" hasCustomPrompt="1"/>
          </p:nvPr>
        </p:nvSpPr>
        <p:spPr>
          <a:xfrm>
            <a:off x="304800" y="457200"/>
            <a:ext cx="109728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25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676400"/>
            <a:ext cx="10972800" cy="1143000"/>
          </a:xfrm>
        </p:spPr>
        <p:txBody>
          <a:bodyPr rtlCol="0" anchor="ctr"/>
          <a:lstStyle>
            <a:lvl1pPr algn="ctr" eaLnBrk="1" latinLnBrk="0" hangingPunct="1">
              <a:buFontTx/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kumimoji="0" lang="ru-RU"/>
              <a:t>Ответ</a:t>
            </a:r>
          </a:p>
        </p:txBody>
      </p:sp>
      <p:sp>
        <p:nvSpPr>
          <p:cNvPr id="22" name="Rectangle 9"/>
          <p:cNvSpPr>
            <a:spLocks noGrp="1"/>
          </p:cNvSpPr>
          <p:nvPr>
            <p:ph type="body" sz="quarter" idx="15" hasCustomPrompt="1"/>
          </p:nvPr>
        </p:nvSpPr>
        <p:spPr>
          <a:xfrm>
            <a:off x="2438400" y="3124200"/>
            <a:ext cx="6807200" cy="1981200"/>
          </a:xfrm>
        </p:spPr>
        <p:txBody>
          <a:bodyPr vert="horz"/>
          <a:lstStyle>
            <a:lvl1pPr algn="ctr" eaLnBrk="1" latinLnBrk="0" hangingPunct="1">
              <a:buFontTx/>
              <a:buNone/>
              <a:defRPr kumimoji="0" lang="ru-RU" i="1" baseline="0"/>
            </a:lvl1pPr>
            <a:extLst/>
          </a:lstStyle>
          <a:p>
            <a:pPr lvl="0"/>
            <a:r>
              <a:rPr kumimoji="0" lang="ru-RU"/>
              <a:t>Пояснение к ответу</a:t>
            </a:r>
          </a:p>
        </p:txBody>
      </p:sp>
    </p:spTree>
    <p:extLst>
      <p:ext uri="{BB962C8B-B14F-4D97-AF65-F5344CB8AC3E}">
        <p14:creationId xmlns:p14="http://schemas.microsoft.com/office/powerpoint/2010/main" val="380109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 build="p">
        <p:tmplLst>
          <p:tmpl lvl="1">
            <p:tnLst>
              <p:par>
                <p:cTn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ильно или неправильно (ответ: правильн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11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ru-RU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  <p:sp>
        <p:nvSpPr>
          <p:cNvPr id="27" name="Question"/>
          <p:cNvSpPr>
            <a:spLocks noGrp="1"/>
          </p:cNvSpPr>
          <p:nvPr>
            <p:ph type="title" hasCustomPrompt="1"/>
          </p:nvPr>
        </p:nvSpPr>
        <p:spPr>
          <a:xfrm>
            <a:off x="304800" y="457200"/>
            <a:ext cx="109728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8" name="Answer Base"/>
          <p:cNvSpPr txBox="1"/>
          <p:nvPr/>
        </p:nvSpPr>
        <p:spPr>
          <a:xfrm>
            <a:off x="243840" y="1676400"/>
            <a:ext cx="1109472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latinLnBrk="0">
              <a:spcBef>
                <a:spcPct val="20000"/>
              </a:spcBef>
              <a:buNone/>
            </a:pP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ПРАВИЛЬНО</a:t>
            </a:r>
            <a:r>
              <a:rPr kumimoji="0" lang="ru-RU" sz="7200" baseline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или НЕПРАВИЛЬНО?</a:t>
            </a:r>
          </a:p>
        </p:txBody>
      </p:sp>
      <p:sp>
        <p:nvSpPr>
          <p:cNvPr id="7" name="Answer"/>
          <p:cNvSpPr/>
          <p:nvPr/>
        </p:nvSpPr>
        <p:spPr>
          <a:xfrm>
            <a:off x="243840" y="1676400"/>
            <a:ext cx="11094720" cy="2308324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indent="0" algn="ctr" latinLnBrk="0">
              <a:spcBef>
                <a:spcPct val="20000"/>
              </a:spcBef>
              <a:buNone/>
            </a:pPr>
            <a:r>
              <a:rPr kumimoji="0" lang="ru-RU" sz="720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ПРАВИЛЬНО </a:t>
            </a:r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или НЕПРАВИЛЬНО?</a:t>
            </a:r>
            <a:endParaRPr kumimoji="0" lang="ru-RU" sz="1800"/>
          </a:p>
        </p:txBody>
      </p:sp>
    </p:spTree>
    <p:extLst>
      <p:ext uri="{BB962C8B-B14F-4D97-AF65-F5344CB8AC3E}">
        <p14:creationId xmlns:p14="http://schemas.microsoft.com/office/powerpoint/2010/main" val="8178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ильно или неправильно (ответ: неправильн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ru-RU"/>
          </a:p>
        </p:txBody>
      </p:sp>
      <p:sp>
        <p:nvSpPr>
          <p:cNvPr id="28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  <p:sp>
        <p:nvSpPr>
          <p:cNvPr id="6" name="Question"/>
          <p:cNvSpPr>
            <a:spLocks noGrp="1"/>
          </p:cNvSpPr>
          <p:nvPr>
            <p:ph type="title" hasCustomPrompt="1"/>
          </p:nvPr>
        </p:nvSpPr>
        <p:spPr>
          <a:xfrm>
            <a:off x="304800" y="457200"/>
            <a:ext cx="109728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29" name="Answer Base"/>
          <p:cNvSpPr txBox="1"/>
          <p:nvPr/>
        </p:nvSpPr>
        <p:spPr>
          <a:xfrm>
            <a:off x="304800" y="1600200"/>
            <a:ext cx="10972800" cy="129392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latinLnBrk="0">
              <a:spcBef>
                <a:spcPct val="20000"/>
              </a:spcBef>
              <a:buNone/>
            </a:pP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ПРАВИЛЬНО</a:t>
            </a:r>
            <a:r>
              <a:rPr kumimoji="0" lang="ru-RU" sz="7200" baseline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или НЕПРАВИЛЬНО?</a:t>
            </a:r>
          </a:p>
        </p:txBody>
      </p:sp>
      <p:sp>
        <p:nvSpPr>
          <p:cNvPr id="7" name="Answer"/>
          <p:cNvSpPr/>
          <p:nvPr/>
        </p:nvSpPr>
        <p:spPr>
          <a:xfrm>
            <a:off x="304800" y="1600200"/>
            <a:ext cx="10972800" cy="2308324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algn="ctr"/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ПРАВИЛЬНО или </a:t>
            </a:r>
            <a:r>
              <a:rPr kumimoji="0" lang="ru-RU" sz="720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НЕПРАВИЛЬНО</a:t>
            </a:r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?</a:t>
            </a:r>
            <a:endParaRPr kumimoji="0" lang="ru-RU" sz="1800"/>
          </a:p>
        </p:txBody>
      </p:sp>
    </p:spTree>
    <p:extLst>
      <p:ext uri="{BB962C8B-B14F-4D97-AF65-F5344CB8AC3E}">
        <p14:creationId xmlns:p14="http://schemas.microsoft.com/office/powerpoint/2010/main" val="297822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Несколько вариан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>
          <a:xfrm>
            <a:off x="914400" y="228600"/>
            <a:ext cx="10261600" cy="1371600"/>
          </a:xfrm>
        </p:spPr>
        <p:txBody>
          <a:bodyPr vert="horz"/>
          <a:lstStyle>
            <a:lvl1pPr algn="l" eaLnBrk="1" latinLnBrk="0" hangingPunct="1">
              <a:defRPr kumimoji="0" lang="ru-RU" i="1" baseline="0"/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ru-RU"/>
          </a:p>
        </p:txBody>
      </p:sp>
      <p:sp>
        <p:nvSpPr>
          <p:cNvPr id="9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10"/>
          <p:cNvSpPr txBox="1"/>
          <p:nvPr/>
        </p:nvSpPr>
        <p:spPr>
          <a:xfrm>
            <a:off x="609600" y="2057401"/>
            <a:ext cx="9144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sp>
        <p:nvSpPr>
          <p:cNvPr id="15" name="Rectangle 13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0" y="4800600"/>
            <a:ext cx="94488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6" name="Rectangle 13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4114800"/>
            <a:ext cx="94488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7" name="Rectangle 13"/>
          <p:cNvSpPr>
            <a:spLocks noGrp="1"/>
          </p:cNvSpPr>
          <p:nvPr>
            <p:ph type="body" sz="quarter" idx="19" hasCustomPrompt="1"/>
          </p:nvPr>
        </p:nvSpPr>
        <p:spPr>
          <a:xfrm>
            <a:off x="1524000" y="3429000"/>
            <a:ext cx="94488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8" name="Rectangle 13"/>
          <p:cNvSpPr>
            <a:spLocks noGrp="1"/>
          </p:cNvSpPr>
          <p:nvPr>
            <p:ph type="body" sz="quarter" idx="20" hasCustomPrompt="1"/>
          </p:nvPr>
        </p:nvSpPr>
        <p:spPr>
          <a:xfrm>
            <a:off x="1524000" y="2743200"/>
            <a:ext cx="94488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9" name="Rectangle 13"/>
          <p:cNvSpPr>
            <a:spLocks noGrp="1"/>
          </p:cNvSpPr>
          <p:nvPr>
            <p:ph type="body" sz="quarter" idx="21" hasCustomPrompt="1"/>
          </p:nvPr>
        </p:nvSpPr>
        <p:spPr>
          <a:xfrm>
            <a:off x="1524000" y="2057400"/>
            <a:ext cx="94488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Введите правильный ответ (затем измените порядок вариантов)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2707958"/>
            <a:ext cx="9144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3429001"/>
            <a:ext cx="9144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" y="4114801"/>
            <a:ext cx="9144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Г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" y="4800601"/>
            <a:ext cx="9144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Д</a:t>
            </a:r>
          </a:p>
        </p:txBody>
      </p:sp>
    </p:spTree>
    <p:extLst>
      <p:ext uri="{BB962C8B-B14F-4D97-AF65-F5344CB8AC3E}">
        <p14:creationId xmlns:p14="http://schemas.microsoft.com/office/powerpoint/2010/main" val="14882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xit" presetSubtype="0" fill="hold" nodeType="click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поставление элемен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ru-RU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2057400"/>
            <a:ext cx="39624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1</a:t>
            </a:r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219200" y="2971800"/>
            <a:ext cx="39624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2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3886200"/>
            <a:ext cx="39624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3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19200" y="4800600"/>
            <a:ext cx="39624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4</a:t>
            </a:r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1219200" y="5715000"/>
            <a:ext cx="39624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5</a:t>
            </a:r>
          </a:p>
        </p:txBody>
      </p:sp>
      <p:sp>
        <p:nvSpPr>
          <p:cNvPr id="20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15" name="Rectangle 7"/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2057400"/>
            <a:ext cx="39624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5</a:t>
            </a:r>
          </a:p>
        </p:txBody>
      </p:sp>
      <p:sp>
        <p:nvSpPr>
          <p:cNvPr id="17" name="Rectangle 7"/>
          <p:cNvSpPr>
            <a:spLocks noGrp="1"/>
          </p:cNvSpPr>
          <p:nvPr>
            <p:ph type="body" sz="quarter" idx="19" hasCustomPrompt="1"/>
          </p:nvPr>
        </p:nvSpPr>
        <p:spPr>
          <a:xfrm>
            <a:off x="6400800" y="2971800"/>
            <a:ext cx="39624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3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0" hasCustomPrompt="1"/>
          </p:nvPr>
        </p:nvSpPr>
        <p:spPr>
          <a:xfrm>
            <a:off x="6400800" y="3886200"/>
            <a:ext cx="39624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1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21" hasCustomPrompt="1"/>
          </p:nvPr>
        </p:nvSpPr>
        <p:spPr>
          <a:xfrm>
            <a:off x="6400800" y="4800600"/>
            <a:ext cx="39624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2</a:t>
            </a:r>
          </a:p>
        </p:txBody>
      </p:sp>
      <p:sp>
        <p:nvSpPr>
          <p:cNvPr id="21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715000"/>
            <a:ext cx="39624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4</a:t>
            </a:r>
          </a:p>
        </p:txBody>
      </p:sp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eaLnBrk="1" latinLnBrk="0" hangingPunct="1">
              <a:defRPr kumimoji="0" lang="ru-RU" i="1" baseline="0"/>
            </a:lvl1pPr>
            <a:extLst/>
          </a:lstStyle>
          <a:p>
            <a:r>
              <a:rPr kumimoji="0" lang="ru-RU"/>
              <a:t>Введите вопрос</a:t>
            </a:r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  <p:cxnSp>
        <p:nvCxnSpPr>
          <p:cNvPr id="23" name="Straight Connector 23"/>
          <p:cNvCxnSpPr>
            <a:stCxn id="16" idx="3"/>
            <a:endCxn id="18" idx="1"/>
          </p:cNvCxnSpPr>
          <p:nvPr/>
        </p:nvCxnSpPr>
        <p:spPr>
          <a:xfrm>
            <a:off x="5181600" y="2286000"/>
            <a:ext cx="12192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3"/>
            <a:endCxn id="19" idx="1"/>
          </p:cNvCxnSpPr>
          <p:nvPr/>
        </p:nvCxnSpPr>
        <p:spPr>
          <a:xfrm>
            <a:off x="5181600" y="3200400"/>
            <a:ext cx="12192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3"/>
          <p:cNvCxnSpPr>
            <a:stCxn id="13" idx="3"/>
            <a:endCxn id="17" idx="1"/>
          </p:cNvCxnSpPr>
          <p:nvPr/>
        </p:nvCxnSpPr>
        <p:spPr>
          <a:xfrm flipV="1">
            <a:off x="5181600" y="3200400"/>
            <a:ext cx="12192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23"/>
          <p:cNvCxnSpPr>
            <a:stCxn id="14" idx="3"/>
            <a:endCxn id="21" idx="1"/>
          </p:cNvCxnSpPr>
          <p:nvPr/>
        </p:nvCxnSpPr>
        <p:spPr>
          <a:xfrm>
            <a:off x="5181600" y="5029200"/>
            <a:ext cx="12192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23"/>
          <p:cNvCxnSpPr>
            <a:stCxn id="10" idx="3"/>
            <a:endCxn id="15" idx="1"/>
          </p:cNvCxnSpPr>
          <p:nvPr/>
        </p:nvCxnSpPr>
        <p:spPr>
          <a:xfrm flipV="1">
            <a:off x="5181600" y="2286000"/>
            <a:ext cx="1219200" cy="36576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99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alphaModFix amt="32000"/>
            <a:lum/>
          </a:blip>
          <a:srcRect/>
          <a:tile tx="0" ty="0" sx="100000" sy="100000" flip="xy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102616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>
          <a:xfrm>
            <a:off x="1219200" y="1905000"/>
            <a:ext cx="9956800" cy="42211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9" name="Rectangle 4"/>
          <p:cNvSpPr>
            <a:spLocks noGrp="1"/>
          </p:cNvSpPr>
          <p:nvPr>
            <p:ph type="dt" sz="half" idx="2"/>
          </p:nvPr>
        </p:nvSpPr>
        <p:spPr>
          <a:xfrm>
            <a:off x="8940800" y="6248400"/>
            <a:ext cx="2438400" cy="323850"/>
          </a:xfrm>
          <a:prstGeom prst="rect">
            <a:avLst/>
          </a:prstGeom>
        </p:spPr>
        <p:txBody>
          <a:bodyPr vert="horz" anchor="ctr"/>
          <a:lstStyle>
            <a:lvl1pPr eaLnBrk="1" latinLnBrk="0" hangingPunct="1">
              <a:defRPr kumimoji="0" lang="ru-RU" sz="1100"/>
            </a:lvl1pPr>
            <a:extLst/>
          </a:lstStyle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18" name="Rectangle 5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4347848" cy="323850"/>
          </a:xfrm>
          <a:prstGeom prst="rect">
            <a:avLst/>
          </a:prstGeom>
        </p:spPr>
        <p:txBody>
          <a:bodyPr vert="horz"/>
          <a:lstStyle>
            <a:lvl1pPr eaLnBrk="1" latinLnBrk="0" hangingPunct="1">
              <a:defRPr kumimoji="0" lang="ru-RU" sz="1200"/>
            </a:lvl1pPr>
            <a:extLst/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619915" y="6151098"/>
            <a:ext cx="572085" cy="457200"/>
          </a:xfrm>
          <a:prstGeom prst="rect">
            <a:avLst/>
          </a:prstGeom>
        </p:spPr>
        <p:txBody>
          <a:bodyPr vert="horz" anchor="ctr"/>
          <a:lstStyle>
            <a:lvl1pPr eaLnBrk="1" latinLnBrk="0" hangingPunct="1">
              <a:defRPr kumimoji="0" lang="ru-RU" sz="1200"/>
            </a:lvl1pPr>
            <a:extLst/>
          </a:lstStyle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23"/>
          <p:cNvGrpSpPr/>
          <p:nvPr/>
        </p:nvGrpSpPr>
        <p:grpSpPr>
          <a:xfrm>
            <a:off x="15407" y="2000250"/>
            <a:ext cx="177800" cy="533400"/>
            <a:chOff x="0" y="2000250"/>
            <a:chExt cx="3733800" cy="533400"/>
          </a:xfrm>
        </p:grpSpPr>
        <p:sp>
          <p:nvSpPr>
            <p:cNvPr id="3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4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12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11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31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</p:grpSp>
      <p:grpSp>
        <p:nvGrpSpPr>
          <p:cNvPr id="10" name="Group 35"/>
          <p:cNvGrpSpPr/>
          <p:nvPr/>
        </p:nvGrpSpPr>
        <p:grpSpPr>
          <a:xfrm>
            <a:off x="11445407" y="2000251"/>
            <a:ext cx="736600" cy="542925"/>
            <a:chOff x="8667750" y="2000250"/>
            <a:chExt cx="476250" cy="542925"/>
          </a:xfrm>
        </p:grpSpPr>
        <p:sp>
          <p:nvSpPr>
            <p:cNvPr id="13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24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19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30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16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 sz="1800"/>
            </a:p>
          </p:txBody>
        </p:sp>
      </p:grpSp>
      <p:sp>
        <p:nvSpPr>
          <p:cNvPr id="23" name="Oval 28"/>
          <p:cNvSpPr/>
          <p:nvPr/>
        </p:nvSpPr>
        <p:spPr>
          <a:xfrm>
            <a:off x="11430000" y="6324600"/>
            <a:ext cx="2032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 sz="1800"/>
          </a:p>
        </p:txBody>
      </p:sp>
    </p:spTree>
    <p:extLst>
      <p:ext uri="{BB962C8B-B14F-4D97-AF65-F5344CB8AC3E}">
        <p14:creationId xmlns:p14="http://schemas.microsoft.com/office/powerpoint/2010/main" val="42895521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ru-RU" sz="36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0" hangingPunct="1">
        <a:defRPr kumimoji="0" lang="ru-RU">
          <a:solidFill>
            <a:schemeClr val="tx2"/>
          </a:solidFill>
        </a:defRPr>
      </a:lvl2pPr>
      <a:lvl3pPr eaLnBrk="1" latinLnBrk="0" hangingPunct="1">
        <a:defRPr kumimoji="0" lang="ru-RU">
          <a:solidFill>
            <a:schemeClr val="tx2"/>
          </a:solidFill>
        </a:defRPr>
      </a:lvl3pPr>
      <a:lvl4pPr eaLnBrk="1" latinLnBrk="0" hangingPunct="1">
        <a:defRPr kumimoji="0" lang="ru-RU">
          <a:solidFill>
            <a:schemeClr val="tx2"/>
          </a:solidFill>
        </a:defRPr>
      </a:lvl4pPr>
      <a:lvl5pPr eaLnBrk="1" latinLnBrk="0" hangingPunct="1">
        <a:defRPr kumimoji="0" lang="ru-RU">
          <a:solidFill>
            <a:schemeClr val="tx2"/>
          </a:solidFill>
        </a:defRPr>
      </a:lvl5pPr>
      <a:lvl6pPr eaLnBrk="1" latinLnBrk="0" hangingPunct="1">
        <a:defRPr kumimoji="0" lang="ru-RU">
          <a:solidFill>
            <a:schemeClr val="tx2"/>
          </a:solidFill>
        </a:defRPr>
      </a:lvl6pPr>
      <a:lvl7pPr eaLnBrk="1" latinLnBrk="0" hangingPunct="1">
        <a:defRPr kumimoji="0" lang="ru-RU">
          <a:solidFill>
            <a:schemeClr val="tx2"/>
          </a:solidFill>
        </a:defRPr>
      </a:lvl7pPr>
      <a:lvl8pPr eaLnBrk="1" latinLnBrk="0" hangingPunct="1">
        <a:defRPr kumimoji="0" lang="ru-RU">
          <a:solidFill>
            <a:schemeClr val="tx2"/>
          </a:solidFill>
        </a:defRPr>
      </a:lvl8pPr>
      <a:lvl9pPr eaLnBrk="1" latinLnBrk="0" hangingPunct="1">
        <a:defRPr kumimoji="0" lang="ru-RU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alphaModFix amt="32000"/>
            <a:lum/>
          </a:blip>
          <a:srcRect/>
          <a:tile tx="0" ty="0" sx="100000" sy="100000" flip="xy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106"/>
          </a:xfrm>
          <a:prstGeom prst="rect">
            <a:avLst/>
          </a:prstGeom>
          <a:gradFill flip="none" rotWithShape="1">
            <a:gsLst>
              <a:gs pos="42000">
                <a:schemeClr val="dk1">
                  <a:tint val="50000"/>
                  <a:satMod val="300000"/>
                  <a:alpha val="55000"/>
                </a:schemeClr>
              </a:gs>
              <a:gs pos="44000">
                <a:schemeClr val="dk1">
                  <a:tint val="37000"/>
                  <a:satMod val="300000"/>
                  <a:alpha val="67000"/>
                </a:schemeClr>
              </a:gs>
              <a:gs pos="100000">
                <a:schemeClr val="dk1">
                  <a:tint val="15000"/>
                  <a:satMod val="350000"/>
                  <a:alpha val="19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16B49-50BF-4AB5-AFCA-114032CC664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64AFB-29FA-4890-BD0E-60F27EB77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7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12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11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" Target="slide1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" Target="slide11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1466" y="2478054"/>
            <a:ext cx="4011084" cy="116205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Исторический диктант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448732" y="-1"/>
            <a:ext cx="4943959" cy="6722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99280" y="1859802"/>
            <a:ext cx="3549251" cy="1797797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dirty="0"/>
              <a:t>Как возникали города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185" y="1284521"/>
            <a:ext cx="6153150" cy="3695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20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Freeform 9"/>
          <p:cNvSpPr>
            <a:spLocks noChangeAspect="1"/>
          </p:cNvSpPr>
          <p:nvPr/>
        </p:nvSpPr>
        <p:spPr bwMode="auto">
          <a:xfrm rot="-627131">
            <a:off x="1527175" y="4892675"/>
            <a:ext cx="9139238" cy="1270000"/>
          </a:xfrm>
          <a:custGeom>
            <a:avLst/>
            <a:gdLst>
              <a:gd name="T0" fmla="*/ 0 w 2478"/>
              <a:gd name="T1" fmla="*/ 202045 h 440"/>
              <a:gd name="T2" fmla="*/ 804017 w 2478"/>
              <a:gd name="T3" fmla="*/ 106795 h 440"/>
              <a:gd name="T4" fmla="*/ 2161256 w 2478"/>
              <a:gd name="T5" fmla="*/ 842818 h 440"/>
              <a:gd name="T6" fmla="*/ 3411540 w 2478"/>
              <a:gd name="T7" fmla="*/ 805295 h 440"/>
              <a:gd name="T8" fmla="*/ 4529049 w 2478"/>
              <a:gd name="T9" fmla="*/ 432955 h 440"/>
              <a:gd name="T10" fmla="*/ 5886289 w 2478"/>
              <a:gd name="T11" fmla="*/ 1171864 h 440"/>
              <a:gd name="T12" fmla="*/ 7029616 w 2478"/>
              <a:gd name="T13" fmla="*/ 692727 h 440"/>
              <a:gd name="T14" fmla="*/ 8283587 w 2478"/>
              <a:gd name="T15" fmla="*/ 1194955 h 440"/>
              <a:gd name="T16" fmla="*/ 9139238 w 2478"/>
              <a:gd name="T17" fmla="*/ 1151659 h 4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78" h="440">
                <a:moveTo>
                  <a:pt x="0" y="70"/>
                </a:moveTo>
                <a:cubicBezTo>
                  <a:pt x="37" y="65"/>
                  <a:pt x="120" y="0"/>
                  <a:pt x="218" y="37"/>
                </a:cubicBezTo>
                <a:cubicBezTo>
                  <a:pt x="316" y="74"/>
                  <a:pt x="468" y="252"/>
                  <a:pt x="586" y="292"/>
                </a:cubicBezTo>
                <a:cubicBezTo>
                  <a:pt x="704" y="332"/>
                  <a:pt x="816" y="303"/>
                  <a:pt x="925" y="279"/>
                </a:cubicBezTo>
                <a:cubicBezTo>
                  <a:pt x="1034" y="255"/>
                  <a:pt x="1116" y="131"/>
                  <a:pt x="1228" y="150"/>
                </a:cubicBezTo>
                <a:cubicBezTo>
                  <a:pt x="1341" y="170"/>
                  <a:pt x="1484" y="390"/>
                  <a:pt x="1596" y="406"/>
                </a:cubicBezTo>
                <a:cubicBezTo>
                  <a:pt x="1707" y="421"/>
                  <a:pt x="1799" y="240"/>
                  <a:pt x="1906" y="240"/>
                </a:cubicBezTo>
                <a:cubicBezTo>
                  <a:pt x="2014" y="239"/>
                  <a:pt x="2151" y="388"/>
                  <a:pt x="2246" y="414"/>
                </a:cubicBezTo>
                <a:cubicBezTo>
                  <a:pt x="2341" y="440"/>
                  <a:pt x="2430" y="402"/>
                  <a:pt x="2478" y="399"/>
                </a:cubicBezTo>
              </a:path>
            </a:pathLst>
          </a:custGeom>
          <a:noFill/>
          <a:ln w="76200" cmpd="sng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8" name="Freeform 16"/>
          <p:cNvSpPr>
            <a:spLocks noChangeAspect="1"/>
          </p:cNvSpPr>
          <p:nvPr/>
        </p:nvSpPr>
        <p:spPr bwMode="auto">
          <a:xfrm>
            <a:off x="6232525" y="4441826"/>
            <a:ext cx="655638" cy="1579563"/>
          </a:xfrm>
          <a:custGeom>
            <a:avLst/>
            <a:gdLst>
              <a:gd name="T0" fmla="*/ 430213 w 413"/>
              <a:gd name="T1" fmla="*/ 0 h 995"/>
              <a:gd name="T2" fmla="*/ 622300 w 413"/>
              <a:gd name="T3" fmla="*/ 468313 h 995"/>
              <a:gd name="T4" fmla="*/ 552450 w 413"/>
              <a:gd name="T5" fmla="*/ 1049338 h 995"/>
              <a:gd name="T6" fmla="*/ 0 w 413"/>
              <a:gd name="T7" fmla="*/ 1579563 h 9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3" h="995">
                <a:moveTo>
                  <a:pt x="271" y="0"/>
                </a:moveTo>
                <a:cubicBezTo>
                  <a:pt x="291" y="48"/>
                  <a:pt x="379" y="185"/>
                  <a:pt x="392" y="295"/>
                </a:cubicBezTo>
                <a:cubicBezTo>
                  <a:pt x="405" y="405"/>
                  <a:pt x="413" y="544"/>
                  <a:pt x="348" y="661"/>
                </a:cubicBezTo>
                <a:cubicBezTo>
                  <a:pt x="282" y="779"/>
                  <a:pt x="72" y="926"/>
                  <a:pt x="0" y="995"/>
                </a:cubicBezTo>
              </a:path>
            </a:pathLst>
          </a:custGeom>
          <a:noFill/>
          <a:ln w="57150" cap="rnd" cmpd="sng">
            <a:solidFill>
              <a:srgbClr val="800000"/>
            </a:solidFill>
            <a:prstDash val="sysDot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090" name="Group 18"/>
          <p:cNvGrpSpPr>
            <a:grpSpLocks noChangeAspect="1"/>
          </p:cNvGrpSpPr>
          <p:nvPr/>
        </p:nvGrpSpPr>
        <p:grpSpPr bwMode="auto">
          <a:xfrm rot="-673803">
            <a:off x="2566989" y="5516564"/>
            <a:ext cx="1273175" cy="1076325"/>
            <a:chOff x="7923" y="9360"/>
            <a:chExt cx="738" cy="636"/>
          </a:xfrm>
        </p:grpSpPr>
        <p:sp>
          <p:nvSpPr>
            <p:cNvPr id="4126" name="Line 19"/>
            <p:cNvSpPr>
              <a:spLocks noChangeAspect="1" noChangeShapeType="1"/>
            </p:cNvSpPr>
            <p:nvPr/>
          </p:nvSpPr>
          <p:spPr bwMode="auto">
            <a:xfrm flipV="1">
              <a:off x="8109" y="9565"/>
              <a:ext cx="432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4127" name="Group 20"/>
            <p:cNvGrpSpPr>
              <a:grpSpLocks noChangeAspect="1"/>
            </p:cNvGrpSpPr>
            <p:nvPr/>
          </p:nvGrpSpPr>
          <p:grpSpPr bwMode="auto">
            <a:xfrm>
              <a:off x="7923" y="9360"/>
              <a:ext cx="738" cy="636"/>
              <a:chOff x="7923" y="9360"/>
              <a:chExt cx="738" cy="636"/>
            </a:xfrm>
          </p:grpSpPr>
          <p:sp>
            <p:nvSpPr>
              <p:cNvPr id="4128" name="Line 21"/>
              <p:cNvSpPr>
                <a:spLocks noChangeAspect="1" noChangeShapeType="1"/>
              </p:cNvSpPr>
              <p:nvPr/>
            </p:nvSpPr>
            <p:spPr bwMode="auto">
              <a:xfrm flipV="1">
                <a:off x="8064" y="9504"/>
                <a:ext cx="432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9" name="Freeform 22"/>
              <p:cNvSpPr>
                <a:spLocks noChangeAspect="1"/>
              </p:cNvSpPr>
              <p:nvPr/>
            </p:nvSpPr>
            <p:spPr bwMode="auto">
              <a:xfrm>
                <a:off x="8496" y="9360"/>
                <a:ext cx="1" cy="147"/>
              </a:xfrm>
              <a:custGeom>
                <a:avLst/>
                <a:gdLst>
                  <a:gd name="T0" fmla="*/ 0 w 1"/>
                  <a:gd name="T1" fmla="*/ 147 h 147"/>
                  <a:gd name="T2" fmla="*/ 0 w 1"/>
                  <a:gd name="T3" fmla="*/ 0 h 14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147">
                    <a:moveTo>
                      <a:pt x="0" y="147"/>
                    </a:moveTo>
                    <a:cubicBezTo>
                      <a:pt x="0" y="123"/>
                      <a:pt x="0" y="24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 w="571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0" name="Freeform 23"/>
              <p:cNvSpPr>
                <a:spLocks noChangeAspect="1"/>
              </p:cNvSpPr>
              <p:nvPr/>
            </p:nvSpPr>
            <p:spPr bwMode="auto">
              <a:xfrm>
                <a:off x="8544" y="9567"/>
                <a:ext cx="117" cy="63"/>
              </a:xfrm>
              <a:custGeom>
                <a:avLst/>
                <a:gdLst>
                  <a:gd name="T0" fmla="*/ 0 w 117"/>
                  <a:gd name="T1" fmla="*/ 0 h 63"/>
                  <a:gd name="T2" fmla="*/ 117 w 117"/>
                  <a:gd name="T3" fmla="*/ 63 h 6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7" h="63">
                    <a:moveTo>
                      <a:pt x="0" y="0"/>
                    </a:moveTo>
                    <a:cubicBezTo>
                      <a:pt x="19" y="10"/>
                      <a:pt x="98" y="53"/>
                      <a:pt x="117" y="63"/>
                    </a:cubicBezTo>
                  </a:path>
                </a:pathLst>
              </a:custGeom>
              <a:solidFill>
                <a:srgbClr val="000000"/>
              </a:solidFill>
              <a:ln w="571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1" name="Freeform 24"/>
              <p:cNvSpPr>
                <a:spLocks noChangeAspect="1"/>
              </p:cNvSpPr>
              <p:nvPr/>
            </p:nvSpPr>
            <p:spPr bwMode="auto">
              <a:xfrm>
                <a:off x="8112" y="9855"/>
                <a:ext cx="1" cy="141"/>
              </a:xfrm>
              <a:custGeom>
                <a:avLst/>
                <a:gdLst>
                  <a:gd name="T0" fmla="*/ 0 w 1"/>
                  <a:gd name="T1" fmla="*/ 0 h 141"/>
                  <a:gd name="T2" fmla="*/ 0 w 1"/>
                  <a:gd name="T3" fmla="*/ 141 h 14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141">
                    <a:moveTo>
                      <a:pt x="0" y="0"/>
                    </a:moveTo>
                    <a:cubicBezTo>
                      <a:pt x="0" y="47"/>
                      <a:pt x="0" y="118"/>
                      <a:pt x="0" y="141"/>
                    </a:cubicBezTo>
                  </a:path>
                </a:pathLst>
              </a:custGeom>
              <a:solidFill>
                <a:srgbClr val="000000"/>
              </a:solidFill>
              <a:ln w="571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2" name="Freeform 25"/>
              <p:cNvSpPr>
                <a:spLocks noChangeAspect="1"/>
              </p:cNvSpPr>
              <p:nvPr/>
            </p:nvSpPr>
            <p:spPr bwMode="auto">
              <a:xfrm>
                <a:off x="7923" y="9744"/>
                <a:ext cx="138" cy="42"/>
              </a:xfrm>
              <a:custGeom>
                <a:avLst/>
                <a:gdLst>
                  <a:gd name="T0" fmla="*/ 138 w 138"/>
                  <a:gd name="T1" fmla="*/ 42 h 42"/>
                  <a:gd name="T2" fmla="*/ 0 w 138"/>
                  <a:gd name="T3" fmla="*/ 0 h 4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8" h="42">
                    <a:moveTo>
                      <a:pt x="138" y="42"/>
                    </a:moveTo>
                    <a:cubicBezTo>
                      <a:pt x="115" y="35"/>
                      <a:pt x="23" y="7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 w="571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3103" name="Oval 31">
            <a:hlinkClick r:id="rId2" action="ppaction://hlinksldjump" tooltip="ВОЗЛЕ РЫЦАРСКИХ ЗАМКОВ"/>
          </p:cNvPr>
          <p:cNvSpPr>
            <a:spLocks noChangeAspect="1" noChangeArrowheads="1"/>
          </p:cNvSpPr>
          <p:nvPr/>
        </p:nvSpPr>
        <p:spPr bwMode="auto">
          <a:xfrm>
            <a:off x="6024563" y="1512889"/>
            <a:ext cx="412750" cy="403225"/>
          </a:xfrm>
          <a:prstGeom prst="ellipse">
            <a:avLst/>
          </a:prstGeom>
          <a:solidFill>
            <a:srgbClr val="66CCFF"/>
          </a:solidFill>
          <a:ln w="38100">
            <a:solidFill>
              <a:srgbClr val="000099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e-BY" altLang="ru-RU"/>
          </a:p>
        </p:txBody>
      </p:sp>
      <p:sp>
        <p:nvSpPr>
          <p:cNvPr id="3104" name="Oval 32">
            <a:hlinkClick r:id="rId3" action="ppaction://hlinksldjump" tooltip="ВОЗЛЕ МОНАСТЫРЕЙ"/>
          </p:cNvPr>
          <p:cNvSpPr>
            <a:spLocks noChangeAspect="1" noChangeArrowheads="1"/>
          </p:cNvSpPr>
          <p:nvPr/>
        </p:nvSpPr>
        <p:spPr bwMode="auto">
          <a:xfrm>
            <a:off x="6816725" y="3429000"/>
            <a:ext cx="412750" cy="401638"/>
          </a:xfrm>
          <a:prstGeom prst="ellipse">
            <a:avLst/>
          </a:prstGeom>
          <a:solidFill>
            <a:srgbClr val="66CCFF"/>
          </a:solidFill>
          <a:ln w="38100">
            <a:solidFill>
              <a:srgbClr val="000099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e-BY" altLang="ru-RU"/>
          </a:p>
        </p:txBody>
      </p:sp>
      <p:sp>
        <p:nvSpPr>
          <p:cNvPr id="3105" name="Oval 33">
            <a:hlinkClick r:id="rId4" action="ppaction://hlinksldjump" tooltip="ВОЗЛЕ РЕЧНЫХ БРОДОВ"/>
          </p:cNvPr>
          <p:cNvSpPr>
            <a:spLocks noChangeAspect="1" noChangeArrowheads="1"/>
          </p:cNvSpPr>
          <p:nvPr/>
        </p:nvSpPr>
        <p:spPr bwMode="auto">
          <a:xfrm>
            <a:off x="6383338" y="4941889"/>
            <a:ext cx="412750" cy="403225"/>
          </a:xfrm>
          <a:prstGeom prst="ellipse">
            <a:avLst/>
          </a:prstGeom>
          <a:solidFill>
            <a:srgbClr val="66CCFF"/>
          </a:solidFill>
          <a:ln w="38100">
            <a:solidFill>
              <a:srgbClr val="000099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e-BY" altLang="ru-RU"/>
          </a:p>
        </p:txBody>
      </p:sp>
      <p:sp>
        <p:nvSpPr>
          <p:cNvPr id="3106" name="Oval 34">
            <a:hlinkClick r:id="rId5" action="ppaction://hlinksldjump"/>
          </p:cNvPr>
          <p:cNvSpPr>
            <a:spLocks noChangeAspect="1" noChangeArrowheads="1"/>
          </p:cNvSpPr>
          <p:nvPr/>
        </p:nvSpPr>
        <p:spPr bwMode="auto">
          <a:xfrm>
            <a:off x="3883025" y="5589589"/>
            <a:ext cx="412750" cy="403225"/>
          </a:xfrm>
          <a:prstGeom prst="ellipse">
            <a:avLst/>
          </a:prstGeom>
          <a:solidFill>
            <a:srgbClr val="66CCFF"/>
          </a:solidFill>
          <a:ln w="38100">
            <a:solidFill>
              <a:srgbClr val="000099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e-BY" altLang="ru-RU"/>
          </a:p>
        </p:txBody>
      </p:sp>
      <p:sp>
        <p:nvSpPr>
          <p:cNvPr id="3129" name="Freeform 57"/>
          <p:cNvSpPr>
            <a:spLocks/>
          </p:cNvSpPr>
          <p:nvPr/>
        </p:nvSpPr>
        <p:spPr bwMode="auto">
          <a:xfrm>
            <a:off x="4992689" y="130176"/>
            <a:ext cx="1684337" cy="3281363"/>
          </a:xfrm>
          <a:custGeom>
            <a:avLst/>
            <a:gdLst>
              <a:gd name="T0" fmla="*/ 0 w 1061"/>
              <a:gd name="T1" fmla="*/ 0 h 2067"/>
              <a:gd name="T2" fmla="*/ 115887 w 1061"/>
              <a:gd name="T3" fmla="*/ 304800 h 2067"/>
              <a:gd name="T4" fmla="*/ 188912 w 1061"/>
              <a:gd name="T5" fmla="*/ 436563 h 2067"/>
              <a:gd name="T6" fmla="*/ 247650 w 1061"/>
              <a:gd name="T7" fmla="*/ 552450 h 2067"/>
              <a:gd name="T8" fmla="*/ 406400 w 1061"/>
              <a:gd name="T9" fmla="*/ 842963 h 2067"/>
              <a:gd name="T10" fmla="*/ 450850 w 1061"/>
              <a:gd name="T11" fmla="*/ 928688 h 2067"/>
              <a:gd name="T12" fmla="*/ 552450 w 1061"/>
              <a:gd name="T13" fmla="*/ 1046163 h 2067"/>
              <a:gd name="T14" fmla="*/ 696912 w 1061"/>
              <a:gd name="T15" fmla="*/ 1292225 h 2067"/>
              <a:gd name="T16" fmla="*/ 784225 w 1061"/>
              <a:gd name="T17" fmla="*/ 1422400 h 2067"/>
              <a:gd name="T18" fmla="*/ 885825 w 1061"/>
              <a:gd name="T19" fmla="*/ 1554163 h 2067"/>
              <a:gd name="T20" fmla="*/ 1030287 w 1061"/>
              <a:gd name="T21" fmla="*/ 1828800 h 2067"/>
              <a:gd name="T22" fmla="*/ 1089025 w 1061"/>
              <a:gd name="T23" fmla="*/ 1901825 h 2067"/>
              <a:gd name="T24" fmla="*/ 1292225 w 1061"/>
              <a:gd name="T25" fmla="*/ 2220913 h 2067"/>
              <a:gd name="T26" fmla="*/ 1306512 w 1061"/>
              <a:gd name="T27" fmla="*/ 2265363 h 2067"/>
              <a:gd name="T28" fmla="*/ 1379537 w 1061"/>
              <a:gd name="T29" fmla="*/ 2336800 h 2067"/>
              <a:gd name="T30" fmla="*/ 1450975 w 1061"/>
              <a:gd name="T31" fmla="*/ 2468563 h 2067"/>
              <a:gd name="T32" fmla="*/ 1625600 w 1061"/>
              <a:gd name="T33" fmla="*/ 3048000 h 2067"/>
              <a:gd name="T34" fmla="*/ 1684337 w 1061"/>
              <a:gd name="T35" fmla="*/ 3281363 h 206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61" h="2067">
                <a:moveTo>
                  <a:pt x="0" y="0"/>
                </a:moveTo>
                <a:cubicBezTo>
                  <a:pt x="21" y="63"/>
                  <a:pt x="36" y="136"/>
                  <a:pt x="73" y="192"/>
                </a:cubicBezTo>
                <a:cubicBezTo>
                  <a:pt x="85" y="229"/>
                  <a:pt x="91" y="246"/>
                  <a:pt x="119" y="275"/>
                </a:cubicBezTo>
                <a:cubicBezTo>
                  <a:pt x="140" y="337"/>
                  <a:pt x="124" y="316"/>
                  <a:pt x="156" y="348"/>
                </a:cubicBezTo>
                <a:cubicBezTo>
                  <a:pt x="182" y="426"/>
                  <a:pt x="205" y="466"/>
                  <a:pt x="256" y="531"/>
                </a:cubicBezTo>
                <a:cubicBezTo>
                  <a:pt x="310" y="600"/>
                  <a:pt x="243" y="518"/>
                  <a:pt x="284" y="585"/>
                </a:cubicBezTo>
                <a:cubicBezTo>
                  <a:pt x="300" y="611"/>
                  <a:pt x="326" y="637"/>
                  <a:pt x="348" y="659"/>
                </a:cubicBezTo>
                <a:cubicBezTo>
                  <a:pt x="369" y="721"/>
                  <a:pt x="402" y="759"/>
                  <a:pt x="439" y="814"/>
                </a:cubicBezTo>
                <a:cubicBezTo>
                  <a:pt x="456" y="840"/>
                  <a:pt x="473" y="874"/>
                  <a:pt x="494" y="896"/>
                </a:cubicBezTo>
                <a:cubicBezTo>
                  <a:pt x="516" y="919"/>
                  <a:pt x="548" y="949"/>
                  <a:pt x="558" y="979"/>
                </a:cubicBezTo>
                <a:cubicBezTo>
                  <a:pt x="578" y="1038"/>
                  <a:pt x="615" y="1100"/>
                  <a:pt x="649" y="1152"/>
                </a:cubicBezTo>
                <a:cubicBezTo>
                  <a:pt x="685" y="1207"/>
                  <a:pt x="651" y="1129"/>
                  <a:pt x="686" y="1198"/>
                </a:cubicBezTo>
                <a:cubicBezTo>
                  <a:pt x="721" y="1269"/>
                  <a:pt x="770" y="1333"/>
                  <a:pt x="814" y="1399"/>
                </a:cubicBezTo>
                <a:cubicBezTo>
                  <a:pt x="817" y="1408"/>
                  <a:pt x="817" y="1419"/>
                  <a:pt x="823" y="1427"/>
                </a:cubicBezTo>
                <a:cubicBezTo>
                  <a:pt x="836" y="1444"/>
                  <a:pt x="869" y="1472"/>
                  <a:pt x="869" y="1472"/>
                </a:cubicBezTo>
                <a:cubicBezTo>
                  <a:pt x="879" y="1504"/>
                  <a:pt x="890" y="1530"/>
                  <a:pt x="914" y="1555"/>
                </a:cubicBezTo>
                <a:cubicBezTo>
                  <a:pt x="948" y="1678"/>
                  <a:pt x="990" y="1798"/>
                  <a:pt x="1024" y="1920"/>
                </a:cubicBezTo>
                <a:cubicBezTo>
                  <a:pt x="1037" y="1967"/>
                  <a:pt x="1061" y="2018"/>
                  <a:pt x="1061" y="2067"/>
                </a:cubicBezTo>
              </a:path>
            </a:pathLst>
          </a:custGeom>
          <a:noFill/>
          <a:ln w="57150" cap="rnd" cmpd="sng">
            <a:solidFill>
              <a:srgbClr val="8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30" name="Freeform 58"/>
          <p:cNvSpPr>
            <a:spLocks/>
          </p:cNvSpPr>
          <p:nvPr/>
        </p:nvSpPr>
        <p:spPr bwMode="auto">
          <a:xfrm>
            <a:off x="6096001" y="3419476"/>
            <a:ext cx="709613" cy="1490663"/>
          </a:xfrm>
          <a:custGeom>
            <a:avLst/>
            <a:gdLst>
              <a:gd name="T0" fmla="*/ 581025 w 447"/>
              <a:gd name="T1" fmla="*/ 0 h 939"/>
              <a:gd name="T2" fmla="*/ 595313 w 447"/>
              <a:gd name="T3" fmla="*/ 49213 h 939"/>
              <a:gd name="T4" fmla="*/ 623888 w 447"/>
              <a:gd name="T5" fmla="*/ 136525 h 939"/>
              <a:gd name="T6" fmla="*/ 406400 w 447"/>
              <a:gd name="T7" fmla="*/ 1079500 h 939"/>
              <a:gd name="T8" fmla="*/ 130175 w 447"/>
              <a:gd name="T9" fmla="*/ 1428750 h 939"/>
              <a:gd name="T10" fmla="*/ 0 w 447"/>
              <a:gd name="T11" fmla="*/ 1490663 h 9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47" h="939">
                <a:moveTo>
                  <a:pt x="366" y="0"/>
                </a:moveTo>
                <a:cubicBezTo>
                  <a:pt x="372" y="9"/>
                  <a:pt x="371" y="21"/>
                  <a:pt x="375" y="31"/>
                </a:cubicBezTo>
                <a:cubicBezTo>
                  <a:pt x="383" y="49"/>
                  <a:pt x="393" y="86"/>
                  <a:pt x="393" y="86"/>
                </a:cubicBezTo>
                <a:cubicBezTo>
                  <a:pt x="415" y="282"/>
                  <a:pt x="447" y="552"/>
                  <a:pt x="256" y="680"/>
                </a:cubicBezTo>
                <a:cubicBezTo>
                  <a:pt x="206" y="758"/>
                  <a:pt x="148" y="834"/>
                  <a:pt x="82" y="900"/>
                </a:cubicBezTo>
                <a:cubicBezTo>
                  <a:pt x="67" y="915"/>
                  <a:pt x="18" y="927"/>
                  <a:pt x="0" y="939"/>
                </a:cubicBezTo>
              </a:path>
            </a:pathLst>
          </a:custGeom>
          <a:noFill/>
          <a:ln w="57150" cap="rnd" cmpd="sng">
            <a:solidFill>
              <a:srgbClr val="8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31" name="Freeform 59"/>
          <p:cNvSpPr>
            <a:spLocks/>
          </p:cNvSpPr>
          <p:nvPr/>
        </p:nvSpPr>
        <p:spPr bwMode="auto">
          <a:xfrm>
            <a:off x="3630614" y="4905375"/>
            <a:ext cx="2465387" cy="636588"/>
          </a:xfrm>
          <a:custGeom>
            <a:avLst/>
            <a:gdLst>
              <a:gd name="T0" fmla="*/ 2465387 w 1553"/>
              <a:gd name="T1" fmla="*/ 0 h 401"/>
              <a:gd name="T2" fmla="*/ 2054225 w 1553"/>
              <a:gd name="T3" fmla="*/ 30163 h 401"/>
              <a:gd name="T4" fmla="*/ 1847850 w 1553"/>
              <a:gd name="T5" fmla="*/ 44450 h 401"/>
              <a:gd name="T6" fmla="*/ 1509712 w 1553"/>
              <a:gd name="T7" fmla="*/ 60325 h 401"/>
              <a:gd name="T8" fmla="*/ 1273175 w 1553"/>
              <a:gd name="T9" fmla="*/ 88900 h 401"/>
              <a:gd name="T10" fmla="*/ 1098550 w 1553"/>
              <a:gd name="T11" fmla="*/ 117475 h 401"/>
              <a:gd name="T12" fmla="*/ 1054100 w 1553"/>
              <a:gd name="T13" fmla="*/ 133350 h 401"/>
              <a:gd name="T14" fmla="*/ 877887 w 1553"/>
              <a:gd name="T15" fmla="*/ 163513 h 401"/>
              <a:gd name="T16" fmla="*/ 523875 w 1553"/>
              <a:gd name="T17" fmla="*/ 265113 h 401"/>
              <a:gd name="T18" fmla="*/ 0 w 1553"/>
              <a:gd name="T19" fmla="*/ 636588 h 40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53" h="401">
                <a:moveTo>
                  <a:pt x="1553" y="0"/>
                </a:moveTo>
                <a:cubicBezTo>
                  <a:pt x="1452" y="33"/>
                  <a:pt x="1544" y="6"/>
                  <a:pt x="1294" y="19"/>
                </a:cubicBezTo>
                <a:cubicBezTo>
                  <a:pt x="1250" y="21"/>
                  <a:pt x="1208" y="26"/>
                  <a:pt x="1164" y="28"/>
                </a:cubicBezTo>
                <a:cubicBezTo>
                  <a:pt x="1093" y="32"/>
                  <a:pt x="1022" y="35"/>
                  <a:pt x="951" y="38"/>
                </a:cubicBezTo>
                <a:cubicBezTo>
                  <a:pt x="761" y="64"/>
                  <a:pt x="1033" y="23"/>
                  <a:pt x="802" y="56"/>
                </a:cubicBezTo>
                <a:cubicBezTo>
                  <a:pt x="766" y="61"/>
                  <a:pt x="692" y="74"/>
                  <a:pt x="692" y="74"/>
                </a:cubicBezTo>
                <a:cubicBezTo>
                  <a:pt x="683" y="77"/>
                  <a:pt x="674" y="82"/>
                  <a:pt x="664" y="84"/>
                </a:cubicBezTo>
                <a:cubicBezTo>
                  <a:pt x="627" y="91"/>
                  <a:pt x="590" y="93"/>
                  <a:pt x="553" y="103"/>
                </a:cubicBezTo>
                <a:cubicBezTo>
                  <a:pt x="478" y="121"/>
                  <a:pt x="403" y="143"/>
                  <a:pt x="330" y="167"/>
                </a:cubicBezTo>
                <a:cubicBezTo>
                  <a:pt x="301" y="178"/>
                  <a:pt x="22" y="379"/>
                  <a:pt x="0" y="401"/>
                </a:cubicBezTo>
              </a:path>
            </a:pathLst>
          </a:custGeom>
          <a:noFill/>
          <a:ln w="57150" cap="rnd" cmpd="sng">
            <a:solidFill>
              <a:srgbClr val="8000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33" name="Freeform 61"/>
          <p:cNvSpPr>
            <a:spLocks/>
          </p:cNvSpPr>
          <p:nvPr/>
        </p:nvSpPr>
        <p:spPr bwMode="auto">
          <a:xfrm>
            <a:off x="4179889" y="276226"/>
            <a:ext cx="2816225" cy="1916113"/>
          </a:xfrm>
          <a:custGeom>
            <a:avLst/>
            <a:gdLst>
              <a:gd name="T0" fmla="*/ 0 w 1774"/>
              <a:gd name="T1" fmla="*/ 1916113 h 1207"/>
              <a:gd name="T2" fmla="*/ 160338 w 1774"/>
              <a:gd name="T3" fmla="*/ 1857375 h 1207"/>
              <a:gd name="T4" fmla="*/ 392113 w 1774"/>
              <a:gd name="T5" fmla="*/ 1625600 h 1207"/>
              <a:gd name="T6" fmla="*/ 450850 w 1774"/>
              <a:gd name="T7" fmla="*/ 1566863 h 1207"/>
              <a:gd name="T8" fmla="*/ 566738 w 1774"/>
              <a:gd name="T9" fmla="*/ 1392238 h 1207"/>
              <a:gd name="T10" fmla="*/ 654050 w 1774"/>
              <a:gd name="T11" fmla="*/ 1306513 h 1207"/>
              <a:gd name="T12" fmla="*/ 812800 w 1774"/>
              <a:gd name="T13" fmla="*/ 1146175 h 1207"/>
              <a:gd name="T14" fmla="*/ 885825 w 1774"/>
              <a:gd name="T15" fmla="*/ 1016000 h 1207"/>
              <a:gd name="T16" fmla="*/ 1263650 w 1774"/>
              <a:gd name="T17" fmla="*/ 725488 h 1207"/>
              <a:gd name="T18" fmla="*/ 1639888 w 1774"/>
              <a:gd name="T19" fmla="*/ 550863 h 1207"/>
              <a:gd name="T20" fmla="*/ 1684338 w 1774"/>
              <a:gd name="T21" fmla="*/ 522288 h 1207"/>
              <a:gd name="T22" fmla="*/ 1741488 w 1774"/>
              <a:gd name="T23" fmla="*/ 508000 h 1207"/>
              <a:gd name="T24" fmla="*/ 1857375 w 1774"/>
              <a:gd name="T25" fmla="*/ 449263 h 1207"/>
              <a:gd name="T26" fmla="*/ 1901825 w 1774"/>
              <a:gd name="T27" fmla="*/ 434975 h 1207"/>
              <a:gd name="T28" fmla="*/ 2090738 w 1774"/>
              <a:gd name="T29" fmla="*/ 333375 h 1207"/>
              <a:gd name="T30" fmla="*/ 2178050 w 1774"/>
              <a:gd name="T31" fmla="*/ 304800 h 1207"/>
              <a:gd name="T32" fmla="*/ 2220913 w 1774"/>
              <a:gd name="T33" fmla="*/ 290513 h 1207"/>
              <a:gd name="T34" fmla="*/ 2482850 w 1774"/>
              <a:gd name="T35" fmla="*/ 173038 h 1207"/>
              <a:gd name="T36" fmla="*/ 2598738 w 1774"/>
              <a:gd name="T37" fmla="*/ 115888 h 1207"/>
              <a:gd name="T38" fmla="*/ 2686050 w 1774"/>
              <a:gd name="T39" fmla="*/ 87313 h 1207"/>
              <a:gd name="T40" fmla="*/ 2757488 w 1774"/>
              <a:gd name="T41" fmla="*/ 42863 h 1207"/>
              <a:gd name="T42" fmla="*/ 2787650 w 1774"/>
              <a:gd name="T43" fmla="*/ 14288 h 1207"/>
              <a:gd name="T44" fmla="*/ 2816225 w 1774"/>
              <a:gd name="T45" fmla="*/ 0 h 120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774" h="1207">
                <a:moveTo>
                  <a:pt x="0" y="1207"/>
                </a:moveTo>
                <a:cubicBezTo>
                  <a:pt x="40" y="1198"/>
                  <a:pt x="63" y="1182"/>
                  <a:pt x="101" y="1170"/>
                </a:cubicBezTo>
                <a:cubicBezTo>
                  <a:pt x="149" y="1121"/>
                  <a:pt x="189" y="1063"/>
                  <a:pt x="247" y="1024"/>
                </a:cubicBezTo>
                <a:cubicBezTo>
                  <a:pt x="271" y="949"/>
                  <a:pt x="235" y="1036"/>
                  <a:pt x="284" y="987"/>
                </a:cubicBezTo>
                <a:cubicBezTo>
                  <a:pt x="314" y="957"/>
                  <a:pt x="326" y="907"/>
                  <a:pt x="357" y="877"/>
                </a:cubicBezTo>
                <a:cubicBezTo>
                  <a:pt x="375" y="859"/>
                  <a:pt x="394" y="841"/>
                  <a:pt x="412" y="823"/>
                </a:cubicBezTo>
                <a:cubicBezTo>
                  <a:pt x="445" y="790"/>
                  <a:pt x="479" y="755"/>
                  <a:pt x="512" y="722"/>
                </a:cubicBezTo>
                <a:cubicBezTo>
                  <a:pt x="536" y="698"/>
                  <a:pt x="534" y="664"/>
                  <a:pt x="558" y="640"/>
                </a:cubicBezTo>
                <a:cubicBezTo>
                  <a:pt x="612" y="585"/>
                  <a:pt x="722" y="481"/>
                  <a:pt x="796" y="457"/>
                </a:cubicBezTo>
                <a:cubicBezTo>
                  <a:pt x="867" y="410"/>
                  <a:pt x="952" y="374"/>
                  <a:pt x="1033" y="347"/>
                </a:cubicBezTo>
                <a:cubicBezTo>
                  <a:pt x="1044" y="344"/>
                  <a:pt x="1051" y="333"/>
                  <a:pt x="1061" y="329"/>
                </a:cubicBezTo>
                <a:cubicBezTo>
                  <a:pt x="1072" y="324"/>
                  <a:pt x="1085" y="323"/>
                  <a:pt x="1097" y="320"/>
                </a:cubicBezTo>
                <a:cubicBezTo>
                  <a:pt x="1129" y="288"/>
                  <a:pt x="1108" y="303"/>
                  <a:pt x="1170" y="283"/>
                </a:cubicBezTo>
                <a:cubicBezTo>
                  <a:pt x="1179" y="280"/>
                  <a:pt x="1198" y="274"/>
                  <a:pt x="1198" y="274"/>
                </a:cubicBezTo>
                <a:cubicBezTo>
                  <a:pt x="1235" y="250"/>
                  <a:pt x="1277" y="227"/>
                  <a:pt x="1317" y="210"/>
                </a:cubicBezTo>
                <a:cubicBezTo>
                  <a:pt x="1335" y="202"/>
                  <a:pt x="1354" y="198"/>
                  <a:pt x="1372" y="192"/>
                </a:cubicBezTo>
                <a:cubicBezTo>
                  <a:pt x="1381" y="189"/>
                  <a:pt x="1399" y="183"/>
                  <a:pt x="1399" y="183"/>
                </a:cubicBezTo>
                <a:cubicBezTo>
                  <a:pt x="1432" y="148"/>
                  <a:pt x="1518" y="125"/>
                  <a:pt x="1564" y="109"/>
                </a:cubicBezTo>
                <a:cubicBezTo>
                  <a:pt x="1590" y="100"/>
                  <a:pt x="1613" y="85"/>
                  <a:pt x="1637" y="73"/>
                </a:cubicBezTo>
                <a:cubicBezTo>
                  <a:pt x="1654" y="64"/>
                  <a:pt x="1692" y="55"/>
                  <a:pt x="1692" y="55"/>
                </a:cubicBezTo>
                <a:cubicBezTo>
                  <a:pt x="1734" y="11"/>
                  <a:pt x="1683" y="59"/>
                  <a:pt x="1737" y="27"/>
                </a:cubicBezTo>
                <a:cubicBezTo>
                  <a:pt x="1745" y="23"/>
                  <a:pt x="1749" y="14"/>
                  <a:pt x="1756" y="9"/>
                </a:cubicBezTo>
                <a:cubicBezTo>
                  <a:pt x="1761" y="5"/>
                  <a:pt x="1768" y="3"/>
                  <a:pt x="1774" y="0"/>
                </a:cubicBezTo>
              </a:path>
            </a:pathLst>
          </a:custGeom>
          <a:noFill/>
          <a:ln w="57150" cap="rnd" cmpd="sng">
            <a:solidFill>
              <a:srgbClr val="8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34" name="Oval 62">
            <a:hlinkClick r:id="rId6" action="ppaction://hlinksldjump" tooltip="НА ПЕРЕКРЁСТКЕ ДОРОГ"/>
          </p:cNvPr>
          <p:cNvSpPr>
            <a:spLocks noChangeAspect="1" noChangeArrowheads="1"/>
          </p:cNvSpPr>
          <p:nvPr/>
        </p:nvSpPr>
        <p:spPr bwMode="auto">
          <a:xfrm>
            <a:off x="4727575" y="722314"/>
            <a:ext cx="412750" cy="403225"/>
          </a:xfrm>
          <a:prstGeom prst="ellipse">
            <a:avLst/>
          </a:prstGeom>
          <a:solidFill>
            <a:srgbClr val="66CCFF"/>
          </a:solidFill>
          <a:ln w="38100">
            <a:solidFill>
              <a:srgbClr val="000099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e-BY" altLang="ru-RU"/>
          </a:p>
        </p:txBody>
      </p:sp>
      <p:grpSp>
        <p:nvGrpSpPr>
          <p:cNvPr id="3139" name="Group 67"/>
          <p:cNvGrpSpPr>
            <a:grpSpLocks/>
          </p:cNvGrpSpPr>
          <p:nvPr/>
        </p:nvGrpSpPr>
        <p:grpSpPr bwMode="auto">
          <a:xfrm rot="-3181176">
            <a:off x="6278563" y="1160463"/>
            <a:ext cx="717550" cy="793750"/>
            <a:chOff x="2517" y="1842"/>
            <a:chExt cx="1225" cy="1361"/>
          </a:xfrm>
        </p:grpSpPr>
        <p:sp>
          <p:nvSpPr>
            <p:cNvPr id="4121" name="Rectangle 68"/>
            <p:cNvSpPr>
              <a:spLocks noChangeArrowheads="1"/>
            </p:cNvSpPr>
            <p:nvPr/>
          </p:nvSpPr>
          <p:spPr bwMode="auto">
            <a:xfrm rot="-3534000">
              <a:off x="2608" y="2250"/>
              <a:ext cx="1030" cy="576"/>
            </a:xfrm>
            <a:prstGeom prst="rect">
              <a:avLst/>
            </a:prstGeom>
            <a:solidFill>
              <a:srgbClr val="FF9900"/>
            </a:solidFill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e-BY" altLang="ru-RU"/>
            </a:p>
          </p:txBody>
        </p:sp>
        <p:sp>
          <p:nvSpPr>
            <p:cNvPr id="4122" name="Oval 69"/>
            <p:cNvSpPr>
              <a:spLocks noChangeArrowheads="1"/>
            </p:cNvSpPr>
            <p:nvPr/>
          </p:nvSpPr>
          <p:spPr bwMode="auto">
            <a:xfrm>
              <a:off x="2517" y="2749"/>
              <a:ext cx="182" cy="181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e-BY" altLang="ru-RU"/>
            </a:p>
          </p:txBody>
        </p:sp>
        <p:sp>
          <p:nvSpPr>
            <p:cNvPr id="4123" name="Oval 70"/>
            <p:cNvSpPr>
              <a:spLocks noChangeArrowheads="1"/>
            </p:cNvSpPr>
            <p:nvPr/>
          </p:nvSpPr>
          <p:spPr bwMode="auto">
            <a:xfrm>
              <a:off x="2971" y="3022"/>
              <a:ext cx="182" cy="181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e-BY" altLang="ru-RU"/>
            </a:p>
          </p:txBody>
        </p:sp>
        <p:sp>
          <p:nvSpPr>
            <p:cNvPr id="4124" name="Oval 71"/>
            <p:cNvSpPr>
              <a:spLocks noChangeArrowheads="1"/>
            </p:cNvSpPr>
            <p:nvPr/>
          </p:nvSpPr>
          <p:spPr bwMode="auto">
            <a:xfrm>
              <a:off x="3062" y="1842"/>
              <a:ext cx="182" cy="181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e-BY" altLang="ru-RU"/>
            </a:p>
          </p:txBody>
        </p:sp>
        <p:sp>
          <p:nvSpPr>
            <p:cNvPr id="4125" name="Oval 72"/>
            <p:cNvSpPr>
              <a:spLocks noChangeArrowheads="1"/>
            </p:cNvSpPr>
            <p:nvPr/>
          </p:nvSpPr>
          <p:spPr bwMode="auto">
            <a:xfrm>
              <a:off x="3560" y="2159"/>
              <a:ext cx="182" cy="181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e-BY" altLang="ru-RU"/>
            </a:p>
          </p:txBody>
        </p:sp>
      </p:grpSp>
      <p:grpSp>
        <p:nvGrpSpPr>
          <p:cNvPr id="3160" name="Group 88"/>
          <p:cNvGrpSpPr>
            <a:grpSpLocks/>
          </p:cNvGrpSpPr>
          <p:nvPr/>
        </p:nvGrpSpPr>
        <p:grpSpPr bwMode="auto">
          <a:xfrm>
            <a:off x="7229476" y="2738439"/>
            <a:ext cx="269875" cy="835025"/>
            <a:chOff x="3743" y="1480"/>
            <a:chExt cx="282" cy="798"/>
          </a:xfrm>
        </p:grpSpPr>
        <p:sp>
          <p:nvSpPr>
            <p:cNvPr id="4117" name="Oval 85"/>
            <p:cNvSpPr>
              <a:spLocks noChangeAspect="1" noChangeArrowheads="1"/>
            </p:cNvSpPr>
            <p:nvPr/>
          </p:nvSpPr>
          <p:spPr bwMode="auto">
            <a:xfrm>
              <a:off x="3754" y="2024"/>
              <a:ext cx="260" cy="254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e-BY" altLang="ru-RU"/>
            </a:p>
          </p:txBody>
        </p:sp>
        <p:grpSp>
          <p:nvGrpSpPr>
            <p:cNvPr id="4118" name="Group 87"/>
            <p:cNvGrpSpPr>
              <a:grpSpLocks/>
            </p:cNvGrpSpPr>
            <p:nvPr/>
          </p:nvGrpSpPr>
          <p:grpSpPr bwMode="auto">
            <a:xfrm>
              <a:off x="3743" y="1480"/>
              <a:ext cx="282" cy="544"/>
              <a:chOff x="3743" y="1480"/>
              <a:chExt cx="282" cy="544"/>
            </a:xfrm>
          </p:grpSpPr>
          <p:sp>
            <p:nvSpPr>
              <p:cNvPr id="4119" name="Line 6"/>
              <p:cNvSpPr>
                <a:spLocks noChangeAspect="1" noChangeShapeType="1"/>
              </p:cNvSpPr>
              <p:nvPr/>
            </p:nvSpPr>
            <p:spPr bwMode="auto">
              <a:xfrm>
                <a:off x="3743" y="1658"/>
                <a:ext cx="282" cy="3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0" name="Line 86"/>
              <p:cNvSpPr>
                <a:spLocks noChangeShapeType="1"/>
              </p:cNvSpPr>
              <p:nvPr/>
            </p:nvSpPr>
            <p:spPr bwMode="auto">
              <a:xfrm>
                <a:off x="3878" y="1480"/>
                <a:ext cx="0" cy="54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8377067" y="-216224"/>
            <a:ext cx="398378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Места</a:t>
            </a:r>
          </a:p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</a:rPr>
              <a:t>в</a:t>
            </a:r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озникновения</a:t>
            </a:r>
          </a:p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городов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0994" y="310952"/>
            <a:ext cx="710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106360" y="1735162"/>
            <a:ext cx="710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816812" y="3159564"/>
            <a:ext cx="769352" cy="914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038976" y="4540689"/>
            <a:ext cx="769352" cy="914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339246" y="5070350"/>
            <a:ext cx="769352" cy="914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269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7607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smtClean="0">
                <a:solidFill>
                  <a:srgbClr val="990000"/>
                </a:solidFill>
                <a:latin typeface="Century Gothic" panose="020B0502020202020204" pitchFamily="34" charset="0"/>
              </a:rPr>
              <a:t>На перекрёстке дорог</a:t>
            </a:r>
          </a:p>
        </p:txBody>
      </p:sp>
      <p:pic>
        <p:nvPicPr>
          <p:cNvPr id="5127" name="Picture 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7246" y="1452554"/>
            <a:ext cx="4531659" cy="4607791"/>
          </a:xfrm>
          <a:noFill/>
          <a:ln w="57150" cmpd="thickThin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2" name="Управляющая кнопка: назад 1">
            <a:hlinkClick r:id="rId3" action="ppaction://hlinksldjump" highlightClick="1"/>
          </p:cNvPr>
          <p:cNvSpPr/>
          <p:nvPr/>
        </p:nvSpPr>
        <p:spPr>
          <a:xfrm>
            <a:off x="11582400" y="6508376"/>
            <a:ext cx="609600" cy="349624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426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990000"/>
                </a:solidFill>
                <a:latin typeface="Century Gothic" panose="020B0502020202020204" pitchFamily="34" charset="0"/>
              </a:rPr>
              <a:t>Возле рыцарских замков</a:t>
            </a:r>
          </a:p>
        </p:txBody>
      </p:sp>
      <p:sp>
        <p:nvSpPr>
          <p:cNvPr id="9" name="Управляющая кнопка: назад 8">
            <a:hlinkClick r:id="rId2" action="ppaction://hlinksldjump" highlightClick="1"/>
          </p:cNvPr>
          <p:cNvSpPr/>
          <p:nvPr/>
        </p:nvSpPr>
        <p:spPr>
          <a:xfrm>
            <a:off x="11582400" y="6508376"/>
            <a:ext cx="609600" cy="349624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>
          <a:xfrm>
            <a:off x="2465295" y="1732429"/>
            <a:ext cx="6595035" cy="441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6205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990000"/>
                </a:solidFill>
                <a:latin typeface="Century Gothic" panose="020B0502020202020204" pitchFamily="34" charset="0"/>
              </a:rPr>
              <a:t>Возле монастырей</a:t>
            </a:r>
          </a:p>
        </p:txBody>
      </p:sp>
      <p:sp>
        <p:nvSpPr>
          <p:cNvPr id="7172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484314"/>
            <a:ext cx="6019800" cy="4708525"/>
          </a:xfrm>
        </p:spPr>
        <p:txBody>
          <a:bodyPr>
            <a:noAutofit/>
          </a:bodyPr>
          <a:lstStyle/>
          <a:p>
            <a:pPr marL="0" indent="268288" eaLnBrk="1" hangingPunct="1">
              <a:lnSpc>
                <a:spcPct val="80000"/>
              </a:lnSpc>
              <a:buClr>
                <a:schemeClr val="bg2"/>
              </a:buClr>
              <a:buFontTx/>
              <a:buNone/>
            </a:pPr>
            <a:r>
              <a:rPr lang="ru-RU" altLang="ru-RU" sz="2400" dirty="0" smtClean="0">
                <a:latin typeface="Century Gothic" panose="020B0502020202020204" pitchFamily="34" charset="0"/>
              </a:rPr>
              <a:t> </a:t>
            </a:r>
          </a:p>
          <a:p>
            <a:pPr marL="0" indent="268288" eaLnBrk="1" hangingPunct="1">
              <a:lnSpc>
                <a:spcPct val="80000"/>
              </a:lnSpc>
              <a:buClr>
                <a:schemeClr val="bg2"/>
              </a:buClr>
              <a:buFontTx/>
              <a:buNone/>
            </a:pPr>
            <a:endParaRPr lang="ru-RU" altLang="ru-RU" sz="1200" dirty="0">
              <a:latin typeface="Century Gothic" panose="020B0502020202020204" pitchFamily="34" charset="0"/>
            </a:endParaRPr>
          </a:p>
          <a:p>
            <a:pPr marL="0" indent="268288" algn="ctr">
              <a:lnSpc>
                <a:spcPct val="80000"/>
              </a:lnSpc>
              <a:buClr>
                <a:schemeClr val="bg2"/>
              </a:buClr>
              <a:buNone/>
            </a:pPr>
            <a:r>
              <a:rPr lang="ru-RU" alt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endParaRPr lang="ru-RU" alt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9" name="Управляющая кнопка: назад 8">
            <a:hlinkClick r:id="rId2" action="ppaction://hlinksldjump" highlightClick="1"/>
          </p:cNvPr>
          <p:cNvSpPr/>
          <p:nvPr/>
        </p:nvSpPr>
        <p:spPr>
          <a:xfrm>
            <a:off x="11582400" y="6508376"/>
            <a:ext cx="609600" cy="349624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1" y="1845686"/>
            <a:ext cx="4703401" cy="3551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718" y="1559858"/>
            <a:ext cx="4398682" cy="3299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3905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990000"/>
                </a:solidFill>
                <a:latin typeface="Century Gothic" panose="020B0502020202020204" pitchFamily="34" charset="0"/>
              </a:rPr>
              <a:t>Возле речных бродов</a:t>
            </a:r>
          </a:p>
        </p:txBody>
      </p:sp>
      <p:sp>
        <p:nvSpPr>
          <p:cNvPr id="9" name="Управляющая кнопка: назад 8">
            <a:hlinkClick r:id="rId2" action="ppaction://hlinksldjump" highlightClick="1"/>
          </p:cNvPr>
          <p:cNvSpPr/>
          <p:nvPr/>
        </p:nvSpPr>
        <p:spPr>
          <a:xfrm>
            <a:off x="11582400" y="6508376"/>
            <a:ext cx="609600" cy="349624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52" y="1806803"/>
            <a:ext cx="6841565" cy="4109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340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774233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990000"/>
                </a:solidFill>
                <a:latin typeface="Century Gothic" panose="020B0502020202020204" pitchFamily="34" charset="0"/>
              </a:rPr>
              <a:t>У мостов через реки</a:t>
            </a:r>
          </a:p>
        </p:txBody>
      </p:sp>
      <p:sp>
        <p:nvSpPr>
          <p:cNvPr id="8" name="Управляющая кнопка: назад 7">
            <a:hlinkClick r:id="rId2" action="ppaction://hlinksldjump" highlightClick="1"/>
          </p:cNvPr>
          <p:cNvSpPr/>
          <p:nvPr/>
        </p:nvSpPr>
        <p:spPr>
          <a:xfrm>
            <a:off x="11582400" y="6508376"/>
            <a:ext cx="609600" cy="349624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5" y="1628888"/>
            <a:ext cx="6469529" cy="4507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28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Rectangle 9"/>
          <p:cNvSpPr>
            <a:spLocks noGrp="1" noChangeArrowheads="1"/>
          </p:cNvSpPr>
          <p:nvPr>
            <p:ph type="title"/>
          </p:nvPr>
        </p:nvSpPr>
        <p:spPr>
          <a:xfrm>
            <a:off x="2818653" y="48653"/>
            <a:ext cx="7772400" cy="704850"/>
          </a:xfrm>
          <a:gradFill flip="none" rotWithShape="1">
            <a:gsLst>
              <a:gs pos="42000">
                <a:schemeClr val="dk1">
                  <a:tint val="50000"/>
                  <a:satMod val="300000"/>
                  <a:alpha val="55000"/>
                </a:schemeClr>
              </a:gs>
              <a:gs pos="44000">
                <a:schemeClr val="dk1">
                  <a:tint val="37000"/>
                  <a:satMod val="300000"/>
                  <a:alpha val="67000"/>
                </a:schemeClr>
              </a:gs>
              <a:gs pos="100000">
                <a:schemeClr val="dk1">
                  <a:tint val="15000"/>
                  <a:satMod val="350000"/>
                  <a:alpha val="19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горожан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11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55" y="952967"/>
            <a:ext cx="3889375" cy="5581650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 descr="Рисунок2"/>
          <p:cNvPicPr>
            <a:picLocks noChangeAspect="1" noChangeArrowheads="1"/>
          </p:cNvPicPr>
          <p:nvPr/>
        </p:nvPicPr>
        <p:blipFill>
          <a:blip r:embed="rId4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706" y="952967"/>
            <a:ext cx="4139376" cy="5581650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4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j01789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72" y="1025757"/>
            <a:ext cx="5642628" cy="4806483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950976" y="14288"/>
            <a:ext cx="7772400" cy="704850"/>
          </a:xfrm>
          <a:gradFill flip="none" rotWithShape="1">
            <a:gsLst>
              <a:gs pos="42000">
                <a:schemeClr val="dk1">
                  <a:tint val="50000"/>
                  <a:satMod val="300000"/>
                  <a:alpha val="55000"/>
                </a:schemeClr>
              </a:gs>
              <a:gs pos="44000">
                <a:schemeClr val="dk1">
                  <a:tint val="37000"/>
                  <a:satMod val="300000"/>
                  <a:alpha val="67000"/>
                </a:schemeClr>
              </a:gs>
              <a:gs pos="100000">
                <a:schemeClr val="dk1">
                  <a:tint val="15000"/>
                  <a:satMod val="350000"/>
                  <a:alpha val="19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горожан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052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980018" y="30490"/>
            <a:ext cx="7772400" cy="704850"/>
          </a:xfrm>
          <a:gradFill flip="none" rotWithShape="1">
            <a:gsLst>
              <a:gs pos="42000">
                <a:schemeClr val="dk1">
                  <a:tint val="50000"/>
                  <a:satMod val="300000"/>
                  <a:alpha val="55000"/>
                </a:schemeClr>
              </a:gs>
              <a:gs pos="44000">
                <a:schemeClr val="dk1">
                  <a:tint val="37000"/>
                  <a:satMod val="300000"/>
                  <a:alpha val="67000"/>
                </a:schemeClr>
              </a:gs>
              <a:gs pos="100000">
                <a:schemeClr val="dk1">
                  <a:tint val="15000"/>
                  <a:satMod val="350000"/>
                  <a:alpha val="19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горожан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12" descr="Рисунок2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31" y="1052513"/>
            <a:ext cx="4270375" cy="5486400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496" y="2149475"/>
            <a:ext cx="513845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45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9280" y="0"/>
            <a:ext cx="10192719" cy="46494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Укажите термин по его определению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9279" y="608310"/>
            <a:ext cx="10192720" cy="6249690"/>
          </a:xfrm>
        </p:spPr>
        <p:txBody>
          <a:bodyPr>
            <a:normAutofit lnSpcReduction="10000"/>
          </a:bodyPr>
          <a:lstStyle/>
          <a:p>
            <a:pPr marL="0" indent="357188">
              <a:buFont typeface="+mj-lt"/>
              <a:buAutoNum type="arabicPeriod"/>
              <a:tabLst>
                <a:tab pos="357188" algn="l"/>
              </a:tabLst>
            </a:pPr>
            <a:r>
              <a:rPr lang="ru-RU" dirty="0" smtClean="0"/>
              <a:t>Группа </a:t>
            </a:r>
            <a:r>
              <a:rPr lang="ru-RU" dirty="0"/>
              <a:t>людей в обществе, обладающая определёнными правами и обязанностями, передающимися по наследству.</a:t>
            </a:r>
          </a:p>
          <a:p>
            <a:pPr marL="0" indent="357188">
              <a:buFont typeface="+mj-lt"/>
              <a:buAutoNum type="arabicPeriod"/>
              <a:tabLst>
                <a:tab pos="357188" algn="l"/>
              </a:tabLst>
            </a:pPr>
            <a:r>
              <a:rPr lang="ru-RU" dirty="0" smtClean="0"/>
              <a:t>Отношения </a:t>
            </a:r>
            <a:r>
              <a:rPr lang="ru-RU" dirty="0"/>
              <a:t>поземельной и личной зависимости, основанные на собственности на </a:t>
            </a:r>
            <a:r>
              <a:rPr lang="ru-RU" dirty="0" smtClean="0"/>
              <a:t>землю.</a:t>
            </a:r>
          </a:p>
          <a:p>
            <a:pPr marL="0" indent="357188">
              <a:buFont typeface="+mj-lt"/>
              <a:buAutoNum type="arabicPeriod"/>
              <a:tabLst>
                <a:tab pos="357188" algn="l"/>
              </a:tabLst>
            </a:pPr>
            <a:r>
              <a:rPr lang="ru-RU" dirty="0"/>
              <a:t>Период распада крупных государств на ряд мелких и средних владений.</a:t>
            </a:r>
          </a:p>
          <a:p>
            <a:pPr marL="0" indent="357188">
              <a:buFont typeface="+mj-lt"/>
              <a:buAutoNum type="arabicPeriod"/>
              <a:tabLst>
                <a:tab pos="357188" algn="l"/>
              </a:tabLst>
            </a:pPr>
            <a:r>
              <a:rPr lang="ru-RU" dirty="0"/>
              <a:t>Последовательное подчинение феодалов, основанное на передаче земли за службу.</a:t>
            </a:r>
          </a:p>
          <a:p>
            <a:pPr marL="0" indent="357188">
              <a:buFont typeface="+mj-lt"/>
              <a:buAutoNum type="arabicPeriod"/>
              <a:tabLst>
                <a:tab pos="357188" algn="l"/>
              </a:tabLst>
            </a:pPr>
            <a:r>
              <a:rPr lang="ru-RU" dirty="0" smtClean="0"/>
              <a:t>Принудительные </a:t>
            </a:r>
            <a:r>
              <a:rPr lang="ru-RU" dirty="0"/>
              <a:t>обязанности.</a:t>
            </a:r>
          </a:p>
          <a:p>
            <a:pPr marL="0" indent="357188">
              <a:buFont typeface="+mj-lt"/>
              <a:buAutoNum type="arabicPeriod"/>
              <a:tabLst>
                <a:tab pos="357188" algn="l"/>
              </a:tabLst>
            </a:pPr>
            <a:r>
              <a:rPr lang="ru-RU" dirty="0" smtClean="0"/>
              <a:t>Налог </a:t>
            </a:r>
            <a:r>
              <a:rPr lang="ru-RU" dirty="0"/>
              <a:t>продуктами труда</a:t>
            </a:r>
          </a:p>
          <a:p>
            <a:pPr marL="0" indent="357188">
              <a:buFont typeface="+mj-lt"/>
              <a:buAutoNum type="arabicPeriod"/>
              <a:tabLst>
                <a:tab pos="357188" algn="l"/>
              </a:tabLst>
            </a:pPr>
            <a:r>
              <a:rPr lang="ru-RU" dirty="0"/>
              <a:t>Зависимость крестьян от феодала</a:t>
            </a:r>
          </a:p>
          <a:p>
            <a:pPr marL="0" indent="357188">
              <a:buFont typeface="+mj-lt"/>
              <a:buAutoNum type="arabicPeriod"/>
              <a:tabLst>
                <a:tab pos="357188" algn="l"/>
              </a:tabLst>
            </a:pPr>
            <a:r>
              <a:rPr lang="ru-RU" dirty="0"/>
              <a:t>Тип хозяйства, при котором продукты труда производились для себя, а не для продажи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74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99281" y="1806014"/>
            <a:ext cx="4159472" cy="1797797"/>
          </a:xfrm>
        </p:spPr>
        <p:txBody>
          <a:bodyPr anchor="ctr">
            <a:no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– центры ремесла и торговли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46" y="1148959"/>
            <a:ext cx="5241209" cy="4560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56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965" y="273050"/>
            <a:ext cx="4606812" cy="6126081"/>
          </a:xfrm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2685080" y="2115296"/>
            <a:ext cx="3549251" cy="1797797"/>
          </a:xfrm>
          <a:prstGeom prst="rect">
            <a:avLst/>
          </a:prstGeom>
          <a:gradFill flip="none" rotWithShape="1">
            <a:gsLst>
              <a:gs pos="42000">
                <a:schemeClr val="dk1">
                  <a:tint val="50000"/>
                  <a:satMod val="300000"/>
                  <a:alpha val="55000"/>
                </a:schemeClr>
              </a:gs>
              <a:gs pos="44000">
                <a:schemeClr val="dk1">
                  <a:tint val="37000"/>
                  <a:satMod val="300000"/>
                  <a:alpha val="67000"/>
                </a:schemeClr>
              </a:gs>
              <a:gs pos="100000">
                <a:schemeClr val="dk1">
                  <a:tint val="15000"/>
                  <a:satMod val="350000"/>
                  <a:alpha val="19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ctr"/>
            <a:r>
              <a:rPr lang="ru-RU" sz="3600" smtClean="0"/>
              <a:t>Городское ремесло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60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8259"/>
            <a:ext cx="10972800" cy="850106"/>
          </a:xfrm>
        </p:spPr>
        <p:txBody>
          <a:bodyPr/>
          <a:lstStyle/>
          <a:p>
            <a:r>
              <a:rPr lang="ru-RU" dirty="0" smtClean="0"/>
              <a:t>Ремесло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548718" y="1048872"/>
            <a:ext cx="5643282" cy="580912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Ремесленники производили товары.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Товар – это продукт труда, произведённый для продажи.</a:t>
            </a:r>
            <a:endParaRPr lang="ru-RU" i="1" dirty="0">
              <a:solidFill>
                <a:srgbClr val="C00000"/>
              </a:solidFill>
            </a:endParaRPr>
          </a:p>
          <a:p>
            <a:r>
              <a:rPr lang="ru-RU" dirty="0" smtClean="0"/>
              <a:t>Вместе с ростом городов стало развиваться товарно-денежное хозяйство.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Товарно-денежное хозяйство – такой тип хозяйства, при котором товары производятся для продажи.</a:t>
            </a:r>
            <a:endParaRPr lang="ru-RU" i="1" dirty="0">
              <a:solidFill>
                <a:srgbClr val="C00000"/>
              </a:solidFill>
            </a:endParaRPr>
          </a:p>
          <a:p>
            <a:r>
              <a:rPr lang="ru-RU" dirty="0" smtClean="0"/>
              <a:t>Города становились центрами ремесла и торговли.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857" y="2009241"/>
            <a:ext cx="4527176" cy="2977708"/>
          </a:xfrm>
        </p:spPr>
      </p:pic>
    </p:spTree>
    <p:extLst>
      <p:ext uri="{BB962C8B-B14F-4D97-AF65-F5344CB8AC3E}">
        <p14:creationId xmlns:p14="http://schemas.microsoft.com/office/powerpoint/2010/main" val="5527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254" y="274638"/>
            <a:ext cx="9335146" cy="850106"/>
          </a:xfrm>
        </p:spPr>
        <p:txBody>
          <a:bodyPr/>
          <a:lstStyle/>
          <a:p>
            <a:r>
              <a:rPr lang="ru-RU" dirty="0" smtClean="0"/>
              <a:t>Ремесленные мастерские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9281" y="1030614"/>
            <a:ext cx="5760543" cy="582738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400" dirty="0" smtClean="0"/>
              <a:t>Труд ремесленника был основой хозяйства средневекового города.</a:t>
            </a:r>
          </a:p>
          <a:p>
            <a:pPr>
              <a:spcBef>
                <a:spcPts val="0"/>
              </a:spcBef>
            </a:pPr>
            <a:r>
              <a:rPr lang="ru-RU" sz="2400" dirty="0" smtClean="0"/>
              <a:t>Ремесленник работал в собственной мастерской.</a:t>
            </a:r>
          </a:p>
          <a:p>
            <a:pPr>
              <a:spcBef>
                <a:spcPts val="0"/>
              </a:spcBef>
            </a:pPr>
            <a:r>
              <a:rPr lang="ru-RU" sz="2400" dirty="0" smtClean="0"/>
              <a:t>Сам покупал необходимое сырьё и брал заказы.</a:t>
            </a:r>
          </a:p>
          <a:p>
            <a:pPr>
              <a:spcBef>
                <a:spcPts val="0"/>
              </a:spcBef>
            </a:pPr>
            <a:r>
              <a:rPr lang="ru-RU" i="1" dirty="0" smtClean="0">
                <a:solidFill>
                  <a:srgbClr val="C00000"/>
                </a:solidFill>
              </a:rPr>
              <a:t>Сырьё – материал, из которого изготавливались изделия.</a:t>
            </a:r>
          </a:p>
          <a:p>
            <a:pPr>
              <a:spcBef>
                <a:spcPts val="0"/>
              </a:spcBef>
            </a:pPr>
            <a:r>
              <a:rPr lang="ru-RU" i="1" dirty="0" smtClean="0">
                <a:solidFill>
                  <a:srgbClr val="C00000"/>
                </a:solidFill>
              </a:rPr>
              <a:t>Цех – объединение ремесленников одной специальности.</a:t>
            </a:r>
          </a:p>
          <a:p>
            <a:pPr>
              <a:spcBef>
                <a:spcPts val="0"/>
              </a:spcBef>
            </a:pPr>
            <a:r>
              <a:rPr lang="ru-RU" i="1" dirty="0" smtClean="0">
                <a:solidFill>
                  <a:srgbClr val="C00000"/>
                </a:solidFill>
              </a:rPr>
              <a:t>Гильдия – объединение купцов, врачей, юристов.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24" y="1124744"/>
            <a:ext cx="4432176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254" y="274638"/>
            <a:ext cx="9335146" cy="850106"/>
          </a:xfrm>
        </p:spPr>
        <p:txBody>
          <a:bodyPr/>
          <a:lstStyle/>
          <a:p>
            <a:r>
              <a:rPr lang="ru-RU" dirty="0" smtClean="0"/>
              <a:t>Ремесло цеховое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247254" y="1788459"/>
            <a:ext cx="2365087" cy="150607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Члены цеха:</a:t>
            </a:r>
          </a:p>
          <a:p>
            <a:pPr algn="ctr"/>
            <a:r>
              <a:rPr lang="ru-RU" sz="2400" b="1" dirty="0" smtClean="0"/>
              <a:t>-мастера, подмастерья, ученики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19109" y="1640541"/>
            <a:ext cx="2768499" cy="180190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Устав цеха:</a:t>
            </a:r>
          </a:p>
          <a:p>
            <a:pPr algn="ctr"/>
            <a:r>
              <a:rPr lang="ru-RU" sz="2400" b="1" dirty="0" err="1" smtClean="0"/>
              <a:t>Спец.документ</a:t>
            </a:r>
            <a:r>
              <a:rPr lang="ru-RU" sz="2400" b="1" dirty="0" smtClean="0"/>
              <a:t>, определял права и обязанности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794377" y="1640541"/>
            <a:ext cx="3397623" cy="180190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Знак цеха:</a:t>
            </a:r>
          </a:p>
          <a:p>
            <a:pPr algn="ctr"/>
            <a:r>
              <a:rPr lang="ru-RU" sz="2400" b="1" dirty="0" smtClean="0"/>
              <a:t>Отличительный знак, по которому можно было определить специализацию цеха</a:t>
            </a:r>
            <a:endParaRPr lang="ru-RU" sz="2400" b="1" dirty="0"/>
          </a:p>
        </p:txBody>
      </p:sp>
      <p:sp>
        <p:nvSpPr>
          <p:cNvPr id="8" name="Волна 7"/>
          <p:cNvSpPr/>
          <p:nvPr/>
        </p:nvSpPr>
        <p:spPr>
          <a:xfrm>
            <a:off x="1999282" y="4222375"/>
            <a:ext cx="9982048" cy="2635625"/>
          </a:xfrm>
          <a:prstGeom prst="wav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цеха состояла в защите своих ремесленников. Запрещалось заниматься ремеслом тем, кто не входил в цех.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Члены цеха селились на 1 улице: улица Гончаров, Портных, Кузнецов и т.д.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20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254" y="274638"/>
            <a:ext cx="9335146" cy="850106"/>
          </a:xfrm>
        </p:spPr>
        <p:txBody>
          <a:bodyPr/>
          <a:lstStyle/>
          <a:p>
            <a:r>
              <a:rPr lang="ru-RU" dirty="0" smtClean="0"/>
              <a:t>Цех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4601" y="4746812"/>
            <a:ext cx="6212541" cy="131781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УЧЕНИК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3438" y="3429000"/>
            <a:ext cx="4814047" cy="131781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ПОДМАСТЕРЬЕ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15278" y="2111188"/>
            <a:ext cx="3590366" cy="131781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трелка влево 7"/>
          <p:cNvSpPr/>
          <p:nvPr/>
        </p:nvSpPr>
        <p:spPr>
          <a:xfrm>
            <a:off x="8633012" y="4894729"/>
            <a:ext cx="3558988" cy="1169895"/>
          </a:xfrm>
          <a:prstGeom prst="leftArrow">
            <a:avLst>
              <a:gd name="adj1" fmla="val 73729"/>
              <a:gd name="adj2" fmla="val 5678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Ему не платили за труд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8017484" y="3469342"/>
            <a:ext cx="4174515" cy="1169895"/>
          </a:xfrm>
          <a:prstGeom prst="leftArrow">
            <a:avLst>
              <a:gd name="adj1" fmla="val 73729"/>
              <a:gd name="adj2" fmla="val 5678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Помощник мастера, получал небольшие деньги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Стрелка влево 9"/>
          <p:cNvSpPr/>
          <p:nvPr/>
        </p:nvSpPr>
        <p:spPr>
          <a:xfrm>
            <a:off x="8017483" y="2003613"/>
            <a:ext cx="4174515" cy="1169895"/>
          </a:xfrm>
          <a:prstGeom prst="leftArrow">
            <a:avLst>
              <a:gd name="adj1" fmla="val 73729"/>
              <a:gd name="adj2" fmla="val 5678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Владелец цеха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 flipH="1" flipV="1">
            <a:off x="1521909" y="2111188"/>
            <a:ext cx="2321060" cy="2400300"/>
          </a:xfrm>
          <a:prstGeom prst="curvedLeftArrow">
            <a:avLst>
              <a:gd name="adj1" fmla="val 26304"/>
              <a:gd name="adj2" fmla="val 50647"/>
              <a:gd name="adj3" fmla="val 3462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3879" y="2433625"/>
            <a:ext cx="18576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шедевр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76719" y="1124744"/>
            <a:ext cx="94330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Шедевр – это образцовое изделие</a:t>
            </a:r>
            <a:endParaRPr lang="ru-RU" sz="48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2316" r="2529" b="15031"/>
          <a:stretch/>
        </p:blipFill>
        <p:spPr>
          <a:xfrm>
            <a:off x="20716" y="37535"/>
            <a:ext cx="1978566" cy="24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67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Торговля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23" y="1586294"/>
            <a:ext cx="4696624" cy="3106730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925234" y="1353346"/>
            <a:ext cx="5266765" cy="5504654"/>
          </a:xfrm>
        </p:spPr>
        <p:txBody>
          <a:bodyPr>
            <a:normAutofit/>
          </a:bodyPr>
          <a:lstStyle/>
          <a:p>
            <a:r>
              <a:rPr lang="ru-RU" dirty="0" smtClean="0"/>
              <a:t>В высоком средневековье торговлей стали заниматься все слои общества.</a:t>
            </a:r>
          </a:p>
          <a:p>
            <a:r>
              <a:rPr lang="ru-RU" dirty="0" smtClean="0"/>
              <a:t>Ремесленники желали быстрее купить продукты у крестьян и продать свои изделия.</a:t>
            </a:r>
          </a:p>
          <a:p>
            <a:r>
              <a:rPr lang="ru-RU" dirty="0" smtClean="0"/>
              <a:t>Возникла потребность в купцах – профессионально занимающихся только торговлей.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469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9281" y="18256"/>
            <a:ext cx="10192718" cy="850106"/>
          </a:xfrm>
        </p:spPr>
        <p:txBody>
          <a:bodyPr/>
          <a:lstStyle/>
          <a:p>
            <a:r>
              <a:rPr lang="ru-RU" dirty="0" smtClean="0"/>
              <a:t>Торговля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494930" y="868362"/>
            <a:ext cx="5697070" cy="5989638"/>
          </a:xfrm>
        </p:spPr>
        <p:txBody>
          <a:bodyPr>
            <a:normAutofit/>
          </a:bodyPr>
          <a:lstStyle/>
          <a:p>
            <a:r>
              <a:rPr lang="ru-RU" dirty="0" smtClean="0"/>
              <a:t>Обычная торговля происходила на еженедельных рынках.</a:t>
            </a:r>
          </a:p>
          <a:p>
            <a:r>
              <a:rPr lang="ru-RU" dirty="0" smtClean="0"/>
              <a:t>Наиболее оживлённая торговля происходила на ярмарках.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Ярмарка – ежегодный рынок.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 smtClean="0"/>
              <a:t>Важнейшие торговые пути проходили по </a:t>
            </a:r>
            <a:r>
              <a:rPr lang="ru-RU" i="1" dirty="0" smtClean="0">
                <a:solidFill>
                  <a:srgbClr val="C00000"/>
                </a:solidFill>
              </a:rPr>
              <a:t>Средиземному морю</a:t>
            </a:r>
            <a:r>
              <a:rPr lang="ru-RU" dirty="0" smtClean="0"/>
              <a:t> (торговля была в руках Венеции и Генуи) и по </a:t>
            </a:r>
            <a:r>
              <a:rPr lang="ru-RU" i="1" dirty="0" smtClean="0">
                <a:solidFill>
                  <a:srgbClr val="C00000"/>
                </a:solidFill>
              </a:rPr>
              <a:t>Балтийскому морю </a:t>
            </a:r>
            <a:r>
              <a:rPr lang="ru-RU" dirty="0" smtClean="0"/>
              <a:t>(ведущая роль принадлежала Любеку)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-1" b="-135"/>
          <a:stretch/>
        </p:blipFill>
        <p:spPr>
          <a:xfrm>
            <a:off x="1999281" y="1558094"/>
            <a:ext cx="4716929" cy="2919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470257" y="4982936"/>
            <a:ext cx="38541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Ганза – торговый союз</a:t>
            </a:r>
          </a:p>
          <a:p>
            <a:r>
              <a:rPr lang="ru-RU" sz="2800" b="1" i="1" dirty="0" smtClean="0">
                <a:solidFill>
                  <a:srgbClr val="C00000"/>
                </a:solidFill>
              </a:rPr>
              <a:t>городов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5630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24" y="273050"/>
            <a:ext cx="4004663" cy="6230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2658186" y="1819461"/>
            <a:ext cx="3549251" cy="1797797"/>
          </a:xfrm>
          <a:prstGeom prst="rect">
            <a:avLst/>
          </a:prstGeom>
          <a:gradFill flip="none" rotWithShape="1">
            <a:gsLst>
              <a:gs pos="42000">
                <a:schemeClr val="dk1">
                  <a:tint val="50000"/>
                  <a:satMod val="300000"/>
                  <a:alpha val="55000"/>
                </a:schemeClr>
              </a:gs>
              <a:gs pos="44000">
                <a:schemeClr val="dk1">
                  <a:tint val="37000"/>
                  <a:satMod val="300000"/>
                  <a:alpha val="67000"/>
                </a:schemeClr>
              </a:gs>
              <a:gs pos="100000">
                <a:schemeClr val="dk1">
                  <a:tint val="15000"/>
                  <a:satMod val="350000"/>
                  <a:alpha val="19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ctr"/>
            <a:r>
              <a:rPr lang="ru-RU" sz="3600" smtClean="0"/>
              <a:t>Борьба горожан за самоуправление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1555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254" y="0"/>
            <a:ext cx="9944746" cy="11247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Борьба городов с сеньорами и её последствия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353978"/>
              </p:ext>
            </p:extLst>
          </p:nvPr>
        </p:nvGraphicFramePr>
        <p:xfrm>
          <a:off x="2113428" y="1277471"/>
          <a:ext cx="9975477" cy="4206240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243419"/>
                <a:gridCol w="7732058"/>
              </a:tblGrid>
              <a:tr h="379879"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/>
                        <a:t>Цели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/>
                        <a:t>Сократить поборы феодалов; получить торговые привилегии, добиться права на самоуправление</a:t>
                      </a:r>
                      <a:endParaRPr lang="ru-RU" sz="2800" b="1" dirty="0"/>
                    </a:p>
                  </a:txBody>
                  <a:tcPr anchor="ctr"/>
                </a:tc>
              </a:tr>
              <a:tr h="379879"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/>
                        <a:t>Способы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/>
                        <a:t>Давали феодалам выкуп деньгами, восставали и вели войны против своих хозяев</a:t>
                      </a:r>
                      <a:endParaRPr lang="ru-RU" sz="2800" b="1" dirty="0"/>
                    </a:p>
                  </a:txBody>
                  <a:tcPr anchor="ctr"/>
                </a:tc>
              </a:tr>
              <a:tr h="379879"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/>
                        <a:t>Результаты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/>
                        <a:t>Некоторые города</a:t>
                      </a:r>
                      <a:r>
                        <a:rPr lang="ru-RU" sz="2800" b="1" baseline="0" dirty="0" smtClean="0"/>
                        <a:t> не смогли освободиться, многие города освободились от сеньоров</a:t>
                      </a:r>
                      <a:endParaRPr lang="ru-RU" sz="2800" b="1" dirty="0"/>
                    </a:p>
                  </a:txBody>
                  <a:tcPr anchor="ctr"/>
                </a:tc>
              </a:tr>
              <a:tr h="379879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Последствия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/>
                        <a:t>Освободившиеся города получили право на самоуправление.</a:t>
                      </a:r>
                      <a:endParaRPr lang="ru-RU" sz="2800" b="1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39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9280" y="0"/>
            <a:ext cx="10192719" cy="46494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Объясните термины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9279" y="608310"/>
            <a:ext cx="10192720" cy="624969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  <a:tabLst>
                <a:tab pos="357188" algn="l"/>
              </a:tabLst>
            </a:pPr>
            <a:r>
              <a:rPr lang="ru-RU" sz="3200" dirty="0" smtClean="0"/>
              <a:t>Феод</a:t>
            </a:r>
          </a:p>
          <a:p>
            <a:pPr>
              <a:buFont typeface="Wingdings" panose="05000000000000000000" pitchFamily="2" charset="2"/>
              <a:buChar char="v"/>
              <a:tabLst>
                <a:tab pos="357188" algn="l"/>
              </a:tabLst>
            </a:pPr>
            <a:r>
              <a:rPr lang="ru-RU" sz="3200" dirty="0" smtClean="0"/>
              <a:t>Феодал</a:t>
            </a:r>
          </a:p>
          <a:p>
            <a:pPr>
              <a:buFont typeface="Wingdings" panose="05000000000000000000" pitchFamily="2" charset="2"/>
              <a:buChar char="v"/>
              <a:tabLst>
                <a:tab pos="357188" algn="l"/>
              </a:tabLst>
            </a:pPr>
            <a:r>
              <a:rPr lang="ru-RU" sz="3200" dirty="0" smtClean="0"/>
              <a:t>Междоусобные войны</a:t>
            </a:r>
          </a:p>
          <a:p>
            <a:pPr>
              <a:buFont typeface="Wingdings" panose="05000000000000000000" pitchFamily="2" charset="2"/>
              <a:buChar char="v"/>
              <a:tabLst>
                <a:tab pos="357188" algn="l"/>
              </a:tabLst>
            </a:pPr>
            <a:r>
              <a:rPr lang="ru-RU" sz="3200" dirty="0" smtClean="0"/>
              <a:t>Сеньор</a:t>
            </a:r>
          </a:p>
          <a:p>
            <a:pPr>
              <a:buFont typeface="Wingdings" panose="05000000000000000000" pitchFamily="2" charset="2"/>
              <a:buChar char="v"/>
              <a:tabLst>
                <a:tab pos="357188" algn="l"/>
              </a:tabLst>
            </a:pPr>
            <a:r>
              <a:rPr lang="ru-RU" sz="3200" dirty="0" smtClean="0"/>
              <a:t>Вассал</a:t>
            </a:r>
          </a:p>
          <a:p>
            <a:pPr>
              <a:buFont typeface="Wingdings" panose="05000000000000000000" pitchFamily="2" charset="2"/>
              <a:buChar char="v"/>
              <a:tabLst>
                <a:tab pos="357188" algn="l"/>
              </a:tabLst>
            </a:pPr>
            <a:r>
              <a:rPr lang="ru-RU" sz="3200" dirty="0" smtClean="0"/>
              <a:t>Феодальное имение</a:t>
            </a:r>
          </a:p>
          <a:p>
            <a:pPr marL="0" indent="0">
              <a:buNone/>
              <a:tabLst>
                <a:tab pos="357188" algn="l"/>
              </a:tabLst>
            </a:pPr>
            <a:endParaRPr lang="ru-RU" sz="3200" dirty="0" smtClean="0"/>
          </a:p>
          <a:p>
            <a:pPr marL="0" indent="0">
              <a:buNone/>
              <a:tabLst>
                <a:tab pos="357188" algn="l"/>
              </a:tabLst>
            </a:pPr>
            <a:endParaRPr lang="ru-RU" sz="3200" dirty="0"/>
          </a:p>
          <a:p>
            <a:pPr>
              <a:buFont typeface="Wingdings" panose="05000000000000000000" pitchFamily="2" charset="2"/>
              <a:buChar char="v"/>
              <a:tabLst>
                <a:tab pos="357188" algn="l"/>
              </a:tabLst>
            </a:pPr>
            <a:r>
              <a:rPr lang="ru-RU" sz="3200" dirty="0" smtClean="0"/>
              <a:t>«Вассал моего вассала не мой вассал»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999281" y="4308529"/>
            <a:ext cx="10192719" cy="743919"/>
          </a:xfrm>
          <a:prstGeom prst="rect">
            <a:avLst/>
          </a:prstGeom>
          <a:gradFill flip="none" rotWithShape="1">
            <a:gsLst>
              <a:gs pos="42000">
                <a:schemeClr val="dk1">
                  <a:tint val="50000"/>
                  <a:satMod val="300000"/>
                  <a:alpha val="55000"/>
                </a:schemeClr>
              </a:gs>
              <a:gs pos="44000">
                <a:schemeClr val="dk1">
                  <a:tint val="37000"/>
                  <a:satMod val="300000"/>
                  <a:alpha val="67000"/>
                </a:schemeClr>
              </a:gs>
              <a:gs pos="100000">
                <a:schemeClr val="dk1">
                  <a:tint val="15000"/>
                  <a:satMod val="350000"/>
                  <a:alpha val="19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ru-RU" dirty="0" smtClean="0"/>
              <a:t>Объясните правило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95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/>
          <a:stretch/>
        </p:blipFill>
        <p:spPr>
          <a:xfrm>
            <a:off x="4347881" y="2895598"/>
            <a:ext cx="5369860" cy="3612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67333" y="277943"/>
            <a:ext cx="99739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Д/З: §5, знать все новые понятия.</a:t>
            </a:r>
          </a:p>
          <a:p>
            <a:pPr algn="ctr"/>
            <a:r>
              <a:rPr lang="ru-RU" sz="36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 тетради нарисовать схему </a:t>
            </a:r>
          </a:p>
          <a:p>
            <a:pPr algn="ctr"/>
            <a:r>
              <a:rPr lang="ru-RU" sz="36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«Городское самоуправление» (стр.35.  )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25223" y="2216934"/>
            <a:ext cx="9364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Почему говорили : «Городской </a:t>
            </a:r>
            <a:r>
              <a:rPr lang="ru-RU" sz="2400" b="1" dirty="0"/>
              <a:t>воздух делает человека </a:t>
            </a:r>
            <a:r>
              <a:rPr lang="ru-RU" sz="2400" b="1" dirty="0" smtClean="0"/>
              <a:t>свободным»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12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95965" y="2099429"/>
            <a:ext cx="8999349" cy="147002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СРЕДНЕВЕКОВЫЙ ГОРОД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99280" y="6369802"/>
            <a:ext cx="10192719" cy="454617"/>
          </a:xfrm>
        </p:spPr>
        <p:txBody>
          <a:bodyPr>
            <a:noAutofit/>
          </a:bodyPr>
          <a:lstStyle/>
          <a:p>
            <a:r>
              <a:rPr lang="ru-RU" sz="2000" i="1" dirty="0" smtClean="0"/>
              <a:t>6 класс, всемирная история</a:t>
            </a:r>
            <a:endParaRPr lang="ru-RU" sz="20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95661" y="334130"/>
            <a:ext cx="2844800" cy="365125"/>
          </a:xfrm>
        </p:spPr>
        <p:txBody>
          <a:bodyPr/>
          <a:lstStyle/>
          <a:p>
            <a:pPr algn="ctr"/>
            <a:fld id="{8F080A59-1123-4EBC-839C-8B23A6F2B228}" type="datetime1">
              <a:rPr kumimoji="0" lang="ru-RU" sz="36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 algn="ctr"/>
              <a:t>14.10.2021</a:t>
            </a:fld>
            <a:endParaRPr kumimoji="0" lang="ru-RU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19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254" y="274638"/>
            <a:ext cx="9335146" cy="850106"/>
          </a:xfrm>
        </p:spPr>
        <p:txBody>
          <a:bodyPr/>
          <a:lstStyle/>
          <a:p>
            <a:r>
              <a:rPr lang="ru-RU" dirty="0" smtClean="0"/>
              <a:t>Вопросы темы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47254" y="1600201"/>
            <a:ext cx="9335146" cy="4525963"/>
          </a:xfrm>
        </p:spPr>
        <p:txBody>
          <a:bodyPr>
            <a:normAutofit/>
          </a:bodyPr>
          <a:lstStyle/>
          <a:p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    возникали города</a:t>
            </a:r>
          </a:p>
          <a:p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 </a:t>
            </a:r>
            <a:r>
              <a:rPr lang="ru-RU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возникали </a:t>
            </a:r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</a:p>
          <a:p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– центры ремесла и торговли</a:t>
            </a:r>
          </a:p>
          <a:p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ремесло</a:t>
            </a:r>
          </a:p>
          <a:p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Борьба горожан за самоуправление</a:t>
            </a:r>
            <a:endParaRPr lang="ru-RU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23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254" y="274638"/>
            <a:ext cx="9335146" cy="850106"/>
          </a:xfrm>
        </p:spPr>
        <p:txBody>
          <a:bodyPr/>
          <a:lstStyle/>
          <a:p>
            <a:r>
              <a:rPr lang="ru-RU" dirty="0" smtClean="0"/>
              <a:t>Основные понятия  темы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-1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95599" y="1595718"/>
            <a:ext cx="88302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</a:t>
            </a:r>
          </a:p>
          <a:p>
            <a:pPr marL="342900" indent="-342900">
              <a:buAutoNum type="arabicPeriod"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</a:t>
            </a:r>
          </a:p>
          <a:p>
            <a:pPr marL="342900" indent="-342900">
              <a:buAutoNum type="arabicPeriod"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Товарно- денежное хозяйство</a:t>
            </a:r>
          </a:p>
          <a:p>
            <a:pPr marL="342900" indent="-342900">
              <a:buAutoNum type="arabicPeriod"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Цех</a:t>
            </a:r>
          </a:p>
          <a:p>
            <a:pPr marL="342900" indent="-342900">
              <a:buAutoNum type="arabicPeriod"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Гильдия</a:t>
            </a:r>
          </a:p>
          <a:p>
            <a:pPr marL="342900" indent="-342900">
              <a:buFontTx/>
              <a:buAutoNum type="arabicPeriod"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Ратуша</a:t>
            </a: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17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985247" y="1748118"/>
            <a:ext cx="73869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Городской воздух делает человека свободным</a:t>
            </a:r>
            <a:endParaRPr lang="ru-RU" sz="6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96" y="435459"/>
            <a:ext cx="2087879" cy="117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99280" y="1859802"/>
            <a:ext cx="3549251" cy="1797797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dirty="0"/>
              <a:t>Причины возникновения </a:t>
            </a:r>
            <a:r>
              <a:rPr lang="ru-RU" sz="3600" dirty="0" smtClean="0"/>
              <a:t>городов</a:t>
            </a:r>
            <a:endParaRPr lang="ru-RU" sz="3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17" y="94131"/>
            <a:ext cx="6475183" cy="4787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655658" y="5420512"/>
            <a:ext cx="85969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– это укреплённое поселение</a:t>
            </a:r>
          </a:p>
          <a:p>
            <a:pPr algn="ctr"/>
            <a:r>
              <a:rPr lang="ru-RU" sz="4000" b="1" i="1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торгово-ремесленным населением</a:t>
            </a:r>
            <a:endParaRPr lang="ru-RU" sz="4000" b="1" i="1" dirty="0">
              <a:ln w="10160">
                <a:solidFill>
                  <a:srgbClr val="C00000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399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473" r="24263" b="4222"/>
          <a:stretch/>
        </p:blipFill>
        <p:spPr>
          <a:xfrm>
            <a:off x="0" y="0"/>
            <a:ext cx="1999281" cy="6858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764301" y="163870"/>
            <a:ext cx="2837332" cy="141194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Орудия труда…</a:t>
            </a:r>
            <a:endParaRPr lang="ru-RU" sz="32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15427" y="5291413"/>
            <a:ext cx="2913535" cy="13648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smtClean="0"/>
              <a:t>Возникла потребность в…</a:t>
            </a:r>
            <a:endParaRPr lang="ru-RU" sz="32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121585" y="5183838"/>
            <a:ext cx="2649071" cy="13648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/>
              <a:t>Спрос на…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1" y="2097744"/>
            <a:ext cx="3460377" cy="186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157992" y="685803"/>
            <a:ext cx="2837332" cy="141194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 Подъем…</a:t>
            </a:r>
            <a:endParaRPr lang="ru-RU" sz="3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354668" y="163870"/>
            <a:ext cx="2837332" cy="141194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Рост…</a:t>
            </a:r>
            <a:endParaRPr lang="ru-RU" sz="32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121585" y="2848535"/>
            <a:ext cx="2837332" cy="141194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Излишки…</a:t>
            </a:r>
            <a:endParaRPr lang="ru-RU" sz="320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09797" y="3342988"/>
            <a:ext cx="2837332" cy="141194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Ремесло отделялось от </a:t>
            </a:r>
            <a:r>
              <a:rPr lang="ru-RU" sz="2800" b="1" dirty="0" smtClean="0"/>
              <a:t>… </a:t>
            </a:r>
            <a:endParaRPr lang="ru-RU" sz="2800" b="1" dirty="0"/>
          </a:p>
        </p:txBody>
      </p:sp>
      <p:sp>
        <p:nvSpPr>
          <p:cNvPr id="2" name="Стрелка вправо 1"/>
          <p:cNvSpPr/>
          <p:nvPr/>
        </p:nvSpPr>
        <p:spPr>
          <a:xfrm rot="19470314">
            <a:off x="4957481" y="1234779"/>
            <a:ext cx="806819" cy="38602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8601633" y="749345"/>
            <a:ext cx="806819" cy="38602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10235721" y="1904733"/>
            <a:ext cx="806819" cy="38602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6471570">
            <a:off x="10160749" y="4561918"/>
            <a:ext cx="806819" cy="38602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0800000">
            <a:off x="7978588" y="5780841"/>
            <a:ext cx="806819" cy="38602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4474024">
            <a:off x="3225054" y="5437335"/>
            <a:ext cx="806819" cy="38602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2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</a:schemeClr>
            </a:gs>
            <a:gs pos="100000">
              <a:schemeClr val="phClr">
                <a:shade val="80000"/>
                <a:satMod val="150000"/>
              </a:schemeClr>
            </a:gs>
          </a:gsLst>
          <a:path path="circle">
            <a:fillToRect l="50000" t="50000"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7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2" id="{9C2BB64C-419D-4EFE-8B44-F048C58B40F4}" vid="{C462FE46-3ED6-4687-87D3-705E984BB200}"/>
    </a:ext>
  </a:extLst>
</a:theme>
</file>

<file path=ppt/theme/theme2.xml><?xml version="1.0" encoding="utf-8"?>
<a:theme xmlns:a="http://schemas.openxmlformats.org/drawingml/2006/main" name="Тема15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55" id="{E315C05B-9FB1-4E62-B24B-412C7031C2FF}" vid="{B4742508-A3BA-4A43-8FA0-329ECCC0DE6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813</TotalTime>
  <Words>585</Words>
  <Application>Microsoft Office PowerPoint</Application>
  <PresentationFormat>Произвольный</PresentationFormat>
  <Paragraphs>128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Тема2</vt:lpstr>
      <vt:lpstr>Тема155</vt:lpstr>
      <vt:lpstr>Исторический диктант</vt:lpstr>
      <vt:lpstr>Укажите термин по его определению</vt:lpstr>
      <vt:lpstr>Объясните термины</vt:lpstr>
      <vt:lpstr>СРЕДНЕВЕКОВЫЙ ГОРОД</vt:lpstr>
      <vt:lpstr>Вопросы темы</vt:lpstr>
      <vt:lpstr>Основные понятия  темы</vt:lpstr>
      <vt:lpstr>Презентация PowerPoint</vt:lpstr>
      <vt:lpstr>Причины возникновения городов</vt:lpstr>
      <vt:lpstr>Презентация PowerPoint</vt:lpstr>
      <vt:lpstr>Как возникали города</vt:lpstr>
      <vt:lpstr>Презентация PowerPoint</vt:lpstr>
      <vt:lpstr>На перекрёстке дорог</vt:lpstr>
      <vt:lpstr>Возле рыцарских замков</vt:lpstr>
      <vt:lpstr>Возле монастырей</vt:lpstr>
      <vt:lpstr>Возле речных бродов</vt:lpstr>
      <vt:lpstr>У мостов через реки</vt:lpstr>
      <vt:lpstr>Жизнь горожан</vt:lpstr>
      <vt:lpstr>Жизнь горожан</vt:lpstr>
      <vt:lpstr>Жизнь горожан</vt:lpstr>
      <vt:lpstr>Города – центры ремесла и торговли</vt:lpstr>
      <vt:lpstr>Презентация PowerPoint</vt:lpstr>
      <vt:lpstr>Ремесло </vt:lpstr>
      <vt:lpstr>Ремесленные мастерские</vt:lpstr>
      <vt:lpstr>Ремесло цеховое</vt:lpstr>
      <vt:lpstr>Цех </vt:lpstr>
      <vt:lpstr>Торговля </vt:lpstr>
      <vt:lpstr>Торговля </vt:lpstr>
      <vt:lpstr>Презентация PowerPoint</vt:lpstr>
      <vt:lpstr>Борьба городов с сеньорами и её последствия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АллаНик</dc:creator>
  <cp:lastModifiedBy>Ала</cp:lastModifiedBy>
  <cp:revision>72</cp:revision>
  <dcterms:created xsi:type="dcterms:W3CDTF">2014-10-08T13:18:57Z</dcterms:created>
  <dcterms:modified xsi:type="dcterms:W3CDTF">2021-10-14T06:51:20Z</dcterms:modified>
</cp:coreProperties>
</file>