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sldIdLst>
    <p:sldId id="270" r:id="rId5"/>
    <p:sldId id="290" r:id="rId6"/>
    <p:sldId id="269" r:id="rId7"/>
    <p:sldId id="272" r:id="rId8"/>
    <p:sldId id="274" r:id="rId9"/>
    <p:sldId id="277" r:id="rId10"/>
    <p:sldId id="291" r:id="rId11"/>
    <p:sldId id="280" r:id="rId12"/>
    <p:sldId id="257" r:id="rId13"/>
    <p:sldId id="283" r:id="rId14"/>
    <p:sldId id="292" r:id="rId15"/>
    <p:sldId id="293" r:id="rId16"/>
    <p:sldId id="284" r:id="rId17"/>
    <p:sldId id="294" r:id="rId18"/>
    <p:sldId id="285" r:id="rId19"/>
    <p:sldId id="286" r:id="rId20"/>
    <p:sldId id="287" r:id="rId21"/>
    <p:sldId id="289" r:id="rId22"/>
    <p:sldId id="296" r:id="rId23"/>
    <p:sldId id="297" r:id="rId24"/>
    <p:sldId id="298" r:id="rId25"/>
    <p:sldId id="295" r:id="rId26"/>
    <p:sldId id="299" r:id="rId27"/>
    <p:sldId id="275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DD1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ECEDD1"/>
                </a:solidFill>
              </a:rPr>
              <a:pPr/>
              <a:t>‹#›</a:t>
            </a:fld>
            <a:endParaRPr lang="ru-RU">
              <a:solidFill>
                <a:srgbClr val="ECE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61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1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9582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DD1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ECEDD1"/>
                </a:solidFill>
              </a:rPr>
              <a:pPr/>
              <a:t>‹#›</a:t>
            </a:fld>
            <a:endParaRPr lang="ru-RU">
              <a:solidFill>
                <a:srgbClr val="ECE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61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9582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4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09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36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4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89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951305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1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DD1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ECEDD1"/>
                </a:solidFill>
              </a:rPr>
              <a:pPr/>
              <a:t>‹#›</a:t>
            </a:fld>
            <a:endParaRPr lang="ru-RU">
              <a:solidFill>
                <a:srgbClr val="ECE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4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16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39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11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0572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98624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2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21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09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36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89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951305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2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2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02.09.2024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1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1059;&#1090;&#1074;&#1077;&#1088;&#1078;&#1076;&#1077;&#1085;&#1080;&#1077;%20&#1086;&#1089;&#1085;&#1086;&#1074;%20&#1087;&#1086;&#1089;&#1083;&#1077;&#1074;&#1086;&#1077;&#1085;&#1085;&#1086;&#1075;&#1086;%20&#1084;&#1080;&#1088;&#1072;.pp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4388296" cy="4572000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lvl="0" indent="0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400" b="1" dirty="0" smtClean="0">
                <a:solidFill>
                  <a:srgbClr val="CCDDEA">
                    <a:lumMod val="50000"/>
                  </a:srgbClr>
                </a:solidFill>
                <a:latin typeface="Bookman Old Style" panose="02050604050505020204" pitchFamily="18" charset="0"/>
              </a:rPr>
              <a:t> </a:t>
            </a: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История </a:t>
            </a:r>
            <a:r>
              <a:rPr lang="ru-RU" sz="2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– свидетельница веков, факел истины, душа памяти, наставница жизни.</a:t>
            </a: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						  </a:t>
            </a: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Цицерон</a:t>
            </a: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endParaRPr lang="ru-RU" sz="2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endParaRPr lang="ru-RU" sz="2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Народ умирает, когда становится населением. А населением он становится тогда, когда забывает свою историю.</a:t>
            </a: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					        </a:t>
            </a: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Ф</a:t>
            </a:r>
            <a:r>
              <a:rPr lang="ru-RU" sz="2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Абрамов</a:t>
            </a:r>
          </a:p>
          <a:p>
            <a:pPr marL="0" indent="0" algn="just">
              <a:buNone/>
            </a:pPr>
            <a:endParaRPr lang="ru-RU" sz="31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2"/>
          </p:nvPr>
        </p:nvSpPr>
        <p:spPr>
          <a:xfrm>
            <a:off x="4844900" y="1589567"/>
            <a:ext cx="4119587" cy="4572000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Не любить историю может только человек совершенно неразвитый умственно.</a:t>
            </a: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					  Н.Г. Чернышевский</a:t>
            </a: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История – это фонарь в будущее, который светит нам из прошлого.</a:t>
            </a: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					      В.О. Ключевский</a:t>
            </a: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Уважение к минувшему – вот черта, отличающая образованность от дикости.</a:t>
            </a:r>
          </a:p>
          <a:p>
            <a:pPr marL="0" lvl="0" indent="0" algn="just">
              <a:spcBef>
                <a:spcPct val="20000"/>
              </a:spcBef>
              <a:buClr>
                <a:srgbClr val="AA2B1E"/>
              </a:buClr>
              <a:buSzPct val="85000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						  А.С. Пушкин</a:t>
            </a:r>
            <a:r>
              <a:rPr lang="ru-RU" sz="2400" dirty="0">
                <a:solidFill>
                  <a:srgbClr val="CCDDEA">
                    <a:lumMod val="50000"/>
                  </a:srgbClr>
                </a:solidFill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21" y="167421"/>
            <a:ext cx="2727479" cy="1038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5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53400" cy="9906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Из </a:t>
            </a:r>
            <a: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работы российского историка </a:t>
            </a:r>
            <a:r>
              <a:rPr lang="ru-RU" sz="2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А</a:t>
            </a:r>
            <a: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. И. </a:t>
            </a:r>
            <a:r>
              <a:rPr lang="ru-RU" sz="28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Уткина</a:t>
            </a:r>
            <a:r>
              <a:rPr lang="ru-RU" sz="28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«Первая</a:t>
            </a:r>
            <a: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мировая война»</a:t>
            </a:r>
            <a:b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28800"/>
            <a:ext cx="8640960" cy="4495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 smtClean="0"/>
              <a:t>Первая </a:t>
            </a:r>
            <a:r>
              <a:rPr lang="ru-RU" sz="2000" b="1" dirty="0"/>
              <a:t>мировая война является одним из ключевых событий мировой истории… </a:t>
            </a:r>
            <a:r>
              <a:rPr lang="ru-RU" sz="2000" b="1" dirty="0" smtClean="0"/>
              <a:t>Она вывела </a:t>
            </a:r>
            <a:r>
              <a:rPr lang="ru-RU" sz="2000" b="1" dirty="0"/>
              <a:t>на арену общественной жизни массы </a:t>
            </a:r>
            <a:r>
              <a:rPr lang="ru-RU" sz="2000" b="1" dirty="0" err="1" smtClean="0"/>
              <a:t>народа,фактически</a:t>
            </a:r>
            <a:r>
              <a:rPr lang="ru-RU" sz="2000" b="1" dirty="0" smtClean="0"/>
              <a:t> </a:t>
            </a:r>
            <a:r>
              <a:rPr lang="ru-RU" sz="2000" b="1" dirty="0"/>
              <a:t>не </a:t>
            </a:r>
            <a:r>
              <a:rPr lang="ru-RU" sz="2000" b="1" dirty="0" smtClean="0"/>
              <a:t>участвовавшие прежде </a:t>
            </a:r>
            <a:r>
              <a:rPr lang="ru-RU" sz="2000" b="1" dirty="0"/>
              <a:t>в мировой истории. Она дала невиданный импульс технической </a:t>
            </a:r>
            <a:r>
              <a:rPr lang="ru-RU" sz="2000" b="1" dirty="0" smtClean="0"/>
              <a:t>революции. Она </a:t>
            </a:r>
            <a:r>
              <a:rPr lang="ru-RU" sz="2000" b="1" dirty="0"/>
              <a:t>при этом открыла невиданные глубины гуманитарного падения, на которое </a:t>
            </a:r>
            <a:r>
              <a:rPr lang="ru-RU" sz="2000" b="1" dirty="0" smtClean="0"/>
              <a:t>оказался </a:t>
            </a:r>
            <a:r>
              <a:rPr lang="ru-RU" sz="2000" b="1" dirty="0"/>
              <a:t>способным человек вопреки всем достижениям цивилизации. Она </a:t>
            </a:r>
            <a:r>
              <a:rPr lang="ru-RU" sz="2000" b="1" dirty="0" smtClean="0"/>
              <a:t>фактически разрушила </a:t>
            </a:r>
            <a:r>
              <a:rPr lang="ru-RU" sz="2000" b="1" dirty="0"/>
              <a:t>оптимистическую культуру Европы, смяла все достижения столетия </a:t>
            </a:r>
            <a:r>
              <a:rPr lang="ru-RU" sz="2000" b="1" dirty="0" err="1" smtClean="0"/>
              <a:t>посленаполеоновского</a:t>
            </a:r>
            <a:r>
              <a:rPr lang="ru-RU" sz="2000" b="1" dirty="0" smtClean="0"/>
              <a:t> </a:t>
            </a:r>
            <a:r>
              <a:rPr lang="ru-RU" sz="2000" b="1" dirty="0"/>
              <a:t>мира, сделала насилие легитимным орудием разрешения </a:t>
            </a:r>
            <a:r>
              <a:rPr lang="ru-RU" sz="2000" b="1" dirty="0" smtClean="0"/>
              <a:t>международных </a:t>
            </a:r>
            <a:r>
              <a:rPr lang="ru-RU" sz="2000" b="1" dirty="0"/>
              <a:t>споров и инструментом социальных перемен. Она оставила после </a:t>
            </a:r>
            <a:r>
              <a:rPr lang="ru-RU" sz="2000" b="1" dirty="0" smtClean="0"/>
              <a:t>себя невиданное </a:t>
            </a:r>
            <a:r>
              <a:rPr lang="ru-RU" sz="2000" b="1" dirty="0"/>
              <a:t>озлобление народов, </a:t>
            </a:r>
            <a:r>
              <a:rPr lang="ru-RU" sz="2000" b="1" dirty="0" err="1"/>
              <a:t>выплеснувшееся</a:t>
            </a:r>
            <a:r>
              <a:rPr lang="ru-RU" sz="2000" b="1" dirty="0"/>
              <a:t> в отчуждение 20—30-х </a:t>
            </a:r>
            <a:r>
              <a:rPr lang="ru-RU" sz="2000" b="1" dirty="0" smtClean="0"/>
              <a:t>годов и </a:t>
            </a:r>
            <a:r>
              <a:rPr lang="ru-RU" sz="2000" b="1" dirty="0"/>
              <a:t>кровавую драму Второй мировой войны.</a:t>
            </a:r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Какую </a:t>
            </a:r>
            <a:r>
              <a:rPr lang="ru-RU" sz="2000" b="1" dirty="0">
                <a:solidFill>
                  <a:srgbClr val="002060"/>
                </a:solidFill>
              </a:rPr>
              <a:t>роль в историческом развитии мира, по мнению российского историка, сыграла Первая мировая война? Можно ли ее рассматривать как гуманитарную </a:t>
            </a:r>
            <a:r>
              <a:rPr lang="ru-RU" sz="2000" b="1" dirty="0" smtClean="0">
                <a:solidFill>
                  <a:srgbClr val="002060"/>
                </a:solidFill>
              </a:rPr>
              <a:t>катастрофу</a:t>
            </a:r>
            <a:r>
              <a:rPr lang="ru-RU" sz="2000" b="1" dirty="0">
                <a:solidFill>
                  <a:srgbClr val="002060"/>
                </a:solidFill>
              </a:rPr>
              <a:t>? Какие последствия она имела?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306178"/>
            <a:ext cx="759336" cy="103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3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Европа в руинах</a:t>
            </a:r>
            <a:endParaRPr lang="ru-RU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1520" y="2132856"/>
            <a:ext cx="851452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3528" y="1412776"/>
            <a:ext cx="844251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5616624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44824"/>
            <a:ext cx="28083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 smtClean="0"/>
              <a:t> </a:t>
            </a:r>
            <a:r>
              <a:rPr lang="ru-RU" sz="2000" b="1" dirty="0" smtClean="0">
                <a:latin typeface="Bookman Old Style" panose="02050604050505020204" pitchFamily="18" charset="0"/>
              </a:rPr>
              <a:t>В </a:t>
            </a:r>
            <a:r>
              <a:rPr lang="ru-RU" sz="2000" b="1" dirty="0">
                <a:latin typeface="Bookman Old Style" panose="02050604050505020204" pitchFamily="18" charset="0"/>
              </a:rPr>
              <a:t>годы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войны в Великобритании впервые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началось массовое применение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женского труда, что вынудило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парламент в 1918 г. принять закон,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предоставивший женщинам право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голоса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88640"/>
            <a:ext cx="9361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Демонстрация в г. </a:t>
            </a:r>
            <a:r>
              <a:rPr lang="ru-RU" sz="24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Лоустофт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(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Англия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) в поддержку 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избирательного права женщин  </a:t>
            </a: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37" y="1628800"/>
            <a:ext cx="835946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Памятник Великой депрессии.</a:t>
            </a:r>
            <a:br>
              <a:rPr lang="ru-RU" sz="32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Вашингтон (США)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560839" cy="46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53400" cy="9906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Конвейерное </a:t>
            </a:r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производство  на </a:t>
            </a:r>
            <a:r>
              <a:rPr lang="ru-RU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заводе Форда. В 1913 г. Г. </a:t>
            </a:r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Форд запустил </a:t>
            </a:r>
            <a:r>
              <a:rPr lang="ru-RU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первый в </a:t>
            </a:r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мире автомобильный сборочный конвейер</a:t>
            </a:r>
            <a:endParaRPr lang="ru-RU" sz="2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13690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Последствия Первой мировой войны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1694"/>
              </p:ext>
            </p:extLst>
          </p:nvPr>
        </p:nvGraphicFramePr>
        <p:xfrm>
          <a:off x="323528" y="1844824"/>
          <a:ext cx="8712969" cy="3732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991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Экономические</a:t>
                      </a:r>
                      <a:endParaRPr lang="ru-RU" sz="2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Политические</a:t>
                      </a:r>
                      <a:endParaRPr lang="ru-RU" sz="2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Общечеловеческие </a:t>
                      </a:r>
                      <a:endParaRPr lang="ru-RU" sz="2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164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5788800"/>
            <a:ext cx="1163004" cy="874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609329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Стр.6-8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62" y="5900993"/>
            <a:ext cx="635521" cy="67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Первая мировая война – источник катастроф </a:t>
            </a:r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XX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века ( Голо Манн)</a:t>
            </a:r>
            <a:endParaRPr lang="ru-RU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2060848"/>
            <a:ext cx="6408712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Какую роль в историческом развитии сыграла Первая мировая война?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Можно ли её рассматривать как гуманитарную катастрофу?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Какие последствия она имела?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587727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680633" cy="92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548680"/>
            <a:ext cx="8153400" cy="67052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Главные тенденции развития мировой истории в 1918-1945 </a:t>
            </a:r>
            <a:r>
              <a:rPr lang="ru-RU" sz="3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гг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Clr>
                <a:srgbClr val="CF543F"/>
              </a:buClr>
            </a:pPr>
            <a:endParaRPr lang="ru-RU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844824"/>
            <a:ext cx="7138123" cy="479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2199211"/>
            <a:ext cx="278001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56376" cy="68133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1052736"/>
            <a:ext cx="278001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12648" y="1772816"/>
            <a:ext cx="815340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4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1168" y="1820951"/>
            <a:ext cx="5904656" cy="345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9" y="1880135"/>
            <a:ext cx="2520280" cy="339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86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Первое в мире социалистическое государство</a:t>
            </a:r>
            <a:endParaRPr lang="ru-RU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6768752" cy="4907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3066965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СССР</a:t>
            </a:r>
            <a:endParaRPr lang="ru-RU" sz="60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276872"/>
            <a:ext cx="22153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0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27584" y="1805399"/>
            <a:ext cx="7200799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8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Основные тенденции развития </a:t>
            </a:r>
            <a:endParaRPr lang="ru-RU" sz="3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Формирование индустриального общества 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Неравномерность развития стран мира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Рост напряженности в мире, милитаризация экономики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Мировой экономический кризис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Образование СССР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Национально- освободительные движения в странах Востока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06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Цели: </a:t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 знать и уметь к концу урока)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200" b="1" dirty="0" smtClean="0"/>
              <a:t>1. </a:t>
            </a:r>
            <a:r>
              <a:rPr lang="ru-RU" sz="3200" b="1" dirty="0" smtClean="0">
                <a:latin typeface="Bookman Old Style" panose="02050604050505020204" pitchFamily="18" charset="0"/>
              </a:rPr>
              <a:t>Значение понятия «Новейшая история»</a:t>
            </a:r>
          </a:p>
          <a:p>
            <a:r>
              <a:rPr lang="ru-RU" sz="3200" b="1" dirty="0" smtClean="0">
                <a:latin typeface="Bookman Old Style" panose="02050604050505020204" pitchFamily="18" charset="0"/>
              </a:rPr>
              <a:t>2. Давать общую характеристику  истории Новейшего времени по периодам</a:t>
            </a:r>
          </a:p>
          <a:p>
            <a:r>
              <a:rPr lang="ru-RU" sz="3200" b="1" dirty="0" smtClean="0">
                <a:latin typeface="Bookman Old Style" panose="02050604050505020204" pitchFamily="18" charset="0"/>
              </a:rPr>
              <a:t>3. Определять итоги Первой мировой войны и её влияние на жизнь людей в 1918-1945гг</a:t>
            </a:r>
          </a:p>
          <a:p>
            <a:r>
              <a:rPr lang="ru-RU" sz="3200" b="1" dirty="0" smtClean="0">
                <a:latin typeface="Bookman Old Style" panose="02050604050505020204" pitchFamily="18" charset="0"/>
              </a:rPr>
              <a:t>4.Определять основные тенденции развития мира в 1918-1945 </a:t>
            </a:r>
            <a:r>
              <a:rPr lang="ru-RU" sz="3200" b="1" dirty="0" err="1" smtClean="0">
                <a:latin typeface="Bookman Old Style" panose="02050604050505020204" pitchFamily="18" charset="0"/>
              </a:rPr>
              <a:t>гг</a:t>
            </a:r>
            <a:r>
              <a:rPr lang="ru-RU" sz="3200" b="1" dirty="0" smtClean="0">
                <a:latin typeface="Bookman Old Style" panose="02050604050505020204" pitchFamily="18" charset="0"/>
              </a:rPr>
              <a:t> </a:t>
            </a:r>
          </a:p>
          <a:p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6" name="Нашивка 5">
            <a:hlinkClick r:id="rId3" action="ppaction://hlinkpres?slideindex=1&amp;slidetitle="/>
          </p:cNvPr>
          <p:cNvSpPr/>
          <p:nvPr/>
        </p:nvSpPr>
        <p:spPr>
          <a:xfrm>
            <a:off x="7596336" y="6309320"/>
            <a:ext cx="936104" cy="340616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767" y="2564904"/>
            <a:ext cx="763284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3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Мир после войны</a:t>
            </a:r>
            <a:r>
              <a:rPr lang="ru-RU" sz="5300" b="1" dirty="0">
                <a:latin typeface="Bookman Old Style" panose="02050604050505020204" pitchFamily="18" charset="0"/>
              </a:rPr>
              <a:t/>
            </a:r>
            <a:br>
              <a:rPr lang="ru-RU" sz="5300" b="1" dirty="0">
                <a:latin typeface="Bookman Old Style" panose="02050604050505020204" pitchFamily="18" charset="0"/>
              </a:rPr>
            </a:b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767" y="4653136"/>
            <a:ext cx="8283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HISTORIA EST MAGISTRA VITAE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64663" y="5517232"/>
            <a:ext cx="2579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Цицерон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План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изучения нового материала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1. Понятие «Новейшая история», периодизация истории «Новейшего времени»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2. Первая мировая война и её последствия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3. Главные тенденции развития мировой истории в 1918-1945 </a:t>
            </a:r>
            <a:r>
              <a:rPr lang="ru-RU" b="1" dirty="0" err="1" smtClean="0">
                <a:latin typeface="Bookman Old Style" panose="02050604050505020204" pitchFamily="18" charset="0"/>
              </a:rPr>
              <a:t>гг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endParaRPr lang="ru-RU" b="1" dirty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Определите цели изучения нового материала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373216"/>
            <a:ext cx="1524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524500"/>
            <a:ext cx="152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876604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Цели: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 знать и уметь к концу урока)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598018" y="1916832"/>
            <a:ext cx="8153400" cy="4495800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1. Значение понятия «Новейшая история»</a:t>
            </a:r>
          </a:p>
          <a:p>
            <a:r>
              <a:rPr lang="ru-RU" sz="3200" b="1" dirty="0" smtClean="0">
                <a:latin typeface="Bookman Old Style" panose="02050604050505020204" pitchFamily="18" charset="0"/>
              </a:rPr>
              <a:t>2. Давать общую характеристику  истории Новейшего времени по периодам</a:t>
            </a:r>
          </a:p>
          <a:p>
            <a:r>
              <a:rPr lang="ru-RU" sz="3200" b="1" dirty="0" smtClean="0">
                <a:latin typeface="Bookman Old Style" panose="02050604050505020204" pitchFamily="18" charset="0"/>
              </a:rPr>
              <a:t>3. Определять итоги Первой мировой войны и её влияние на жизнь людей в 1918-1945гг</a:t>
            </a:r>
          </a:p>
          <a:p>
            <a:r>
              <a:rPr lang="ru-RU" sz="3200" b="1" dirty="0" smtClean="0">
                <a:latin typeface="Bookman Old Style" panose="02050604050505020204" pitchFamily="18" charset="0"/>
              </a:rPr>
              <a:t>4.Определять основные тенденции развития мира в 1918-1945 </a:t>
            </a:r>
            <a:r>
              <a:rPr lang="ru-RU" sz="3200" b="1" dirty="0" err="1" smtClean="0">
                <a:latin typeface="Bookman Old Style" panose="02050604050505020204" pitchFamily="18" charset="0"/>
              </a:rPr>
              <a:t>гг</a:t>
            </a:r>
            <a:r>
              <a:rPr lang="ru-RU" sz="3200" b="1" dirty="0" smtClean="0">
                <a:latin typeface="Bookman Old Style" panose="02050604050505020204" pitchFamily="18" charset="0"/>
              </a:rPr>
              <a:t> </a:t>
            </a:r>
          </a:p>
          <a:p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3" name="Управляющая кнопка: далее 2">
            <a:hlinkClick r:id="rId3" action="ppaction://hlinksldjump" highlightClick="1"/>
          </p:cNvPr>
          <p:cNvSpPr/>
          <p:nvPr/>
        </p:nvSpPr>
        <p:spPr>
          <a:xfrm>
            <a:off x="8028384" y="6309320"/>
            <a:ext cx="720080" cy="4663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6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8386" y="141411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Периодизация всемирной истории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881597"/>
              </p:ext>
            </p:extLst>
          </p:nvPr>
        </p:nvGraphicFramePr>
        <p:xfrm>
          <a:off x="456333" y="882008"/>
          <a:ext cx="8280918" cy="52565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60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2220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Исторический период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Хронологические рамки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События, послужившие переходом к следующему этапу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7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6658" y="189262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История первобытного общества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29073" y="189262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2,5 млн лет назад- </a:t>
            </a:r>
            <a:r>
              <a:rPr lang="en-US" b="1" dirty="0" smtClean="0"/>
              <a:t>IV</a:t>
            </a:r>
            <a:r>
              <a:rPr lang="ru-RU" b="1" dirty="0" smtClean="0"/>
              <a:t> </a:t>
            </a:r>
            <a:r>
              <a:rPr lang="ru-RU" b="1" dirty="0" err="1" smtClean="0"/>
              <a:t>тыс</a:t>
            </a:r>
            <a:r>
              <a:rPr lang="ru-RU" b="1" dirty="0" smtClean="0"/>
              <a:t> до н.э.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186198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Появление государства и письменности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8412" y="2633136"/>
            <a:ext cx="260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История Древнего мира 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10282" y="263313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IV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тыс</a:t>
            </a:r>
            <a:r>
              <a:rPr lang="ru-RU" b="1" dirty="0">
                <a:solidFill>
                  <a:prstClr val="black"/>
                </a:solidFill>
              </a:rPr>
              <a:t> до н.э</a:t>
            </a:r>
            <a:r>
              <a:rPr lang="ru-RU" b="1" dirty="0" smtClean="0">
                <a:solidFill>
                  <a:prstClr val="black"/>
                </a:solidFill>
              </a:rPr>
              <a:t>.- 476 г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84168" y="256264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Падение Западной Римской империи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0446" y="3230490"/>
            <a:ext cx="243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История Средних веков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10282" y="3429000"/>
            <a:ext cx="234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476 г- конец </a:t>
            </a:r>
            <a:r>
              <a:rPr lang="en-US" b="1" dirty="0" smtClean="0"/>
              <a:t>XV </a:t>
            </a:r>
            <a:r>
              <a:rPr lang="ru-RU" b="1" dirty="0" smtClean="0"/>
              <a:t>века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150542" y="3208980"/>
            <a:ext cx="2525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Великие географические открытия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8385" y="4005064"/>
            <a:ext cx="253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История</a:t>
            </a:r>
            <a:r>
              <a:rPr lang="ru-RU" dirty="0" smtClean="0"/>
              <a:t> </a:t>
            </a:r>
            <a:r>
              <a:rPr lang="ru-RU" b="1" dirty="0" smtClean="0"/>
              <a:t>Нового времени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6658" y="4797152"/>
            <a:ext cx="246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История Новейшего времени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9073" y="4797152"/>
            <a:ext cx="246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 </a:t>
            </a:r>
            <a:r>
              <a:rPr lang="ru-RU" b="1" dirty="0" smtClean="0">
                <a:solidFill>
                  <a:srgbClr val="FF0000"/>
                </a:solidFill>
              </a:rPr>
              <a:t>период: 1918-1945 </a:t>
            </a:r>
            <a:r>
              <a:rPr lang="ru-RU" b="1" dirty="0" err="1" smtClean="0">
                <a:solidFill>
                  <a:srgbClr val="FF0000"/>
                </a:solidFill>
              </a:rPr>
              <a:t>гг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29073" y="5443483"/>
            <a:ext cx="246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II </a:t>
            </a:r>
            <a:r>
              <a:rPr lang="ru-RU" b="1" dirty="0" smtClean="0">
                <a:solidFill>
                  <a:srgbClr val="FF0000"/>
                </a:solidFill>
              </a:rPr>
              <a:t>период: 1945- настоящее время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0542" y="4797152"/>
            <a:ext cx="216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Окончание Второй мировой войны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29073" y="4149080"/>
            <a:ext cx="246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Конец  </a:t>
            </a:r>
            <a:r>
              <a:rPr lang="en-US" b="1" dirty="0">
                <a:solidFill>
                  <a:prstClr val="black"/>
                </a:solidFill>
              </a:rPr>
              <a:t>XV</a:t>
            </a:r>
            <a:r>
              <a:rPr lang="ru-RU" b="1" dirty="0">
                <a:solidFill>
                  <a:prstClr val="black"/>
                </a:solidFill>
              </a:rPr>
              <a:t> в - 1918 г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84168" y="400506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Окончание Первой мировой войны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02570" y="6309320"/>
            <a:ext cx="262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Стр</a:t>
            </a:r>
            <a:r>
              <a:rPr lang="ru-RU" b="1" dirty="0" smtClean="0"/>
              <a:t> 5  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243" y="6274782"/>
            <a:ext cx="690058" cy="5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Управляющая кнопка: далее 2">
            <a:hlinkClick r:id="rId3" action="ppaction://hlinksldjump" highlightClick="1"/>
          </p:cNvPr>
          <p:cNvSpPr/>
          <p:nvPr/>
        </p:nvSpPr>
        <p:spPr>
          <a:xfrm>
            <a:off x="8100392" y="6381328"/>
            <a:ext cx="504056" cy="4453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99184" y="208391"/>
            <a:ext cx="9577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Первая мировая война и её последствия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2204864"/>
            <a:ext cx="6245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Почему окончание Первой мировой войны можно рассматривать как исходный рубеж Новой истории </a:t>
            </a:r>
            <a:endParaRPr lang="ru-RU" sz="36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1080120" cy="154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96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3"/>
          <p:cNvSpPr txBox="1">
            <a:spLocks/>
          </p:cNvSpPr>
          <p:nvPr/>
        </p:nvSpPr>
        <p:spPr>
          <a:xfrm>
            <a:off x="495300" y="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Первая мировая война </a:t>
            </a:r>
            <a:endParaRPr lang="ru-RU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694343"/>
              </p:ext>
            </p:extLst>
          </p:nvPr>
        </p:nvGraphicFramePr>
        <p:xfrm>
          <a:off x="180019" y="797444"/>
          <a:ext cx="8932808" cy="59987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11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0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364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Хронологические рамки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32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Основные военно-политические блоки</a:t>
                      </a:r>
                    </a:p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3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Цель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40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Характер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42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Количество стран- участниц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414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Основные итоги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202979" y="83142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 августа 1914- 11 ноября 1918</a:t>
            </a:r>
            <a:endParaRPr lang="ru-RU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139952" y="1268760"/>
            <a:ext cx="421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Тройственный союз </a:t>
            </a:r>
            <a:r>
              <a:rPr lang="ru-RU" sz="2000" dirty="0" smtClean="0"/>
              <a:t>( германия, Австро- Венгрия, Италия)      </a:t>
            </a:r>
            <a:r>
              <a:rPr lang="ru-RU" sz="2000" b="1" dirty="0" smtClean="0"/>
              <a:t>Антанта </a:t>
            </a:r>
          </a:p>
          <a:p>
            <a:r>
              <a:rPr lang="ru-RU" sz="2000" dirty="0" smtClean="0"/>
              <a:t>( Великобритания, </a:t>
            </a:r>
            <a:r>
              <a:rPr lang="ru-RU" sz="2000" dirty="0" err="1" smtClean="0"/>
              <a:t>Франция,Россия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211960" y="2230891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Передел мира</a:t>
            </a:r>
            <a:endParaRPr lang="ru-RU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346778" y="2637841"/>
            <a:ext cx="4300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Захватническая, империалистическая </a:t>
            </a:r>
          </a:p>
          <a:p>
            <a:r>
              <a:rPr lang="ru-RU" b="1" dirty="0" smtClean="0"/>
              <a:t>( кроме Бельгии и Сербии)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27984" y="3294563"/>
            <a:ext cx="3182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33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63887" y="3938901"/>
            <a:ext cx="54726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10 млн </a:t>
            </a:r>
            <a:r>
              <a:rPr lang="ru-RU" sz="2000" b="1" dirty="0" smtClean="0">
                <a:solidFill>
                  <a:prstClr val="black"/>
                </a:solidFill>
              </a:rPr>
              <a:t>убитых, более 20 млн раненых</a:t>
            </a:r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Разрушение экономики стран – участниц войны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Изменение политической карты мира: прекратили существование Германская, Австро- Венгерская. Российская, Османская империи 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Формирование фашистской идеологии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Ухудшение морального состояния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18113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4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Первая мировая война – источник катастроф </a:t>
            </a:r>
            <a:r>
              <a:rPr lang="en-US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XX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века ( Голо Манн)</a:t>
            </a:r>
            <a:endParaRPr lang="ru-RU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060848"/>
            <a:ext cx="6696744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b="1" dirty="0" smtClean="0">
                <a:latin typeface="Bookman Old Style" panose="02050604050505020204" pitchFamily="18" charset="0"/>
              </a:rPr>
              <a:t>Какую роль в историческом развитии сыграла Первая мировая война?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smtClean="0">
                <a:latin typeface="Bookman Old Style" panose="02050604050505020204" pitchFamily="18" charset="0"/>
              </a:rPr>
              <a:t>Можно ли её рассматривать как гуманитарную катастрофу?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smtClean="0">
                <a:latin typeface="Bookman Old Style" panose="02050604050505020204" pitchFamily="18" charset="0"/>
              </a:rPr>
              <a:t>Какие последствия она имела?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587727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Работа с документом с. 9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493768">
            <a:off x="1678903" y="5466084"/>
            <a:ext cx="1211011" cy="108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Обыч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быч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Обыч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1233</TotalTime>
  <Words>658</Words>
  <Application>Microsoft Office PowerPoint</Application>
  <PresentationFormat>Экран (4:3)</PresentationFormat>
  <Paragraphs>118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Bookman Old Style</vt:lpstr>
      <vt:lpstr>Calibri</vt:lpstr>
      <vt:lpstr>Tw Cen MT</vt:lpstr>
      <vt:lpstr>Wingdings</vt:lpstr>
      <vt:lpstr>Wingdings 2</vt:lpstr>
      <vt:lpstr>1_Обычная</vt:lpstr>
      <vt:lpstr>Обычная</vt:lpstr>
      <vt:lpstr>2_Обычная</vt:lpstr>
      <vt:lpstr>3_Обычная</vt:lpstr>
      <vt:lpstr>Презентация PowerPoint</vt:lpstr>
      <vt:lpstr>Презентация PowerPoint</vt:lpstr>
      <vt:lpstr> Мир после войны </vt:lpstr>
      <vt:lpstr> План изучения нового материала</vt:lpstr>
      <vt:lpstr>Цели:  ( знать и уметь к концу урока)</vt:lpstr>
      <vt:lpstr>Презентация PowerPoint</vt:lpstr>
      <vt:lpstr>Презентация PowerPoint</vt:lpstr>
      <vt:lpstr>Презентация PowerPoint</vt:lpstr>
      <vt:lpstr>Первая мировая война – источник катастроф XX века ( Голо Манн)</vt:lpstr>
      <vt:lpstr> Из работы российского историка  А. И. Уткина«Первая мировая война»  </vt:lpstr>
      <vt:lpstr>Европа в руинах</vt:lpstr>
      <vt:lpstr>Презентация PowerPoint</vt:lpstr>
      <vt:lpstr>Презентация PowerPoint</vt:lpstr>
      <vt:lpstr>Презентация PowerPoint</vt:lpstr>
      <vt:lpstr>Памятник Великой депрессии. Вашингтон (США)</vt:lpstr>
      <vt:lpstr>Конвейерное производство  на заводе Форда. В 1913 г. Г. Форд запустил первый в мире автомобильный сборочный конвейер</vt:lpstr>
      <vt:lpstr>Последствия Первой мировой войны</vt:lpstr>
      <vt:lpstr>Первая мировая война – источник катастроф XX века ( Голо Манн)</vt:lpstr>
      <vt:lpstr>Главные тенденции развития мировой истории в 1918-1945 гг </vt:lpstr>
      <vt:lpstr>Презентация PowerPoint</vt:lpstr>
      <vt:lpstr>Презентация PowerPoint</vt:lpstr>
      <vt:lpstr>Первое в мире социалистическое государство</vt:lpstr>
      <vt:lpstr>Презентация PowerPoint</vt:lpstr>
      <vt:lpstr>Основные тенденции развития </vt:lpstr>
      <vt:lpstr>Цели:  ( знать и уметь к концу урока)</vt:lpstr>
    </vt:vector>
  </TitlesOfParts>
  <Company>Лицей ивацевичского района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10 кл</dc:title>
  <dc:subject>Образование национальных государств после Первой мировой войны</dc:subject>
  <dc:creator>А.Н. Позднякова</dc:creator>
  <cp:keywords>введение 10 кл</cp:keywords>
  <dc:description>Презентация</dc:description>
  <cp:lastModifiedBy>Пользователь</cp:lastModifiedBy>
  <cp:revision>72</cp:revision>
  <dcterms:created xsi:type="dcterms:W3CDTF">2014-07-01T14:21:59Z</dcterms:created>
  <dcterms:modified xsi:type="dcterms:W3CDTF">2024-09-02T13:23:45Z</dcterms:modified>
  <cp:category>Всемирная история. 10 класс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30.08.2015</vt:lpwstr>
  </property>
</Properties>
</file>