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andyman" panose="020B0604020202020204" charset="-52"/>
      <p:regular r:id="rId18"/>
    </p:embeddedFont>
    <p:embeddedFont>
      <p:font typeface="Monotype Corsiva" panose="03010101010201010101" pitchFamily="66" charset="0"/>
      <p:italic r:id="rId19"/>
    </p:embeddedFont>
    <p:embeddedFont>
      <p:font typeface="Open Sans Bold" panose="020B0604020202020204" charset="0"/>
      <p:regular r:id="rId20"/>
    </p:embeddedFont>
    <p:embeddedFont>
      <p:font typeface="Pompier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1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3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svg"/><Relationship Id="rId5" Type="http://schemas.openxmlformats.org/officeDocument/2006/relationships/image" Target="../media/image4.sv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0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1.svg"/><Relationship Id="rId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5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735728" y="8705865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52400" y="-10061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1669">
            <a:off x="3278791" y="1594787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4508551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31492" y="4154266"/>
            <a:ext cx="12605092" cy="209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60"/>
              </a:lnSpc>
            </a:pPr>
            <a:r>
              <a:rPr lang="en-US" sz="15616" spc="343" dirty="0" err="1">
                <a:solidFill>
                  <a:srgbClr val="02152F"/>
                </a:solidFill>
                <a:latin typeface="Monotype Corsiva" panose="03010101010201010101" pitchFamily="66" charset="0"/>
                <a:ea typeface="Pompiere"/>
                <a:cs typeface="Pompiere"/>
                <a:sym typeface="Pompiere"/>
              </a:rPr>
              <a:t>Рабочий</a:t>
            </a:r>
            <a:r>
              <a:rPr lang="en-US" sz="15616" spc="343" dirty="0">
                <a:solidFill>
                  <a:srgbClr val="02152F"/>
                </a:solidFill>
                <a:latin typeface="Monotype Corsiva" panose="03010101010201010101" pitchFamily="66" charset="0"/>
                <a:ea typeface="Pompiere"/>
                <a:cs typeface="Pompiere"/>
                <a:sym typeface="Pompiere"/>
              </a:rPr>
              <a:t> </a:t>
            </a:r>
            <a:r>
              <a:rPr lang="en-US" sz="15616" spc="343" dirty="0" err="1">
                <a:solidFill>
                  <a:srgbClr val="02152F"/>
                </a:solidFill>
                <a:latin typeface="Monotype Corsiva" panose="03010101010201010101" pitchFamily="66" charset="0"/>
                <a:ea typeface="Pompiere"/>
                <a:cs typeface="Pompiere"/>
                <a:sym typeface="Pompiere"/>
              </a:rPr>
              <a:t>лист</a:t>
            </a:r>
            <a:endParaRPr lang="en-US" sz="15616" spc="343" dirty="0">
              <a:solidFill>
                <a:srgbClr val="02152F"/>
              </a:solidFill>
              <a:latin typeface="Monotype Corsiva" panose="03010101010201010101" pitchFamily="66" charset="0"/>
              <a:ea typeface="Pompiere"/>
              <a:cs typeface="Pompiere"/>
              <a:sym typeface="Pompiere"/>
            </a:endParaRPr>
          </a:p>
        </p:txBody>
      </p:sp>
      <p:sp>
        <p:nvSpPr>
          <p:cNvPr id="7" name="Freeform 7"/>
          <p:cNvSpPr/>
          <p:nvPr/>
        </p:nvSpPr>
        <p:spPr>
          <a:xfrm rot="-3119757" flipV="1">
            <a:off x="12000671" y="220503"/>
            <a:ext cx="4560715" cy="4833128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9601200" y="800613"/>
            <a:ext cx="7988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Всемирная история , 9 класс. Япония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49133" y="364943"/>
            <a:ext cx="7628315" cy="9557115"/>
          </a:xfrm>
          <a:custGeom>
            <a:avLst/>
            <a:gdLst/>
            <a:ahLst/>
            <a:cxnLst/>
            <a:rect l="l" t="t" r="r" b="b"/>
            <a:pathLst>
              <a:path w="7628315" h="95571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20975" y="1145511"/>
            <a:ext cx="9618985" cy="822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09"/>
              </a:lnSpc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</a:p>
          <a:p>
            <a:pPr algn="just">
              <a:lnSpc>
                <a:spcPts val="5009"/>
              </a:lnSpc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СОЗДАЙТЕ ПРЕЗЕНТАЦИЮ ИЛИ ПОСТЕР НА ТЕМУ: "СОВРЕМЕННАЯ ЯПОНИЯ: МЕЖДУ ТРАДИЦИЕЙ И ТЕХНОЛОГИЯМИ"</a:t>
            </a:r>
          </a:p>
          <a:p>
            <a:pPr algn="just">
              <a:lnSpc>
                <a:spcPts val="5009"/>
              </a:lnSpc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 ДОБАВЬТЕ:</a:t>
            </a:r>
          </a:p>
          <a:p>
            <a:pPr marL="772560" lvl="1" indent="-386280" algn="just">
              <a:lnSpc>
                <a:spcPts val="5009"/>
              </a:lnSpc>
              <a:buFont typeface="Arial"/>
              <a:buChar char="•"/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ТЕКУЩЕГО ПРЕМЬЕР-МИНИСТРА</a:t>
            </a:r>
          </a:p>
          <a:p>
            <a:pPr marL="772560" lvl="1" indent="-386280" algn="just">
              <a:lnSpc>
                <a:spcPts val="5009"/>
              </a:lnSpc>
              <a:buFont typeface="Arial"/>
              <a:buChar char="•"/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ИННОВАЦИИ (НАПРИМЕР, РОБОТЫ, ТРАНСПОРТ, ЭКОЛОГИЯ)</a:t>
            </a:r>
          </a:p>
          <a:p>
            <a:pPr marL="772560" lvl="1" indent="-386280" algn="just">
              <a:lnSpc>
                <a:spcPts val="5009"/>
              </a:lnSpc>
              <a:buFont typeface="Arial"/>
              <a:buChar char="•"/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ВЛИЯНИЕ КУЛЬТУРЫ (АНИМЕ, МОДА, ТЕХНОЛОГИИ)</a:t>
            </a:r>
          </a:p>
          <a:p>
            <a:pPr marL="772560" lvl="1" indent="-386280" algn="just">
              <a:lnSpc>
                <a:spcPts val="5009"/>
              </a:lnSpc>
              <a:buFont typeface="Arial"/>
              <a:buChar char="•"/>
            </a:pPr>
            <a:r>
              <a:rPr lang="en-US" sz="3578">
                <a:solidFill>
                  <a:srgbClr val="1A1A1A"/>
                </a:solidFill>
                <a:latin typeface="Handyman"/>
                <a:ea typeface="Handyman"/>
                <a:cs typeface="Handyman"/>
                <a:sym typeface="Handyman"/>
              </a:rPr>
              <a:t>ПРОБЛЕМЫ (СТАРЕНИЕ НАСЕЛЕНИЯ, МИГРАЦИЯ, ЭНЕРГИЯ)</a:t>
            </a:r>
          </a:p>
          <a:p>
            <a:pPr algn="just">
              <a:lnSpc>
                <a:spcPts val="5009"/>
              </a:lnSpc>
              <a:spcBef>
                <a:spcPct val="0"/>
              </a:spcBef>
            </a:pPr>
            <a:endParaRPr lang="en-US" sz="3578">
              <a:solidFill>
                <a:srgbClr val="1A1A1A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7" name="Freeform 7"/>
          <p:cNvSpPr/>
          <p:nvPr/>
        </p:nvSpPr>
        <p:spPr>
          <a:xfrm rot="5027046">
            <a:off x="16282896" y="91601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75364" y="3175381"/>
            <a:ext cx="4808418" cy="281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7"/>
              </a:lnSpc>
              <a:spcBef>
                <a:spcPct val="0"/>
              </a:spcBef>
            </a:pPr>
            <a:r>
              <a:rPr lang="en-US" sz="5599" spc="235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Задание 6. Мини-проект (по желанию)</a:t>
            </a:r>
          </a:p>
        </p:txBody>
      </p:sp>
      <p:sp>
        <p:nvSpPr>
          <p:cNvPr id="9" name="Freeform 2"/>
          <p:cNvSpPr/>
          <p:nvPr/>
        </p:nvSpPr>
        <p:spPr>
          <a:xfrm flipH="1">
            <a:off x="0" y="27170"/>
            <a:ext cx="12192000" cy="1009775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 rot="10800000" flipH="1">
            <a:off x="6134467" y="9232223"/>
            <a:ext cx="12192000" cy="1009775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72824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86362" y="214835"/>
            <a:ext cx="8660608" cy="9857330"/>
          </a:xfrm>
          <a:custGeom>
            <a:avLst/>
            <a:gdLst/>
            <a:ahLst/>
            <a:cxnLst/>
            <a:rect l="l" t="t" r="r" b="b"/>
            <a:pathLst>
              <a:path w="8660608" h="9857330">
                <a:moveTo>
                  <a:pt x="0" y="0"/>
                </a:moveTo>
                <a:lnTo>
                  <a:pt x="8660608" y="0"/>
                </a:lnTo>
                <a:lnTo>
                  <a:pt x="8660608" y="9857330"/>
                </a:lnTo>
                <a:lnTo>
                  <a:pt x="0" y="9857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935" b="-1593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3000" y="1257300"/>
            <a:ext cx="2557313" cy="2924162"/>
          </a:xfrm>
          <a:custGeom>
            <a:avLst/>
            <a:gdLst/>
            <a:ahLst/>
            <a:cxnLst/>
            <a:rect l="l" t="t" r="r" b="b"/>
            <a:pathLst>
              <a:path w="2557313" h="2924162">
                <a:moveTo>
                  <a:pt x="0" y="0"/>
                </a:moveTo>
                <a:lnTo>
                  <a:pt x="2557313" y="0"/>
                </a:lnTo>
                <a:lnTo>
                  <a:pt x="2557313" y="2924162"/>
                </a:lnTo>
                <a:lnTo>
                  <a:pt x="0" y="2924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/>
          <p:cNvSpPr/>
          <p:nvPr/>
        </p:nvSpPr>
        <p:spPr>
          <a:xfrm flipH="1">
            <a:off x="381000" y="27170"/>
            <a:ext cx="11811000" cy="786695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 rot="10800000" flipH="1">
            <a:off x="6100549" y="9486899"/>
            <a:ext cx="11730251" cy="800100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735728" y="863766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45582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4366081" y="1559751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82303" y="4220763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148795" flipV="1">
            <a:off x="2775554" y="5455090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9"/>
                </a:moveTo>
                <a:lnTo>
                  <a:pt x="3895387" y="4128059"/>
                </a:lnTo>
                <a:lnTo>
                  <a:pt x="3895387" y="0"/>
                </a:lnTo>
                <a:lnTo>
                  <a:pt x="0" y="0"/>
                </a:lnTo>
                <a:lnTo>
                  <a:pt x="0" y="41280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2894609" y="960037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23521" y="2850476"/>
            <a:ext cx="10208773" cy="370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1"/>
              </a:lnSpc>
            </a:pPr>
            <a:r>
              <a:rPr lang="en-US" sz="12317" b="1" spc="270" dirty="0">
                <a:solidFill>
                  <a:srgbClr val="C00000"/>
                </a:solidFill>
                <a:latin typeface="Monotype Corsiva" panose="03010101010201010101" pitchFamily="66" charset="0"/>
                <a:ea typeface="Pompiere"/>
                <a:cs typeface="Pompiere"/>
                <a:sym typeface="Pompiere"/>
              </a:rPr>
              <a:t>ВЫ МОЛОДЦЫ</a:t>
            </a:r>
            <a:r>
              <a:rPr lang="en-US" sz="12317" spc="270" dirty="0">
                <a:solidFill>
                  <a:srgbClr val="02152F"/>
                </a:solidFill>
                <a:latin typeface="Pompiere"/>
                <a:ea typeface="Pompiere"/>
                <a:cs typeface="Pompiere"/>
                <a:sym typeface="Pompiere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157796" y="-239856"/>
            <a:ext cx="8805297" cy="11663909"/>
          </a:xfrm>
          <a:custGeom>
            <a:avLst/>
            <a:gdLst/>
            <a:ahLst/>
            <a:cxnLst/>
            <a:rect l="l" t="t" r="r" b="b"/>
            <a:pathLst>
              <a:path w="8239459" h="10393813">
                <a:moveTo>
                  <a:pt x="0" y="0"/>
                </a:moveTo>
                <a:lnTo>
                  <a:pt x="8239459" y="0"/>
                </a:lnTo>
                <a:lnTo>
                  <a:pt x="8239459" y="10393813"/>
                </a:lnTo>
                <a:lnTo>
                  <a:pt x="0" y="103938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0" name="Волна 9"/>
          <p:cNvSpPr/>
          <p:nvPr/>
        </p:nvSpPr>
        <p:spPr>
          <a:xfrm rot="19942520">
            <a:off x="199907" y="1290738"/>
            <a:ext cx="5281854" cy="263954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5415439" y="2037115"/>
            <a:ext cx="10218860" cy="6631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9060" lvl="1" indent="-469530" algn="l">
              <a:lnSpc>
                <a:spcPts val="5784"/>
              </a:lnSpc>
              <a:buFont typeface="Arial"/>
              <a:buChar char="•"/>
            </a:pP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Изучить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ключевые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события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в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истории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Японии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с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конца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Второй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мировой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войны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до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современности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marL="939060" lvl="1" indent="-469530" algn="l">
              <a:lnSpc>
                <a:spcPts val="5784"/>
              </a:lnSpc>
              <a:buFont typeface="Arial"/>
              <a:buChar char="•"/>
            </a:pP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политические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и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экономические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изменения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, </a:t>
            </a:r>
          </a:p>
          <a:p>
            <a:pPr marL="939060" lvl="1" indent="-469530" algn="l">
              <a:lnSpc>
                <a:spcPts val="5784"/>
              </a:lnSpc>
              <a:buFont typeface="Arial"/>
              <a:buChar char="•"/>
            </a:pP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причины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«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японского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экономического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чуда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», </a:t>
            </a:r>
          </a:p>
          <a:p>
            <a:pPr marL="939060" lvl="1" indent="-469530" algn="l">
              <a:lnSpc>
                <a:spcPts val="5784"/>
              </a:lnSpc>
              <a:buFont typeface="Arial"/>
              <a:buChar char="•"/>
            </a:pP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роль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Японии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на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международной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800" spc="95" dirty="0" err="1">
                <a:latin typeface="Handyman"/>
                <a:ea typeface="Handyman"/>
                <a:cs typeface="Handyman"/>
                <a:sym typeface="Handyman"/>
              </a:rPr>
              <a:t>арене</a:t>
            </a:r>
            <a:r>
              <a:rPr lang="en-US" sz="4800" spc="95" dirty="0">
                <a:latin typeface="Handyman"/>
                <a:ea typeface="Handyman"/>
                <a:cs typeface="Handyman"/>
                <a:sym typeface="Handyman"/>
              </a:rPr>
              <a:t>. </a:t>
            </a:r>
          </a:p>
        </p:txBody>
      </p:sp>
      <p:sp>
        <p:nvSpPr>
          <p:cNvPr id="5" name="Freeform 5"/>
          <p:cNvSpPr/>
          <p:nvPr/>
        </p:nvSpPr>
        <p:spPr>
          <a:xfrm rot="5856579" flipV="1">
            <a:off x="764579" y="5127721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1"/>
                </a:moveTo>
                <a:lnTo>
                  <a:pt x="3435989" y="3641221"/>
                </a:lnTo>
                <a:lnTo>
                  <a:pt x="3435989" y="0"/>
                </a:lnTo>
                <a:lnTo>
                  <a:pt x="0" y="0"/>
                </a:lnTo>
                <a:lnTo>
                  <a:pt x="0" y="36412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110" y="60335"/>
            <a:ext cx="12348890" cy="1129115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-14288" y="9272588"/>
            <a:ext cx="10230728" cy="1014412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68908" y="1054209"/>
            <a:ext cx="1718120" cy="1965812"/>
          </a:xfrm>
          <a:custGeom>
            <a:avLst/>
            <a:gdLst/>
            <a:ahLst/>
            <a:cxnLst/>
            <a:rect l="l" t="t" r="r" b="b"/>
            <a:pathLst>
              <a:path w="1718120" h="1965812">
                <a:moveTo>
                  <a:pt x="0" y="0"/>
                </a:moveTo>
                <a:lnTo>
                  <a:pt x="1718120" y="0"/>
                </a:lnTo>
                <a:lnTo>
                  <a:pt x="1718120" y="1965812"/>
                </a:lnTo>
                <a:lnTo>
                  <a:pt x="0" y="1965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20045969">
            <a:off x="235418" y="1747012"/>
            <a:ext cx="4341877" cy="1517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b="1" dirty="0">
                <a:solidFill>
                  <a:srgbClr val="C00000"/>
                </a:solidFill>
                <a:latin typeface="Monotype Corsiva" panose="03010101010201010101" pitchFamily="66" charset="0"/>
                <a:ea typeface="Open Sans Bold"/>
                <a:cs typeface="Open Sans Bold"/>
                <a:sym typeface="Open Sans Bold"/>
              </a:rPr>
              <a:t>ЯПОНИЯ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0719" y="2698983"/>
            <a:ext cx="7347649" cy="7187337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28368" y="304800"/>
            <a:ext cx="8756769" cy="950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8"/>
              </a:lnSpc>
            </a:pPr>
            <a:r>
              <a:rPr lang="en-US" sz="4165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Задачи:</a:t>
            </a:r>
          </a:p>
          <a:p>
            <a:pPr marL="899255" lvl="1" indent="-449628" algn="l">
              <a:lnSpc>
                <a:spcPts val="4998"/>
              </a:lnSpc>
              <a:buAutoNum type="arabicPeriod"/>
            </a:pPr>
            <a:r>
              <a:rPr lang="en-US" sz="4165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Узнать, как Япония восстановилась после войны.</a:t>
            </a:r>
          </a:p>
          <a:p>
            <a:pPr marL="899255" lvl="1" indent="-449628" algn="l">
              <a:lnSpc>
                <a:spcPts val="4998"/>
              </a:lnSpc>
              <a:buAutoNum type="arabicPeriod"/>
            </a:pPr>
            <a:r>
              <a:rPr lang="en-US" sz="4165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Понять значение Сан-Францисского мирного договора.</a:t>
            </a:r>
          </a:p>
          <a:p>
            <a:pPr marL="899255" lvl="1" indent="-449628" algn="l">
              <a:lnSpc>
                <a:spcPts val="4998"/>
              </a:lnSpc>
              <a:buAutoNum type="arabicPeriod"/>
            </a:pPr>
            <a:r>
              <a:rPr lang="en-US" sz="4165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Проанализировать экономическое развитие Японии и причины её стремительного роста.</a:t>
            </a:r>
          </a:p>
          <a:p>
            <a:pPr marL="899255" lvl="1" indent="-449628" algn="l">
              <a:lnSpc>
                <a:spcPts val="4998"/>
              </a:lnSpc>
              <a:buAutoNum type="arabicPeriod"/>
            </a:pPr>
            <a:r>
              <a:rPr lang="en-US" sz="4165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Изучить политическое развитие страны во второй половине XX – начале XXI века.</a:t>
            </a:r>
          </a:p>
          <a:p>
            <a:pPr marL="899255" lvl="1" indent="-449628" algn="l">
              <a:lnSpc>
                <a:spcPts val="4998"/>
              </a:lnSpc>
              <a:buAutoNum type="arabicPeriod"/>
            </a:pPr>
            <a:r>
              <a:rPr lang="en-US" sz="4165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Раскрыть особенности современной внешней политики Японии и её отношения с СССР и Россией.</a:t>
            </a:r>
          </a:p>
          <a:p>
            <a:pPr algn="l">
              <a:lnSpc>
                <a:spcPts val="4998"/>
              </a:lnSpc>
              <a:spcBef>
                <a:spcPct val="0"/>
              </a:spcBef>
            </a:pPr>
            <a:endParaRPr lang="en-US" sz="4165">
              <a:solidFill>
                <a:srgbClr val="000000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 rot="-3556088" flipV="1">
            <a:off x="14715592" y="4953313"/>
            <a:ext cx="2802036" cy="3204722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73418" y="3086100"/>
            <a:ext cx="5522488" cy="4952947"/>
          </a:xfrm>
          <a:custGeom>
            <a:avLst/>
            <a:gdLst/>
            <a:ahLst/>
            <a:cxnLst/>
            <a:rect l="l" t="t" r="r" b="b"/>
            <a:pathLst>
              <a:path w="5522488" h="4952947">
                <a:moveTo>
                  <a:pt x="0" y="0"/>
                </a:moveTo>
                <a:lnTo>
                  <a:pt x="5522488" y="0"/>
                </a:lnTo>
                <a:lnTo>
                  <a:pt x="5522488" y="4952947"/>
                </a:lnTo>
                <a:lnTo>
                  <a:pt x="0" y="49529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453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16610" y="-65199"/>
            <a:ext cx="2171390" cy="2187799"/>
          </a:xfrm>
          <a:custGeom>
            <a:avLst/>
            <a:gdLst/>
            <a:ahLst/>
            <a:cxnLst/>
            <a:rect l="l" t="t" r="r" b="b"/>
            <a:pathLst>
              <a:path w="2171390" h="2187799">
                <a:moveTo>
                  <a:pt x="0" y="0"/>
                </a:moveTo>
                <a:lnTo>
                  <a:pt x="2171390" y="0"/>
                </a:lnTo>
                <a:lnTo>
                  <a:pt x="2171390" y="2187798"/>
                </a:lnTo>
                <a:lnTo>
                  <a:pt x="0" y="21877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0"/>
            <a:ext cx="7620000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19449" flipH="1">
            <a:off x="7299358" y="9293222"/>
            <a:ext cx="10980847" cy="793982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6658" y="-179568"/>
            <a:ext cx="7699617" cy="150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  <a:spcBef>
                <a:spcPct val="0"/>
              </a:spcBef>
            </a:pPr>
            <a:r>
              <a:rPr lang="en-US" sz="790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Задание 1. </a:t>
            </a:r>
          </a:p>
        </p:txBody>
      </p:sp>
      <p:sp>
        <p:nvSpPr>
          <p:cNvPr id="3" name="Freeform 3"/>
          <p:cNvSpPr/>
          <p:nvPr/>
        </p:nvSpPr>
        <p:spPr>
          <a:xfrm>
            <a:off x="8229600" y="0"/>
            <a:ext cx="9943214" cy="121376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23811" y="9410699"/>
            <a:ext cx="7824787" cy="876299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5" name="Freeform 5"/>
          <p:cNvSpPr/>
          <p:nvPr/>
        </p:nvSpPr>
        <p:spPr>
          <a:xfrm rot="-3200921">
            <a:off x="15071241" y="5798486"/>
            <a:ext cx="2997524" cy="2904874"/>
          </a:xfrm>
          <a:custGeom>
            <a:avLst/>
            <a:gdLst/>
            <a:ahLst/>
            <a:cxnLst/>
            <a:rect l="l" t="t" r="r" b="b"/>
            <a:pathLst>
              <a:path w="2997524" h="2904874">
                <a:moveTo>
                  <a:pt x="0" y="0"/>
                </a:moveTo>
                <a:lnTo>
                  <a:pt x="2997524" y="0"/>
                </a:lnTo>
                <a:lnTo>
                  <a:pt x="2997524" y="2904873"/>
                </a:lnTo>
                <a:lnTo>
                  <a:pt x="0" y="2904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97618" y="110982"/>
            <a:ext cx="6675134" cy="10065035"/>
          </a:xfrm>
          <a:custGeom>
            <a:avLst/>
            <a:gdLst/>
            <a:ahLst/>
            <a:cxnLst/>
            <a:rect l="l" t="t" r="r" b="b"/>
            <a:pathLst>
              <a:path w="6675134" h="10065035">
                <a:moveTo>
                  <a:pt x="0" y="0"/>
                </a:moveTo>
                <a:lnTo>
                  <a:pt x="6675134" y="0"/>
                </a:lnTo>
                <a:lnTo>
                  <a:pt x="6675134" y="10065036"/>
                </a:lnTo>
                <a:lnTo>
                  <a:pt x="0" y="10065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07" t="-1668" b="-60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0951" y="1809495"/>
            <a:ext cx="6510506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Рассмотрите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инфографику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 "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Япония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после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1945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года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» 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Ответьте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на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вопросы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1.Какие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реформы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были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проведены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в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Японии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под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контролем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США?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2.Почему США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были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заинтересованы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в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восстановлении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Японии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?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3.Как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изменилась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роль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императора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 в </a:t>
            </a:r>
            <a:r>
              <a:rPr lang="en-US" sz="4400" spc="155" dirty="0" err="1">
                <a:latin typeface="Handyman"/>
                <a:ea typeface="Handyman"/>
                <a:cs typeface="Handyman"/>
                <a:sym typeface="Handyman"/>
              </a:rPr>
              <a:t>государстве</a:t>
            </a:r>
            <a:r>
              <a:rPr lang="en-US" sz="4400" spc="155" dirty="0">
                <a:latin typeface="Handyman"/>
                <a:ea typeface="Handyman"/>
                <a:cs typeface="Handyman"/>
                <a:sym typeface="Handy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3338" y="9563099"/>
            <a:ext cx="7815262" cy="723900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6658" y="923925"/>
            <a:ext cx="8210961" cy="946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endParaRPr dirty="0"/>
          </a:p>
          <a:p>
            <a:pPr algn="ctr">
              <a:lnSpc>
                <a:spcPts val="4735"/>
              </a:lnSpc>
            </a:pP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Комикс-рассказ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: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Сан-Францисский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договор</a:t>
            </a:r>
            <a:endParaRPr lang="en-US" sz="3699" spc="155" dirty="0">
              <a:solidFill>
                <a:srgbClr val="1D1D1B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ctr">
              <a:lnSpc>
                <a:spcPts val="4735"/>
              </a:lnSpc>
            </a:pP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Прочитайте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текст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о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Сан-Францисском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мирном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договоре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(1951).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Создайте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мини-комикс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из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4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кадров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, в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котором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покажите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marL="798828" lvl="1" indent="-399414" algn="ctr">
              <a:lnSpc>
                <a:spcPts val="4735"/>
              </a:lnSpc>
              <a:buFont typeface="Arial"/>
              <a:buChar char="•"/>
            </a:pP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Участников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договора</a:t>
            </a:r>
            <a:endParaRPr lang="en-US" sz="3699" spc="155" dirty="0">
              <a:solidFill>
                <a:srgbClr val="1D1D1B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798828" lvl="1" indent="-399414" algn="ctr">
              <a:lnSpc>
                <a:spcPts val="4735"/>
              </a:lnSpc>
              <a:buFont typeface="Arial"/>
              <a:buChar char="•"/>
            </a:pP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Основные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условия</a:t>
            </a:r>
            <a:endParaRPr lang="en-US" sz="3699" spc="155" dirty="0">
              <a:solidFill>
                <a:srgbClr val="1D1D1B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798828" lvl="1" indent="-399414" algn="ctr">
              <a:lnSpc>
                <a:spcPts val="4735"/>
              </a:lnSpc>
              <a:buFont typeface="Arial"/>
              <a:buChar char="•"/>
            </a:pP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Значение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договора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для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Японии</a:t>
            </a:r>
            <a:endParaRPr lang="en-US" sz="3699" spc="155" dirty="0">
              <a:solidFill>
                <a:srgbClr val="1D1D1B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798828" lvl="1" indent="-399414" algn="ctr">
              <a:lnSpc>
                <a:spcPts val="4735"/>
              </a:lnSpc>
              <a:buFont typeface="Arial"/>
              <a:buChar char="•"/>
            </a:pP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Как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повлияли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эти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события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на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отношения</a:t>
            </a:r>
            <a:r>
              <a:rPr lang="en-US" sz="3699" spc="155" dirty="0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 с СССР/</a:t>
            </a:r>
            <a:r>
              <a:rPr lang="en-US" sz="3699" spc="155" dirty="0" err="1">
                <a:solidFill>
                  <a:srgbClr val="1D1D1B"/>
                </a:solidFill>
                <a:latin typeface="Handyman"/>
                <a:ea typeface="Handyman"/>
                <a:cs typeface="Handyman"/>
                <a:sym typeface="Handyman"/>
              </a:rPr>
              <a:t>Россией</a:t>
            </a:r>
            <a:endParaRPr lang="en-US" sz="3699" spc="155" dirty="0">
              <a:solidFill>
                <a:srgbClr val="1D1D1B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ctr">
              <a:lnSpc>
                <a:spcPts val="4224"/>
              </a:lnSpc>
            </a:pP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Можно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рисовать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от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руки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или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сделать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схематично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(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палочковые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человечки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приветствуются</a:t>
            </a:r>
            <a:r>
              <a:rPr lang="en-US" sz="3300" spc="138" dirty="0">
                <a:solidFill>
                  <a:srgbClr val="BE50AF"/>
                </a:solidFill>
                <a:latin typeface="Handyman"/>
                <a:ea typeface="Handyman"/>
                <a:cs typeface="Handyman"/>
                <a:sym typeface="Handyman"/>
              </a:rPr>
              <a:t>!</a:t>
            </a:r>
          </a:p>
          <a:p>
            <a:pPr algn="ctr">
              <a:lnSpc>
                <a:spcPts val="4735"/>
              </a:lnSpc>
              <a:spcBef>
                <a:spcPct val="0"/>
              </a:spcBef>
            </a:pPr>
            <a:endParaRPr lang="en-US" sz="3300" spc="138" dirty="0">
              <a:solidFill>
                <a:srgbClr val="BE50AF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109677" y="190500"/>
            <a:ext cx="15886219" cy="13068316"/>
            <a:chOff x="0" y="0"/>
            <a:chExt cx="21425249" cy="173736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58345" cy="2578244"/>
            </a:xfrm>
            <a:custGeom>
              <a:avLst/>
              <a:gdLst/>
              <a:ahLst/>
              <a:cxnLst/>
              <a:rect l="l" t="t" r="r" b="b"/>
              <a:pathLst>
                <a:path w="18658345" h="2578244">
                  <a:moveTo>
                    <a:pt x="0" y="0"/>
                  </a:moveTo>
                  <a:lnTo>
                    <a:pt x="18658345" y="0"/>
                  </a:lnTo>
                  <a:lnTo>
                    <a:pt x="18658345" y="2578244"/>
                  </a:lnTo>
                  <a:lnTo>
                    <a:pt x="0" y="2578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3200921">
              <a:off x="14840109" y="10856602"/>
              <a:ext cx="5546715" cy="5375271"/>
            </a:xfrm>
            <a:custGeom>
              <a:avLst/>
              <a:gdLst/>
              <a:ahLst/>
              <a:cxnLst/>
              <a:rect l="l" t="t" r="r" b="b"/>
              <a:pathLst>
                <a:path w="5546715" h="5375271">
                  <a:moveTo>
                    <a:pt x="0" y="0"/>
                  </a:moveTo>
                  <a:lnTo>
                    <a:pt x="5546715" y="0"/>
                  </a:lnTo>
                  <a:lnTo>
                    <a:pt x="5546715" y="5375271"/>
                  </a:lnTo>
                  <a:lnTo>
                    <a:pt x="0" y="5375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476059" y="2828931"/>
              <a:ext cx="5068704" cy="5068704"/>
            </a:xfrm>
            <a:custGeom>
              <a:avLst/>
              <a:gdLst/>
              <a:ahLst/>
              <a:cxnLst/>
              <a:rect l="l" t="t" r="r" b="b"/>
              <a:pathLst>
                <a:path w="5068704" h="5068704">
                  <a:moveTo>
                    <a:pt x="0" y="0"/>
                  </a:moveTo>
                  <a:lnTo>
                    <a:pt x="5068704" y="0"/>
                  </a:lnTo>
                  <a:lnTo>
                    <a:pt x="5068704" y="5068703"/>
                  </a:lnTo>
                  <a:lnTo>
                    <a:pt x="0" y="5068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Freeform 8"/>
            <p:cNvSpPr/>
            <p:nvPr/>
          </p:nvSpPr>
          <p:spPr>
            <a:xfrm>
              <a:off x="12544763" y="7897634"/>
              <a:ext cx="5068704" cy="5068704"/>
            </a:xfrm>
            <a:custGeom>
              <a:avLst/>
              <a:gdLst/>
              <a:ahLst/>
              <a:cxnLst/>
              <a:rect l="l" t="t" r="r" b="b"/>
              <a:pathLst>
                <a:path w="5068704" h="5068704">
                  <a:moveTo>
                    <a:pt x="0" y="0"/>
                  </a:moveTo>
                  <a:lnTo>
                    <a:pt x="5068703" y="0"/>
                  </a:lnTo>
                  <a:lnTo>
                    <a:pt x="5068703" y="5068704"/>
                  </a:lnTo>
                  <a:lnTo>
                    <a:pt x="0" y="506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Freeform 9"/>
            <p:cNvSpPr/>
            <p:nvPr/>
          </p:nvSpPr>
          <p:spPr>
            <a:xfrm>
              <a:off x="7476059" y="7897634"/>
              <a:ext cx="5068704" cy="5068704"/>
            </a:xfrm>
            <a:custGeom>
              <a:avLst/>
              <a:gdLst/>
              <a:ahLst/>
              <a:cxnLst/>
              <a:rect l="l" t="t" r="r" b="b"/>
              <a:pathLst>
                <a:path w="5068704" h="5068704">
                  <a:moveTo>
                    <a:pt x="0" y="0"/>
                  </a:moveTo>
                  <a:lnTo>
                    <a:pt x="5068704" y="0"/>
                  </a:lnTo>
                  <a:lnTo>
                    <a:pt x="5068704" y="5068704"/>
                  </a:lnTo>
                  <a:lnTo>
                    <a:pt x="0" y="5068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Freeform 10"/>
            <p:cNvSpPr/>
            <p:nvPr/>
          </p:nvSpPr>
          <p:spPr>
            <a:xfrm>
              <a:off x="12544763" y="2828931"/>
              <a:ext cx="5068704" cy="5068704"/>
            </a:xfrm>
            <a:custGeom>
              <a:avLst/>
              <a:gdLst/>
              <a:ahLst/>
              <a:cxnLst/>
              <a:rect l="l" t="t" r="r" b="b"/>
              <a:pathLst>
                <a:path w="5068704" h="5068704">
                  <a:moveTo>
                    <a:pt x="0" y="0"/>
                  </a:moveTo>
                  <a:lnTo>
                    <a:pt x="5068703" y="0"/>
                  </a:lnTo>
                  <a:lnTo>
                    <a:pt x="5068703" y="5068703"/>
                  </a:lnTo>
                  <a:lnTo>
                    <a:pt x="0" y="5068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  <a:ln w="85725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1" name="Freeform 11"/>
          <p:cNvSpPr/>
          <p:nvPr/>
        </p:nvSpPr>
        <p:spPr>
          <a:xfrm rot="3945326">
            <a:off x="9121253" y="3251211"/>
            <a:ext cx="1609008" cy="1187740"/>
          </a:xfrm>
          <a:custGeom>
            <a:avLst/>
            <a:gdLst/>
            <a:ahLst/>
            <a:cxnLst/>
            <a:rect l="l" t="t" r="r" b="b"/>
            <a:pathLst>
              <a:path w="1609008" h="1187740">
                <a:moveTo>
                  <a:pt x="0" y="0"/>
                </a:moveTo>
                <a:lnTo>
                  <a:pt x="1609008" y="0"/>
                </a:lnTo>
                <a:lnTo>
                  <a:pt x="1609008" y="1187740"/>
                </a:lnTo>
                <a:lnTo>
                  <a:pt x="0" y="1187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82207" y="4533900"/>
            <a:ext cx="1143550" cy="1490408"/>
          </a:xfrm>
          <a:custGeom>
            <a:avLst/>
            <a:gdLst/>
            <a:ahLst/>
            <a:cxnLst/>
            <a:rect l="l" t="t" r="r" b="b"/>
            <a:pathLst>
              <a:path w="1143550" h="1490408">
                <a:moveTo>
                  <a:pt x="0" y="0"/>
                </a:moveTo>
                <a:lnTo>
                  <a:pt x="1143550" y="0"/>
                </a:lnTo>
                <a:lnTo>
                  <a:pt x="1143550" y="1490408"/>
                </a:lnTo>
                <a:lnTo>
                  <a:pt x="0" y="1490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25044" y="4523370"/>
            <a:ext cx="943022" cy="1490408"/>
          </a:xfrm>
          <a:custGeom>
            <a:avLst/>
            <a:gdLst/>
            <a:ahLst/>
            <a:cxnLst/>
            <a:rect l="l" t="t" r="r" b="b"/>
            <a:pathLst>
              <a:path w="943022" h="1490408">
                <a:moveTo>
                  <a:pt x="0" y="0"/>
                </a:moveTo>
                <a:lnTo>
                  <a:pt x="943022" y="0"/>
                </a:lnTo>
                <a:lnTo>
                  <a:pt x="943022" y="1490408"/>
                </a:lnTo>
                <a:lnTo>
                  <a:pt x="0" y="1490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6658" y="-179568"/>
            <a:ext cx="7699617" cy="150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  <a:spcBef>
                <a:spcPct val="0"/>
              </a:spcBef>
            </a:pPr>
            <a:r>
              <a:rPr lang="en-US" sz="790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Задание 2. </a:t>
            </a:r>
          </a:p>
        </p:txBody>
      </p:sp>
      <p:sp>
        <p:nvSpPr>
          <p:cNvPr id="15" name="Freeform 15"/>
          <p:cNvSpPr/>
          <p:nvPr/>
        </p:nvSpPr>
        <p:spPr>
          <a:xfrm rot="2212334">
            <a:off x="10606837" y="3114344"/>
            <a:ext cx="1609008" cy="1187740"/>
          </a:xfrm>
          <a:custGeom>
            <a:avLst/>
            <a:gdLst/>
            <a:ahLst/>
            <a:cxnLst/>
            <a:rect l="l" t="t" r="r" b="b"/>
            <a:pathLst>
              <a:path w="1609008" h="1187740">
                <a:moveTo>
                  <a:pt x="0" y="0"/>
                </a:moveTo>
                <a:lnTo>
                  <a:pt x="1609008" y="0"/>
                </a:lnTo>
                <a:lnTo>
                  <a:pt x="1609008" y="1187740"/>
                </a:lnTo>
                <a:lnTo>
                  <a:pt x="0" y="1187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128267" y="8488142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3593" y="72457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18285" y="1861659"/>
            <a:ext cx="12148746" cy="7912169"/>
            <a:chOff x="0" y="0"/>
            <a:chExt cx="16549709" cy="1077840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3023437">
            <a:off x="14997460" y="7384536"/>
            <a:ext cx="1560623" cy="2554592"/>
          </a:xfrm>
          <a:custGeom>
            <a:avLst/>
            <a:gdLst/>
            <a:ahLst/>
            <a:cxnLst/>
            <a:rect l="l" t="t" r="r" b="b"/>
            <a:pathLst>
              <a:path w="1560623" h="2554592">
                <a:moveTo>
                  <a:pt x="0" y="0"/>
                </a:moveTo>
                <a:lnTo>
                  <a:pt x="1560624" y="0"/>
                </a:lnTo>
                <a:lnTo>
                  <a:pt x="1560624" y="2554591"/>
                </a:lnTo>
                <a:lnTo>
                  <a:pt x="0" y="2554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31907" y="3160538"/>
            <a:ext cx="10321502" cy="587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В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мини-группах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(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или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самостоятельно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)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составьте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облако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слов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— 8–10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ключевых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слов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объясняющих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почему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Япония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добилась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стремительного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роста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экономики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в 1950–1980-х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годах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. </a:t>
            </a:r>
          </a:p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После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—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выберите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3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главных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слова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и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объясните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почему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именно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они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сыграли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важнейшую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4499" spc="188" dirty="0" err="1">
                <a:latin typeface="Handyman"/>
                <a:ea typeface="Handyman"/>
                <a:cs typeface="Handyman"/>
                <a:sym typeface="Handyman"/>
              </a:rPr>
              <a:t>роль</a:t>
            </a:r>
            <a:r>
              <a:rPr lang="en-US" sz="4499" spc="188" dirty="0">
                <a:latin typeface="Handyman"/>
                <a:ea typeface="Handyman"/>
                <a:cs typeface="Handyman"/>
                <a:sym typeface="Handyman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12109985" y="2908460"/>
            <a:ext cx="6178015" cy="5818567"/>
          </a:xfrm>
          <a:custGeom>
            <a:avLst/>
            <a:gdLst/>
            <a:ahLst/>
            <a:cxnLst/>
            <a:rect l="l" t="t" r="r" b="b"/>
            <a:pathLst>
              <a:path w="6178015" h="5818567">
                <a:moveTo>
                  <a:pt x="0" y="0"/>
                </a:moveTo>
                <a:lnTo>
                  <a:pt x="6178015" y="0"/>
                </a:lnTo>
                <a:lnTo>
                  <a:pt x="6178015" y="5818567"/>
                </a:lnTo>
                <a:lnTo>
                  <a:pt x="0" y="5818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3604" y="873156"/>
            <a:ext cx="15342116" cy="154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en-US" sz="4319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МОЗГОВОЙ ШТУРМ: “ЯПОНСКОЕ ЭКОНОМИЧЕСКОЕ ЧУДО”</a:t>
            </a:r>
          </a:p>
          <a:p>
            <a:pPr algn="ctr">
              <a:lnSpc>
                <a:spcPts val="6198"/>
              </a:lnSpc>
            </a:pPr>
            <a:endParaRPr lang="en-US" sz="4319">
              <a:solidFill>
                <a:srgbClr val="430606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8122" y="400790"/>
            <a:ext cx="7109231" cy="108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65"/>
              </a:lnSpc>
            </a:pPr>
            <a:r>
              <a:rPr lang="en-US" sz="6067" spc="-54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107" y="1554774"/>
            <a:ext cx="10270323" cy="8346813"/>
            <a:chOff x="0" y="0"/>
            <a:chExt cx="12654042" cy="1028408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590542" cy="10220589"/>
            </a:xfrm>
            <a:custGeom>
              <a:avLst/>
              <a:gdLst/>
              <a:ahLst/>
              <a:cxnLst/>
              <a:rect l="l" t="t" r="r" b="b"/>
              <a:pathLst>
                <a:path w="12590542" h="10220589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654042" cy="10284089"/>
            </a:xfrm>
            <a:custGeom>
              <a:avLst/>
              <a:gdLst/>
              <a:ahLst/>
              <a:cxnLst/>
              <a:rect l="l" t="t" r="r" b="b"/>
              <a:pathLst>
                <a:path w="12654042" h="10284089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Freeform 5"/>
          <p:cNvSpPr/>
          <p:nvPr/>
        </p:nvSpPr>
        <p:spPr>
          <a:xfrm rot="3515273" flipV="1">
            <a:off x="8080252" y="137392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8" y="1110850"/>
                </a:lnTo>
                <a:lnTo>
                  <a:pt x="4427298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50643" y="85252"/>
            <a:ext cx="3640621" cy="4858940"/>
          </a:xfrm>
          <a:custGeom>
            <a:avLst/>
            <a:gdLst/>
            <a:ahLst/>
            <a:cxnLst/>
            <a:rect l="l" t="t" r="r" b="b"/>
            <a:pathLst>
              <a:path w="3640621" h="4858940">
                <a:moveTo>
                  <a:pt x="0" y="0"/>
                </a:moveTo>
                <a:lnTo>
                  <a:pt x="3640621" y="0"/>
                </a:lnTo>
                <a:lnTo>
                  <a:pt x="3640621" y="4858939"/>
                </a:lnTo>
                <a:lnTo>
                  <a:pt x="0" y="4858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1805520"/>
            <a:ext cx="10292901" cy="78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4"/>
              </a:lnSpc>
              <a:spcBef>
                <a:spcPct val="0"/>
              </a:spcBef>
            </a:pPr>
            <a:r>
              <a:rPr lang="en-US" sz="4565" spc="19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 Кто правит страной? Политика Японии</a:t>
            </a:r>
          </a:p>
          <a:p>
            <a:pPr algn="ctr">
              <a:lnSpc>
                <a:spcPts val="5844"/>
              </a:lnSpc>
              <a:spcBef>
                <a:spcPct val="0"/>
              </a:spcBef>
            </a:pPr>
            <a:r>
              <a:rPr lang="en-US" sz="4565" spc="19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Изучите текст учебника о политическом развитии Японии.</a:t>
            </a:r>
          </a:p>
          <a:p>
            <a:pPr algn="ctr">
              <a:lnSpc>
                <a:spcPts val="5844"/>
              </a:lnSpc>
              <a:spcBef>
                <a:spcPct val="0"/>
              </a:spcBef>
            </a:pPr>
            <a:r>
              <a:rPr lang="en-US" sz="4565" spc="19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Затем ответьте:</a:t>
            </a:r>
          </a:p>
          <a:p>
            <a:pPr marL="911851" lvl="1" indent="-455926" algn="ctr">
              <a:lnSpc>
                <a:spcPts val="5406"/>
              </a:lnSpc>
              <a:buFont typeface="Arial"/>
              <a:buChar char="•"/>
            </a:pPr>
            <a:r>
              <a:rPr lang="en-US" sz="4223" spc="177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Кто является главой государства в Японии? А кто реально управляет?</a:t>
            </a:r>
          </a:p>
          <a:p>
            <a:pPr marL="911851" lvl="1" indent="-455926" algn="ctr">
              <a:lnSpc>
                <a:spcPts val="5406"/>
              </a:lnSpc>
              <a:buFont typeface="Arial"/>
              <a:buChar char="•"/>
            </a:pPr>
            <a:r>
              <a:rPr lang="en-US" sz="4223" spc="177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Почему японские политические партии часто сменяют друг друга у власти?</a:t>
            </a:r>
          </a:p>
          <a:p>
            <a:pPr marL="911851" lvl="1" indent="-455926" algn="ctr">
              <a:lnSpc>
                <a:spcPts val="5406"/>
              </a:lnSpc>
              <a:buFont typeface="Arial"/>
              <a:buChar char="•"/>
            </a:pPr>
            <a:r>
              <a:rPr lang="en-US" sz="4223" spc="177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Что такое «постоянная коалиция»? Придумайте аналогию из школьной жизни :)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45336" y="333511"/>
            <a:ext cx="5797864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spcBef>
                <a:spcPct val="0"/>
              </a:spcBef>
            </a:pPr>
            <a:r>
              <a:rPr lang="en-US" sz="4999" spc="209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Задание</a:t>
            </a:r>
            <a:r>
              <a:rPr lang="en-US" sz="4999" spc="209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4.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79430" y="4839416"/>
            <a:ext cx="7736881" cy="509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899" spc="163" dirty="0" err="1">
                <a:solidFill>
                  <a:schemeClr val="accent2">
                    <a:lumMod val="50000"/>
                  </a:schemeClr>
                </a:solidFill>
                <a:latin typeface="Handyman"/>
                <a:ea typeface="Handyman"/>
                <a:cs typeface="Handyman"/>
                <a:sym typeface="Handyman"/>
              </a:rPr>
              <a:t>Нарухито</a:t>
            </a:r>
            <a:endParaRPr lang="en-US" sz="3899" spc="163" dirty="0">
              <a:solidFill>
                <a:schemeClr val="accent2">
                  <a:lumMod val="50000"/>
                </a:schemeClr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Девиз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правления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и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будущее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посмертное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имя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—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Рэйва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(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令和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),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иероглифы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которого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означают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удачу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мир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и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гармонию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.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Взошёл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на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трон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1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мая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2019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года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после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отречения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своего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отца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императора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899" spc="163" dirty="0" err="1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Акихито</a:t>
            </a:r>
            <a:r>
              <a:rPr lang="en-US" sz="3899" spc="163" dirty="0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.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6292" y="65883"/>
            <a:ext cx="1879519" cy="1500719"/>
          </a:xfrm>
          <a:custGeom>
            <a:avLst/>
            <a:gdLst/>
            <a:ahLst/>
            <a:cxnLst/>
            <a:rect l="l" t="t" r="r" b="b"/>
            <a:pathLst>
              <a:path w="2171390" h="2187799">
                <a:moveTo>
                  <a:pt x="0" y="0"/>
                </a:moveTo>
                <a:lnTo>
                  <a:pt x="2171390" y="0"/>
                </a:lnTo>
                <a:lnTo>
                  <a:pt x="2171390" y="2187798"/>
                </a:lnTo>
                <a:lnTo>
                  <a:pt x="0" y="2187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56999" y="160528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8625" y="970143"/>
            <a:ext cx="5104763" cy="1965740"/>
            <a:chOff x="0" y="0"/>
            <a:chExt cx="1469960" cy="566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9960" cy="566052"/>
            </a:xfrm>
            <a:custGeom>
              <a:avLst/>
              <a:gdLst/>
              <a:ahLst/>
              <a:cxnLst/>
              <a:rect l="l" t="t" r="r" b="b"/>
              <a:pathLst>
                <a:path w="1469960" h="566052">
                  <a:moveTo>
                    <a:pt x="54598" y="0"/>
                  </a:moveTo>
                  <a:lnTo>
                    <a:pt x="1415362" y="0"/>
                  </a:lnTo>
                  <a:cubicBezTo>
                    <a:pt x="1429842" y="0"/>
                    <a:pt x="1443730" y="5752"/>
                    <a:pt x="1453969" y="15991"/>
                  </a:cubicBezTo>
                  <a:cubicBezTo>
                    <a:pt x="1464208" y="26230"/>
                    <a:pt x="1469960" y="40118"/>
                    <a:pt x="1469960" y="54598"/>
                  </a:cubicBezTo>
                  <a:lnTo>
                    <a:pt x="1469960" y="511454"/>
                  </a:lnTo>
                  <a:cubicBezTo>
                    <a:pt x="1469960" y="525934"/>
                    <a:pt x="1464208" y="539821"/>
                    <a:pt x="1453969" y="550060"/>
                  </a:cubicBezTo>
                  <a:cubicBezTo>
                    <a:pt x="1443730" y="560299"/>
                    <a:pt x="1429842" y="566052"/>
                    <a:pt x="1415362" y="566052"/>
                  </a:cubicBezTo>
                  <a:lnTo>
                    <a:pt x="54598" y="566052"/>
                  </a:lnTo>
                  <a:cubicBezTo>
                    <a:pt x="40118" y="566052"/>
                    <a:pt x="26230" y="560299"/>
                    <a:pt x="15991" y="550060"/>
                  </a:cubicBezTo>
                  <a:cubicBezTo>
                    <a:pt x="5752" y="539821"/>
                    <a:pt x="0" y="525934"/>
                    <a:pt x="0" y="511454"/>
                  </a:cubicBezTo>
                  <a:lnTo>
                    <a:pt x="0" y="54598"/>
                  </a:lnTo>
                  <a:cubicBezTo>
                    <a:pt x="0" y="40118"/>
                    <a:pt x="5752" y="26230"/>
                    <a:pt x="15991" y="15991"/>
                  </a:cubicBezTo>
                  <a:cubicBezTo>
                    <a:pt x="26230" y="5752"/>
                    <a:pt x="40118" y="0"/>
                    <a:pt x="5459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469960" cy="537477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811" y="3852010"/>
            <a:ext cx="4260652" cy="2167037"/>
            <a:chOff x="0" y="0"/>
            <a:chExt cx="1226891" cy="6240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6891" cy="624017"/>
            </a:xfrm>
            <a:custGeom>
              <a:avLst/>
              <a:gdLst/>
              <a:ahLst/>
              <a:cxnLst/>
              <a:rect l="l" t="t" r="r" b="b"/>
              <a:pathLst>
                <a:path w="1226891" h="624017">
                  <a:moveTo>
                    <a:pt x="65415" y="0"/>
                  </a:moveTo>
                  <a:lnTo>
                    <a:pt x="1161476" y="0"/>
                  </a:lnTo>
                  <a:cubicBezTo>
                    <a:pt x="1197604" y="0"/>
                    <a:pt x="1226891" y="29287"/>
                    <a:pt x="1226891" y="65415"/>
                  </a:cubicBezTo>
                  <a:lnTo>
                    <a:pt x="1226891" y="558602"/>
                  </a:lnTo>
                  <a:cubicBezTo>
                    <a:pt x="1226891" y="594730"/>
                    <a:pt x="1197604" y="624017"/>
                    <a:pt x="1161476" y="624017"/>
                  </a:cubicBezTo>
                  <a:lnTo>
                    <a:pt x="65415" y="624017"/>
                  </a:lnTo>
                  <a:cubicBezTo>
                    <a:pt x="48066" y="624017"/>
                    <a:pt x="31427" y="617125"/>
                    <a:pt x="19160" y="604857"/>
                  </a:cubicBezTo>
                  <a:cubicBezTo>
                    <a:pt x="6892" y="592590"/>
                    <a:pt x="0" y="575951"/>
                    <a:pt x="0" y="558602"/>
                  </a:cubicBezTo>
                  <a:lnTo>
                    <a:pt x="0" y="65415"/>
                  </a:lnTo>
                  <a:cubicBezTo>
                    <a:pt x="0" y="29287"/>
                    <a:pt x="29287" y="0"/>
                    <a:pt x="65415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226891" cy="59544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8680" y="7390962"/>
            <a:ext cx="5884709" cy="2404358"/>
            <a:chOff x="0" y="0"/>
            <a:chExt cx="1694552" cy="692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4552" cy="692355"/>
            </a:xfrm>
            <a:custGeom>
              <a:avLst/>
              <a:gdLst/>
              <a:ahLst/>
              <a:cxnLst/>
              <a:rect l="l" t="t" r="r" b="b"/>
              <a:pathLst>
                <a:path w="1694552" h="692355">
                  <a:moveTo>
                    <a:pt x="47362" y="0"/>
                  </a:moveTo>
                  <a:lnTo>
                    <a:pt x="1647190" y="0"/>
                  </a:lnTo>
                  <a:cubicBezTo>
                    <a:pt x="1673347" y="0"/>
                    <a:pt x="1694552" y="21205"/>
                    <a:pt x="1694552" y="47362"/>
                  </a:cubicBezTo>
                  <a:lnTo>
                    <a:pt x="1694552" y="644994"/>
                  </a:lnTo>
                  <a:cubicBezTo>
                    <a:pt x="1694552" y="671151"/>
                    <a:pt x="1673347" y="692355"/>
                    <a:pt x="1647190" y="692355"/>
                  </a:cubicBezTo>
                  <a:lnTo>
                    <a:pt x="47362" y="692355"/>
                  </a:lnTo>
                  <a:cubicBezTo>
                    <a:pt x="21205" y="692355"/>
                    <a:pt x="0" y="671151"/>
                    <a:pt x="0" y="644994"/>
                  </a:cubicBezTo>
                  <a:lnTo>
                    <a:pt x="0" y="47362"/>
                  </a:lnTo>
                  <a:cubicBezTo>
                    <a:pt x="0" y="21205"/>
                    <a:pt x="21205" y="0"/>
                    <a:pt x="4736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1694552" cy="66378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12701" y="373670"/>
            <a:ext cx="5375299" cy="1872926"/>
            <a:chOff x="0" y="0"/>
            <a:chExt cx="1547863" cy="5393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7863" cy="539325"/>
            </a:xfrm>
            <a:custGeom>
              <a:avLst/>
              <a:gdLst/>
              <a:ahLst/>
              <a:cxnLst/>
              <a:rect l="l" t="t" r="r" b="b"/>
              <a:pathLst>
                <a:path w="1547863" h="539325">
                  <a:moveTo>
                    <a:pt x="51850" y="0"/>
                  </a:moveTo>
                  <a:lnTo>
                    <a:pt x="1496013" y="0"/>
                  </a:lnTo>
                  <a:cubicBezTo>
                    <a:pt x="1524649" y="0"/>
                    <a:pt x="1547863" y="23214"/>
                    <a:pt x="1547863" y="51850"/>
                  </a:cubicBezTo>
                  <a:lnTo>
                    <a:pt x="1547863" y="487475"/>
                  </a:lnTo>
                  <a:cubicBezTo>
                    <a:pt x="1547863" y="501227"/>
                    <a:pt x="1542400" y="514415"/>
                    <a:pt x="1532677" y="524139"/>
                  </a:cubicBezTo>
                  <a:cubicBezTo>
                    <a:pt x="1522953" y="533862"/>
                    <a:pt x="1509764" y="539325"/>
                    <a:pt x="1496013" y="539325"/>
                  </a:cubicBezTo>
                  <a:lnTo>
                    <a:pt x="51850" y="539325"/>
                  </a:lnTo>
                  <a:cubicBezTo>
                    <a:pt x="38099" y="539325"/>
                    <a:pt x="24910" y="533862"/>
                    <a:pt x="15187" y="524139"/>
                  </a:cubicBezTo>
                  <a:cubicBezTo>
                    <a:pt x="5463" y="514415"/>
                    <a:pt x="0" y="501227"/>
                    <a:pt x="0" y="487475"/>
                  </a:cubicBezTo>
                  <a:lnTo>
                    <a:pt x="0" y="51850"/>
                  </a:lnTo>
                  <a:cubicBezTo>
                    <a:pt x="0" y="38099"/>
                    <a:pt x="5463" y="24910"/>
                    <a:pt x="15187" y="15187"/>
                  </a:cubicBezTo>
                  <a:cubicBezTo>
                    <a:pt x="24910" y="5463"/>
                    <a:pt x="38099" y="0"/>
                    <a:pt x="51850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1547863" cy="5107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53970" y="3978642"/>
            <a:ext cx="4734030" cy="1944574"/>
            <a:chOff x="0" y="0"/>
            <a:chExt cx="1363204" cy="5599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63204" cy="559957"/>
            </a:xfrm>
            <a:custGeom>
              <a:avLst/>
              <a:gdLst/>
              <a:ahLst/>
              <a:cxnLst/>
              <a:rect l="l" t="t" r="r" b="b"/>
              <a:pathLst>
                <a:path w="1363204" h="559957">
                  <a:moveTo>
                    <a:pt x="58874" y="0"/>
                  </a:moveTo>
                  <a:lnTo>
                    <a:pt x="1304331" y="0"/>
                  </a:lnTo>
                  <a:cubicBezTo>
                    <a:pt x="1336846" y="0"/>
                    <a:pt x="1363204" y="26359"/>
                    <a:pt x="1363204" y="58874"/>
                  </a:cubicBezTo>
                  <a:lnTo>
                    <a:pt x="1363204" y="501083"/>
                  </a:lnTo>
                  <a:cubicBezTo>
                    <a:pt x="1363204" y="533598"/>
                    <a:pt x="1336846" y="559957"/>
                    <a:pt x="1304331" y="559957"/>
                  </a:cubicBezTo>
                  <a:lnTo>
                    <a:pt x="58874" y="559957"/>
                  </a:lnTo>
                  <a:cubicBezTo>
                    <a:pt x="26359" y="559957"/>
                    <a:pt x="0" y="533598"/>
                    <a:pt x="0" y="501083"/>
                  </a:cubicBezTo>
                  <a:lnTo>
                    <a:pt x="0" y="58874"/>
                  </a:lnTo>
                  <a:cubicBezTo>
                    <a:pt x="0" y="26359"/>
                    <a:pt x="26359" y="0"/>
                    <a:pt x="58874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1363204" cy="53138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206829" y="7390962"/>
            <a:ext cx="4603663" cy="2190649"/>
            <a:chOff x="0" y="0"/>
            <a:chExt cx="1325664" cy="6308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25664" cy="630816"/>
            </a:xfrm>
            <a:custGeom>
              <a:avLst/>
              <a:gdLst/>
              <a:ahLst/>
              <a:cxnLst/>
              <a:rect l="l" t="t" r="r" b="b"/>
              <a:pathLst>
                <a:path w="1325664" h="630816">
                  <a:moveTo>
                    <a:pt x="60541" y="0"/>
                  </a:moveTo>
                  <a:lnTo>
                    <a:pt x="1265123" y="0"/>
                  </a:lnTo>
                  <a:cubicBezTo>
                    <a:pt x="1281180" y="0"/>
                    <a:pt x="1296578" y="6378"/>
                    <a:pt x="1307932" y="17732"/>
                  </a:cubicBezTo>
                  <a:cubicBezTo>
                    <a:pt x="1319285" y="29086"/>
                    <a:pt x="1325664" y="44484"/>
                    <a:pt x="1325664" y="60541"/>
                  </a:cubicBezTo>
                  <a:lnTo>
                    <a:pt x="1325664" y="570275"/>
                  </a:lnTo>
                  <a:cubicBezTo>
                    <a:pt x="1325664" y="586332"/>
                    <a:pt x="1319285" y="601730"/>
                    <a:pt x="1307932" y="613084"/>
                  </a:cubicBezTo>
                  <a:cubicBezTo>
                    <a:pt x="1296578" y="624438"/>
                    <a:pt x="1281180" y="630816"/>
                    <a:pt x="1265123" y="630816"/>
                  </a:cubicBezTo>
                  <a:lnTo>
                    <a:pt x="60541" y="630816"/>
                  </a:lnTo>
                  <a:cubicBezTo>
                    <a:pt x="44484" y="630816"/>
                    <a:pt x="29086" y="624438"/>
                    <a:pt x="17732" y="613084"/>
                  </a:cubicBezTo>
                  <a:cubicBezTo>
                    <a:pt x="6378" y="601730"/>
                    <a:pt x="0" y="586332"/>
                    <a:pt x="0" y="570275"/>
                  </a:cubicBezTo>
                  <a:lnTo>
                    <a:pt x="0" y="60541"/>
                  </a:lnTo>
                  <a:cubicBezTo>
                    <a:pt x="0" y="44484"/>
                    <a:pt x="6378" y="29086"/>
                    <a:pt x="17732" y="17732"/>
                  </a:cubicBezTo>
                  <a:cubicBezTo>
                    <a:pt x="29086" y="6378"/>
                    <a:pt x="44484" y="0"/>
                    <a:pt x="60541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28575"/>
              <a:ext cx="1325664" cy="60224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2" name="Freeform 22"/>
          <p:cNvSpPr/>
          <p:nvPr/>
        </p:nvSpPr>
        <p:spPr>
          <a:xfrm rot="204962">
            <a:off x="11333721" y="4479549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3" name="Freeform 23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4" name="Freeform 24"/>
          <p:cNvSpPr/>
          <p:nvPr/>
        </p:nvSpPr>
        <p:spPr>
          <a:xfrm rot="-8767587">
            <a:off x="5789153" y="2806711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5" name="Freeform 25"/>
          <p:cNvSpPr/>
          <p:nvPr/>
        </p:nvSpPr>
        <p:spPr>
          <a:xfrm rot="-9786421">
            <a:off x="4417972" y="5369037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6" name="Freeform 26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7" name="Freeform 27"/>
          <p:cNvSpPr/>
          <p:nvPr/>
        </p:nvSpPr>
        <p:spPr>
          <a:xfrm rot="-8261386">
            <a:off x="8639347" y="7619332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1" y="0"/>
                </a:lnTo>
                <a:lnTo>
                  <a:pt x="1437071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5081171" y="3804158"/>
            <a:ext cx="8125659" cy="370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4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Современная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Япония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и </a:t>
            </a:r>
            <a:r>
              <a:rPr lang="ru-RU" sz="3300" spc="138" dirty="0" smtClean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её </a:t>
            </a:r>
            <a:r>
              <a:rPr lang="en-US" sz="3300" spc="138" dirty="0" err="1" smtClean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внешняя</a:t>
            </a:r>
            <a:r>
              <a:rPr lang="en-US" sz="3300" spc="138" dirty="0" smtClean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 smtClean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политика</a:t>
            </a:r>
            <a:r>
              <a:rPr lang="ru-RU" sz="3300" spc="138" dirty="0" smtClean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.</a:t>
            </a:r>
            <a:endParaRPr lang="en-US" sz="3300" spc="138" dirty="0">
              <a:solidFill>
                <a:srgbClr val="430606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ctr">
              <a:lnSpc>
                <a:spcPts val="4224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Прочитайте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 </a:t>
            </a:r>
            <a:r>
              <a:rPr lang="ru-RU" sz="3300" spc="138" dirty="0" smtClean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текст </a:t>
            </a:r>
            <a:endParaRPr lang="en-US" sz="3300" spc="138" dirty="0">
              <a:solidFill>
                <a:srgbClr val="430606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ctr">
              <a:lnSpc>
                <a:spcPts val="4224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об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отношениях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Японии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с </a:t>
            </a: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другими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странами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. </a:t>
            </a:r>
          </a:p>
          <a:p>
            <a:pPr algn="ctr">
              <a:lnSpc>
                <a:spcPts val="4607"/>
              </a:lnSpc>
              <a:spcBef>
                <a:spcPct val="0"/>
              </a:spcBef>
            </a:pPr>
            <a:r>
              <a:rPr lang="en-US" sz="3599" spc="151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Выполните</a:t>
            </a:r>
            <a:r>
              <a:rPr lang="en-US" sz="3599" spc="151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599" spc="151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задания</a:t>
            </a:r>
            <a:r>
              <a:rPr lang="en-US" sz="3599" spc="151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ctr">
              <a:lnSpc>
                <a:spcPts val="4224"/>
              </a:lnSpc>
              <a:spcBef>
                <a:spcPct val="0"/>
              </a:spcBef>
            </a:pPr>
            <a:r>
              <a:rPr lang="en-US" sz="3300" spc="138" dirty="0" err="1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Мини-тест</a:t>
            </a:r>
            <a:r>
              <a:rPr lang="en-US" sz="3300" spc="138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600" spc="109" dirty="0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 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0062" y="15347"/>
            <a:ext cx="3427452" cy="97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1"/>
              </a:lnSpc>
              <a:spcBef>
                <a:spcPct val="0"/>
              </a:spcBef>
            </a:pPr>
            <a:r>
              <a:rPr lang="en-US" sz="5399" spc="226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Задание 5.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77011" y="1111679"/>
            <a:ext cx="4327341" cy="15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200" spc="13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Что является основой современной внешней политики Японии.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-194401" y="4116752"/>
            <a:ext cx="4841102" cy="15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200" spc="13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В каком году Япония стала членом «большой семерки»?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0" y="7255875"/>
            <a:ext cx="6353388" cy="25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000" spc="126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Какая территориальная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000" spc="126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проблема </a:t>
            </a:r>
          </a:p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200" spc="13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мешает подписанию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000" spc="126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мирного договора между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000" spc="126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 Россией и Японией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12701" y="705787"/>
            <a:ext cx="5375299" cy="1081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200" spc="13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В каком году Япония стала участницей “звездных войн”?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521531" y="3977785"/>
            <a:ext cx="4766469" cy="15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200" spc="13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Какие государства войдут в организацию зоны свободной торговли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298519" y="7645292"/>
            <a:ext cx="4603663" cy="15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200" spc="13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Как складываются отношения Японии с Китаем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27170"/>
            <a:ext cx="12192000" cy="1009775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5011957" y="8456406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9288" y="1357062"/>
            <a:ext cx="8552482" cy="8552482"/>
          </a:xfrm>
          <a:custGeom>
            <a:avLst/>
            <a:gdLst/>
            <a:ahLst/>
            <a:cxnLst/>
            <a:rect l="l" t="t" r="r" b="b"/>
            <a:pathLst>
              <a:path w="8552482" h="8552482">
                <a:moveTo>
                  <a:pt x="0" y="0"/>
                </a:moveTo>
                <a:lnTo>
                  <a:pt x="8552482" y="0"/>
                </a:lnTo>
                <a:lnTo>
                  <a:pt x="8552482" y="8552482"/>
                </a:lnTo>
                <a:lnTo>
                  <a:pt x="0" y="8552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9935" y="1825842"/>
            <a:ext cx="7995148" cy="7995148"/>
          </a:xfrm>
          <a:custGeom>
            <a:avLst/>
            <a:gdLst/>
            <a:ahLst/>
            <a:cxnLst/>
            <a:rect l="l" t="t" r="r" b="b"/>
            <a:pathLst>
              <a:path w="7995148" h="7995148">
                <a:moveTo>
                  <a:pt x="0" y="0"/>
                </a:moveTo>
                <a:lnTo>
                  <a:pt x="7995148" y="0"/>
                </a:lnTo>
                <a:lnTo>
                  <a:pt x="7995148" y="7995147"/>
                </a:lnTo>
                <a:lnTo>
                  <a:pt x="0" y="7995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995677">
            <a:off x="8822647" y="7651037"/>
            <a:ext cx="1988328" cy="1926871"/>
          </a:xfrm>
          <a:custGeom>
            <a:avLst/>
            <a:gdLst/>
            <a:ahLst/>
            <a:cxnLst/>
            <a:rect l="l" t="t" r="r" b="b"/>
            <a:pathLst>
              <a:path w="1988328" h="1926871">
                <a:moveTo>
                  <a:pt x="0" y="0"/>
                </a:moveTo>
                <a:lnTo>
                  <a:pt x="1988328" y="0"/>
                </a:lnTo>
                <a:lnTo>
                  <a:pt x="1988328" y="1926871"/>
                </a:lnTo>
                <a:lnTo>
                  <a:pt x="0" y="1926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86099" y="7526875"/>
            <a:ext cx="3373201" cy="1907392"/>
          </a:xfrm>
          <a:custGeom>
            <a:avLst/>
            <a:gdLst/>
            <a:ahLst/>
            <a:cxnLst/>
            <a:rect l="l" t="t" r="r" b="b"/>
            <a:pathLst>
              <a:path w="3373201" h="1907392">
                <a:moveTo>
                  <a:pt x="0" y="0"/>
                </a:moveTo>
                <a:lnTo>
                  <a:pt x="3373201" y="0"/>
                </a:lnTo>
                <a:lnTo>
                  <a:pt x="3373201" y="1907392"/>
                </a:lnTo>
                <a:lnTo>
                  <a:pt x="0" y="1907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9935" y="7219089"/>
            <a:ext cx="1090131" cy="2522964"/>
          </a:xfrm>
          <a:custGeom>
            <a:avLst/>
            <a:gdLst/>
            <a:ahLst/>
            <a:cxnLst/>
            <a:rect l="l" t="t" r="r" b="b"/>
            <a:pathLst>
              <a:path w="1090131" h="2522964">
                <a:moveTo>
                  <a:pt x="0" y="0"/>
                </a:moveTo>
                <a:lnTo>
                  <a:pt x="1090131" y="0"/>
                </a:lnTo>
                <a:lnTo>
                  <a:pt x="1090131" y="2522964"/>
                </a:lnTo>
                <a:lnTo>
                  <a:pt x="0" y="25229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08318" y="1027646"/>
            <a:ext cx="6278382" cy="7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430606"/>
                </a:solidFill>
                <a:latin typeface="Handyman"/>
                <a:ea typeface="Handyman"/>
                <a:cs typeface="Handyman"/>
                <a:sym typeface="Handyman"/>
              </a:rPr>
              <a:t>ТВОРЧЕСКОЕ ЗАДАНИЕ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86399" y="-25675"/>
            <a:ext cx="6252081" cy="7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ИТОГОВОЕ ЗАДАНИЕ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952206"/>
            <a:ext cx="7476223" cy="727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5"/>
              </a:lnSpc>
              <a:spcBef>
                <a:spcPct val="0"/>
              </a:spcBef>
            </a:pPr>
            <a:r>
              <a:rPr lang="en-US" sz="3512" spc="147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5263"/>
              </a:lnSpc>
              <a:spcBef>
                <a:spcPct val="0"/>
              </a:spcBef>
            </a:pPr>
            <a:r>
              <a:rPr lang="en-US" sz="4112" spc="172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Представьте, что вы – дипломат. Напишите короткую речь (5–6 предложений), которую вы бы произнесли на переговорах между Японией и Россией. В ней скажите:</a:t>
            </a:r>
          </a:p>
          <a:p>
            <a:pPr algn="ctr">
              <a:lnSpc>
                <a:spcPts val="5263"/>
              </a:lnSpc>
              <a:spcBef>
                <a:spcPct val="0"/>
              </a:spcBef>
            </a:pPr>
            <a:r>
              <a:rPr lang="en-US" sz="4112" spc="172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Чего хочет достичь Япония?</a:t>
            </a:r>
          </a:p>
          <a:p>
            <a:pPr algn="ctr">
              <a:lnSpc>
                <a:spcPts val="5263"/>
              </a:lnSpc>
              <a:spcBef>
                <a:spcPct val="0"/>
              </a:spcBef>
            </a:pPr>
            <a:r>
              <a:rPr lang="en-US" sz="4112" spc="172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Что можно предложить России?</a:t>
            </a:r>
          </a:p>
          <a:p>
            <a:pPr algn="ctr">
              <a:lnSpc>
                <a:spcPts val="5263"/>
              </a:lnSpc>
              <a:spcBef>
                <a:spcPct val="0"/>
              </a:spcBef>
            </a:pPr>
            <a:r>
              <a:rPr lang="en-US" sz="4112" spc="172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Почему важно найти компромисс?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45083" y="2689606"/>
            <a:ext cx="9880893" cy="436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  <a:spcBef>
                <a:spcPct val="0"/>
              </a:spcBef>
            </a:pPr>
            <a:r>
              <a:rPr lang="en-US" sz="4399" spc="18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Ответьте письменно </a:t>
            </a:r>
          </a:p>
          <a:p>
            <a:pPr algn="ctr">
              <a:lnSpc>
                <a:spcPts val="5631"/>
              </a:lnSpc>
              <a:spcBef>
                <a:spcPct val="0"/>
              </a:spcBef>
            </a:pPr>
            <a:r>
              <a:rPr lang="en-US" sz="4399" spc="18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(5–7 предложений):</a:t>
            </a:r>
          </a:p>
          <a:p>
            <a:pPr algn="ctr">
              <a:lnSpc>
                <a:spcPts val="5631"/>
              </a:lnSpc>
              <a:spcBef>
                <a:spcPct val="0"/>
              </a:spcBef>
            </a:pPr>
            <a:r>
              <a:rPr lang="en-US" sz="4399" spc="18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Чему может научиться </a:t>
            </a:r>
          </a:p>
          <a:p>
            <a:pPr algn="ctr">
              <a:lnSpc>
                <a:spcPts val="5631"/>
              </a:lnSpc>
              <a:spcBef>
                <a:spcPct val="0"/>
              </a:spcBef>
            </a:pPr>
            <a:r>
              <a:rPr lang="en-US" sz="4399" spc="18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остальной мир у Японии </a:t>
            </a:r>
          </a:p>
          <a:p>
            <a:pPr algn="ctr">
              <a:lnSpc>
                <a:spcPts val="5631"/>
              </a:lnSpc>
              <a:spcBef>
                <a:spcPct val="0"/>
              </a:spcBef>
            </a:pPr>
            <a:r>
              <a:rPr lang="en-US" sz="4399" spc="184">
                <a:solidFill>
                  <a:srgbClr val="02152F"/>
                </a:solidFill>
                <a:latin typeface="Handyman"/>
                <a:ea typeface="Handyman"/>
                <a:cs typeface="Handyman"/>
                <a:sym typeface="Handyman"/>
              </a:rPr>
              <a:t>в сфере экономики, политики или культуры?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547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Handyman</vt:lpstr>
      <vt:lpstr>Monotype Corsiva</vt:lpstr>
      <vt:lpstr>Open Sans Bold</vt:lpstr>
      <vt:lpstr>Pompiere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лист</dc:title>
  <dc:creator>Пользователь</dc:creator>
  <cp:keywords>Алланик</cp:keywords>
  <cp:lastModifiedBy>Пользователь</cp:lastModifiedBy>
  <cp:revision>4</cp:revision>
  <dcterms:created xsi:type="dcterms:W3CDTF">2006-08-16T00:00:00Z</dcterms:created>
  <dcterms:modified xsi:type="dcterms:W3CDTF">2025-05-01T13:00:03Z</dcterms:modified>
  <dc:identifier>DAGmMwD4aPw</dc:identifier>
</cp:coreProperties>
</file>