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1EA2C5-2CC6-4FDC-A227-175382B4D68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F3FC44-BB62-4606-93A1-23EDF34EE00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2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61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A2C5-2CC6-4FDC-A227-175382B4D68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FC44-BB62-4606-93A1-23EDF34EE00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028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559400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9" y="849856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A2C5-2CC6-4FDC-A227-175382B4D68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FC44-BB62-4606-93A1-23EDF34EE00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1" y="2880824"/>
            <a:ext cx="5480154" cy="923330"/>
            <a:chOff x="1815339" y="1381459"/>
            <a:chExt cx="5480154" cy="923329"/>
          </a:xfrm>
        </p:grpSpPr>
        <p:sp>
          <p:nvSpPr>
            <p:cNvPr id="12" name="TextBox 11"/>
            <p:cNvSpPr txBox="1"/>
            <p:nvPr/>
          </p:nvSpPr>
          <p:spPr>
            <a:xfrm>
              <a:off x="4147074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186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20.02.24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2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25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8931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6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3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22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86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81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1166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659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04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2" y="1678201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4" y="559404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2" y="3603818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A2C5-2CC6-4FDC-A227-175382B4D68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FC44-BB62-4606-93A1-23EDF34EE0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470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24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4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91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10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4806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3" y="559404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91" y="849860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1" y="2880826"/>
            <a:ext cx="5480154" cy="923330"/>
            <a:chOff x="1815339" y="1381459"/>
            <a:chExt cx="5480154" cy="923329"/>
          </a:xfrm>
        </p:grpSpPr>
        <p:sp>
          <p:nvSpPr>
            <p:cNvPr id="12" name="TextBox 11"/>
            <p:cNvSpPr txBox="1"/>
            <p:nvPr/>
          </p:nvSpPr>
          <p:spPr>
            <a:xfrm>
              <a:off x="4147076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484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20.02.24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2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8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0967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6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4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24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83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61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1204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7285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2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5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8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A2C5-2CC6-4FDC-A227-175382B4D68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FC44-BB62-4606-93A1-23EDF34EE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16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3" y="1678203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5" y="559406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3" y="3603820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50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26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4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91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72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6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8121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4" y="559406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92" y="849862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1" y="2880827"/>
            <a:ext cx="5480154" cy="923330"/>
            <a:chOff x="1815339" y="1381459"/>
            <a:chExt cx="5480154" cy="923329"/>
          </a:xfrm>
        </p:grpSpPr>
        <p:sp>
          <p:nvSpPr>
            <p:cNvPr id="12" name="TextBox 11"/>
            <p:cNvSpPr txBox="1"/>
            <p:nvPr/>
          </p:nvSpPr>
          <p:spPr>
            <a:xfrm>
              <a:off x="4147077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1895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C8C8B1"/>
                </a:solidFill>
              </a:rPr>
              <a:pPr/>
              <a:t>20.02.24</a:t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C8C8B1"/>
                </a:solidFill>
              </a:rPr>
              <a:pPr/>
              <a:t>‹#›</a:t>
            </a:fld>
            <a:endParaRPr lang="be-BY">
              <a:solidFill>
                <a:srgbClr val="C8C8B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825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32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69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55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929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6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A2C5-2CC6-4FDC-A227-175382B4D68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FC44-BB62-4606-93A1-23EDF34EE00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39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98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8" y="6459794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4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12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4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20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7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9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A2C5-2CC6-4FDC-A227-175382B4D68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FC44-BB62-4606-93A1-23EDF34EE00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882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A2C5-2CC6-4FDC-A227-175382B4D68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FC44-BB62-4606-93A1-23EDF34EE00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5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749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A2C5-2CC6-4FDC-A227-175382B4D68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FC44-BB62-4606-93A1-23EDF34EE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5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678197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400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3603814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A2C5-2CC6-4FDC-A227-175382B4D68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FC44-BB62-4606-93A1-23EDF34EE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6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20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3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90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A2C5-2CC6-4FDC-A227-175382B4D68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3FC44-BB62-4606-93A1-23EDF34EE0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4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8000"/>
            <a:duotone>
              <a:prstClr val="black"/>
              <a:schemeClr val="accent2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1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2248349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E1EA2C5-2CC6-4FDC-A227-175382B4D68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F3FC44-BB62-4606-93A1-23EDF34EE0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962"/>
            </a:avLst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6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8000"/>
            <a:duotone>
              <a:prstClr val="black"/>
              <a:schemeClr val="accent2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1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2248351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5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8000"/>
            <a:duotone>
              <a:prstClr val="black"/>
              <a:schemeClr val="accent2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1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2248351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F00B2E-1B8B-47DF-A937-A9E1D3AC4F62}" type="datetimeFigureOut">
              <a:rPr lang="be-BY" smtClean="0">
                <a:solidFill>
                  <a:srgbClr val="D1282E"/>
                </a:solidFill>
              </a:rPr>
              <a:pPr/>
              <a:t>20.02.24</a:t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D5A6F8-3196-4C61-B4DD-0143EB05408E}" type="slidenum">
              <a:rPr lang="be-BY" smtClean="0">
                <a:solidFill>
                  <a:srgbClr val="D1282E"/>
                </a:solidFill>
              </a:rPr>
              <a:pPr/>
              <a:t>‹#›</a:t>
            </a:fld>
            <a:endParaRPr lang="be-BY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4" y="6459792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1BAABE-BADC-4001-A1B8-921D8180AC2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9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7" y="645979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5B8FC6-F4B9-4397-92EF-2C7DF11AC46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29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124744"/>
            <a:ext cx="6624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Медиа азбука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Беларусь в 19 – начале 20 века</a:t>
            </a:r>
            <a:endParaRPr lang="ru-RU" sz="4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321">
            <a:off x="4223797" y="3585963"/>
            <a:ext cx="3516603" cy="26058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1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75449"/>
            <a:ext cx="115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6384" y="1268760"/>
            <a:ext cx="6557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Реформа в государственной деревне в середине 19 века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6912" y="4221088"/>
            <a:ext cx="6917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Общественная группа людей, имеющих наследственные права и обязанности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4933" y="2499286"/>
            <a:ext cx="620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Реформа П. Киселёва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4904" y="5529138"/>
            <a:ext cx="648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Сословие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75449"/>
            <a:ext cx="115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Ф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6384" y="1268760"/>
            <a:ext cx="6557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Самоназвание части жителей Беларуси в 19 веке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6912" y="4221088"/>
            <a:ext cx="6917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Общества студенческой молодежи в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Виленском</a:t>
            </a: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университете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4933" y="2499286"/>
            <a:ext cx="620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Тутэйшыя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4904" y="5529138"/>
            <a:ext cx="648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Филоматы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филареты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2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Х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75449"/>
            <a:ext cx="115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Ч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6384" y="1268760"/>
            <a:ext cx="6557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Обособленный участок земли с домом и хозяйством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6912" y="4221088"/>
            <a:ext cx="6917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Граница части территории Российской империи , в пределах которой разрешалось проживать лицам иудейского вероисповедания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4933" y="2499286"/>
            <a:ext cx="620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Хутор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8430" y="5816306"/>
            <a:ext cx="648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Черта еврейской оседлости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75449"/>
            <a:ext cx="115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4905" y="130017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Вопрос о собственности на землю и ее распределении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6912" y="4221088"/>
            <a:ext cx="6917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Путь развития капитализма в сельском хозяйстве при котором право собственности на землю принадлежит тому, кто ее обрабатывает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270892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Аграрный вопрос 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6912" y="6021288"/>
            <a:ext cx="648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Американский путь развития 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75449"/>
            <a:ext cx="115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4905" y="130017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Наука, изучающая культуру , традиции, самобытность белорусов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6912" y="4221088"/>
            <a:ext cx="6917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Система взглядов , посредством которых белорусский народ осознает себя как нацию и обосновывает смысл своего исторического существования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270892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Белорусоведение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6912" y="6021288"/>
            <a:ext cx="648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Белорусская национальная идея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8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75449"/>
            <a:ext cx="115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4904" y="1300174"/>
            <a:ext cx="6557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Бывшие помещичьи крестьяне, освобожденные от крепостной зависимости, но обязанные отрабатывать повинности до полного выкупа земли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6912" y="4221088"/>
            <a:ext cx="6917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Нелегальная народническая организация , созданная в 1884 году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2003" y="2970530"/>
            <a:ext cx="620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Временнообязанные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крестьяне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4904" y="5513075"/>
            <a:ext cx="648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Гомон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75449"/>
            <a:ext cx="115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4904" y="1075251"/>
            <a:ext cx="6557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Система взглядов, сторонники которой рассматривали белорусов как часть общерусского этноса, не признавали за ними права на самостоятельность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6912" y="4221088"/>
            <a:ext cx="6917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Религиозное направление  с присущей ему обрядностью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2003" y="2970530"/>
            <a:ext cx="620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западнорусизм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4904" y="5513075"/>
            <a:ext cx="648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конфессия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75449"/>
            <a:ext cx="11521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4904" y="1075251"/>
            <a:ext cx="6557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Система взглядов, сторонники которой считали социальную революцию с установлением общественной собственности и диктатуры пролетариата высшей целью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6912" y="4221088"/>
            <a:ext cx="6917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Нелегальная газета , материалы которой подписывались автором «Яська-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гаспадар</a:t>
            </a: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з-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пад</a:t>
            </a: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Вільні</a:t>
            </a: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2003" y="2970530"/>
            <a:ext cx="620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марксизм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4904" y="5513075"/>
            <a:ext cx="648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Мужыцкая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праўда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75449"/>
            <a:ext cx="115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4904" y="1075251"/>
            <a:ext cx="6557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Переход или передача имущества из частной собственности в государственную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6912" y="4221088"/>
            <a:ext cx="6917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Историческая общность людей со сложившимися территорией, языком, менталитетом, национальным самосознанием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6588" y="2564904"/>
            <a:ext cx="620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национализация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4904" y="5790748"/>
            <a:ext cx="648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нация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3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75449"/>
            <a:ext cx="11521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4904" y="1075251"/>
            <a:ext cx="6557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Захват войсками одного государства территории другого с установлением своих законов 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6912" y="4221088"/>
            <a:ext cx="6917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Проект образования ВКЛ, предложенный в 1811 г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6588" y="2564904"/>
            <a:ext cx="620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оккупация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4904" y="5529138"/>
            <a:ext cx="648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План Огинского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1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75449"/>
            <a:ext cx="1152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 </a:t>
            </a:r>
            <a:endParaRPr lang="ru-RU" sz="8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4904" y="1075251"/>
            <a:ext cx="6557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Комплекс мероприятий самодержавия , в результате которых большая часть шляхты исключалась из дворянства и переводилась в однодворцы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6912" y="4221088"/>
            <a:ext cx="6917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Воинская повинность , введенная российским правительством после присоединения белорусских земель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7054" y="2826514"/>
            <a:ext cx="620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Разбор шляхты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4904" y="5529138"/>
            <a:ext cx="648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Рекрутская повинность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2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77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беларусь во второй половиге 19 нач 20 века</Template>
  <TotalTime>31</TotalTime>
  <Words>320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Book Antiqua</vt:lpstr>
      <vt:lpstr>Calibri</vt:lpstr>
      <vt:lpstr>Calibri Light</vt:lpstr>
      <vt:lpstr>Comic Sans MS</vt:lpstr>
      <vt:lpstr>Times New Roman</vt:lpstr>
      <vt:lpstr>Wingdings</vt:lpstr>
      <vt:lpstr>Тема77</vt:lpstr>
      <vt:lpstr>1_Твердый переплет</vt:lpstr>
      <vt:lpstr>2_Твердый переплет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Пользователь</cp:lastModifiedBy>
  <cp:revision>4</cp:revision>
  <dcterms:created xsi:type="dcterms:W3CDTF">2022-05-17T07:10:22Z</dcterms:created>
  <dcterms:modified xsi:type="dcterms:W3CDTF">2024-02-20T05:57:34Z</dcterms:modified>
</cp:coreProperties>
</file>