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9" r:id="rId2"/>
    <p:sldId id="270" r:id="rId3"/>
    <p:sldId id="271" r:id="rId4"/>
    <p:sldId id="257" r:id="rId5"/>
    <p:sldId id="258" r:id="rId6"/>
    <p:sldId id="273" r:id="rId7"/>
    <p:sldId id="262" r:id="rId8"/>
    <p:sldId id="260" r:id="rId9"/>
    <p:sldId id="272" r:id="rId10"/>
    <p:sldId id="261" r:id="rId11"/>
    <p:sldId id="274" r:id="rId12"/>
    <p:sldId id="264" r:id="rId13"/>
    <p:sldId id="265" r:id="rId14"/>
    <p:sldId id="266" r:id="rId15"/>
    <p:sldId id="267" r:id="rId16"/>
    <p:sldId id="259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46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E3B6B-10DC-418E-AC3E-6E682BD53F9E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9AA8-D5E0-4EC9-B117-68A86C3E8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70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493E-710C-44F4-BC0C-F0EAC77EB1D4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6935B-2E2E-4D61-9E9E-271523422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7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9051-5059-4853-BEF8-7A44CE4D9E8D}" type="datetime1">
              <a:rPr lang="ru-RU" smtClean="0"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66F3-C888-40DD-A176-805EC04A0F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E6D5-B0CF-4E5A-8F3F-BCBCDDE39129}" type="datetime1">
              <a:rPr lang="ru-RU" smtClean="0"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66F3-C888-40DD-A176-805EC04A0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7F2E-D5EC-43D0-88FD-44D9FF12D96F}" type="datetime1">
              <a:rPr lang="ru-RU" smtClean="0"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66F3-C888-40DD-A176-805EC04A0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8024-CAA7-4FC2-9714-42698C5B2003}" type="datetime1">
              <a:rPr lang="ru-RU" smtClean="0"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66F3-C888-40DD-A176-805EC04A0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93AE-EF6C-4374-8890-830FB4EC8035}" type="datetime1">
              <a:rPr lang="ru-RU" smtClean="0"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66F3-C888-40DD-A176-805EC04A0F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ACAC-D12D-482D-8F89-B1960A2826D0}" type="datetime1">
              <a:rPr lang="ru-RU" smtClean="0"/>
              <a:t>29.08.2021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66F3-C888-40DD-A176-805EC04A0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CEF-C52C-4B29-81C0-95460EAA2975}" type="datetime1">
              <a:rPr lang="ru-RU" smtClean="0"/>
              <a:t>29.08.2021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66F3-C888-40DD-A176-805EC04A0F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C10E-E88F-47C3-B53F-DE44E8F0F68C}" type="datetime1">
              <a:rPr lang="ru-RU" smtClean="0"/>
              <a:t>29.08.2021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66F3-C888-40DD-A176-805EC04A0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A20B-30BF-46CF-A0CF-33DFE3BD8A88}" type="datetime1">
              <a:rPr lang="ru-RU" smtClean="0"/>
              <a:t>29.08.2021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66F3-C888-40DD-A176-805EC04A0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5F6E-DC81-4502-ADB6-761E6E3D48C5}" type="datetime1">
              <a:rPr lang="ru-RU" smtClean="0"/>
              <a:t>29.08.2021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66F3-C888-40DD-A176-805EC04A0F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0281-C602-414F-B5CE-C1A3B9F9D276}" type="datetime1">
              <a:rPr lang="ru-RU" smtClean="0"/>
              <a:t>29.08.2021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66F3-C888-40DD-A176-805EC04A0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duotone>
              <a:schemeClr val="bg2">
                <a:shade val="55000"/>
              </a:schemeClr>
              <a:schemeClr val="bg2">
                <a:tint val="97000"/>
                <a:satMod val="95000"/>
              </a:schemeClr>
            </a:duotone>
            <a:lum/>
          </a:blip>
          <a:srcRect/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34B901-6578-4D5D-9E5D-04E9EBDAB035}" type="datetime1">
              <a:rPr lang="ru-RU" smtClean="0"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38D66F3-C888-40DD-A176-805EC04A0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6"/>
          <p:cNvSpPr txBox="1">
            <a:spLocks/>
          </p:cNvSpPr>
          <p:nvPr/>
        </p:nvSpPr>
        <p:spPr>
          <a:xfrm>
            <a:off x="79206" y="404664"/>
            <a:ext cx="4388296" cy="357598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AA2B1E"/>
              </a:buClr>
              <a:buSzPct val="85000"/>
              <a:buFont typeface="Wingdings"/>
              <a:buNone/>
              <a:defRPr/>
            </a:pPr>
            <a:r>
              <a:rPr lang="ru-RU" sz="2400" b="1" dirty="0" smtClean="0">
                <a:solidFill>
                  <a:srgbClr val="CCDDEA">
                    <a:lumMod val="50000"/>
                  </a:srgbClr>
                </a:solidFill>
                <a:latin typeface="Arial"/>
              </a:rPr>
              <a:t> </a:t>
            </a:r>
          </a:p>
          <a:p>
            <a:pPr marL="0" indent="0" algn="r">
              <a:spcBef>
                <a:spcPct val="20000"/>
              </a:spcBef>
              <a:buClr>
                <a:srgbClr val="AA2B1E"/>
              </a:buClr>
              <a:buSzPct val="85000"/>
              <a:buFont typeface="Wingdings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История – свидетельница веков, факел истины, душа памяти, наставница жизни		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Цицерон</a:t>
            </a:r>
          </a:p>
          <a:p>
            <a:pPr marL="0" indent="0" algn="r">
              <a:spcBef>
                <a:spcPct val="20000"/>
              </a:spcBef>
              <a:buClr>
                <a:srgbClr val="AA2B1E"/>
              </a:buClr>
              <a:buSzPct val="85000"/>
              <a:buFont typeface="Wingdings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   </a:t>
            </a:r>
            <a:endParaRPr lang="ru-RU" sz="2000" b="1" i="1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r">
              <a:buClr>
                <a:srgbClr val="CF543F"/>
              </a:buClr>
              <a:buFont typeface="Wingdings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Не знать истории- значит всегда быть ребёнком </a:t>
            </a:r>
          </a:p>
          <a:p>
            <a:pPr marL="0" indent="0" algn="r">
              <a:buClr>
                <a:srgbClr val="CF543F"/>
              </a:buClr>
              <a:buFont typeface="Wingdings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                  Цицерон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7"/>
          <p:cNvSpPr txBox="1">
            <a:spLocks/>
          </p:cNvSpPr>
          <p:nvPr/>
        </p:nvSpPr>
        <p:spPr>
          <a:xfrm>
            <a:off x="4716015" y="444422"/>
            <a:ext cx="4119587" cy="357598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Уважение к минувшему – вот черта, отличающая образованность от дикости.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		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А.С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. Пушкин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		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3548A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В действительности  не история принадлежит нам, а мы принадлежим истории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3548A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Ханс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Георг </a:t>
            </a:r>
            <a:r>
              <a:rPr lang="ru-RU" sz="20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Гадамер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0138" y="4221088"/>
            <a:ext cx="8268471" cy="990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8925" indent="3082290">
              <a:spcBef>
                <a:spcPts val="35"/>
              </a:spcBef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Calibri"/>
                <a:ea typeface="Calibri"/>
                <a:cs typeface="Times New Roman"/>
              </a:rPr>
            </a:br>
            <a:r>
              <a:rPr lang="en-US" sz="8000" b="1" i="1" dirty="0" err="1" smtClean="0">
                <a:solidFill>
                  <a:srgbClr val="C00000"/>
                </a:solidFill>
                <a:latin typeface="Georgia"/>
                <a:ea typeface="Book Antiqua"/>
                <a:cs typeface="Times New Roman"/>
              </a:rPr>
              <a:t>Задание</a:t>
            </a:r>
            <a:r>
              <a:rPr lang="ru-RU" sz="8000" b="1" dirty="0" smtClean="0">
                <a:solidFill>
                  <a:srgbClr val="C00000"/>
                </a:solidFill>
                <a:latin typeface="Book Antiqua"/>
                <a:ea typeface="Book Antiqua"/>
                <a:cs typeface="Times New Roman"/>
              </a:rPr>
              <a:t> </a:t>
            </a:r>
            <a:r>
              <a:rPr lang="en-US" sz="8000" b="1" spc="-10" dirty="0" smtClean="0">
                <a:solidFill>
                  <a:srgbClr val="C00000"/>
                </a:solidFill>
                <a:latin typeface="Book Antiqua"/>
                <a:ea typeface="Book Antiqua"/>
                <a:cs typeface="Times New Roman"/>
              </a:rPr>
              <a:t>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Выберите</a:t>
            </a:r>
            <a:r>
              <a:rPr lang="en-US" sz="8000" b="1" spc="-5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наиболее</a:t>
            </a:r>
            <a:r>
              <a:rPr lang="en-US" sz="8000" b="1" spc="-5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понравившееся</a:t>
            </a:r>
            <a:r>
              <a:rPr lang="en-US" sz="8000" b="1" spc="-5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вам</a:t>
            </a:r>
            <a:r>
              <a:rPr lang="en-US" sz="8000" b="1" spc="-5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высказывание</a:t>
            </a:r>
            <a:r>
              <a:rPr lang="en-US" sz="8000" b="1" spc="-5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smtClean="0">
                <a:latin typeface="Century Gothic" panose="020B0502020202020204" pitchFamily="34" charset="0"/>
                <a:ea typeface="Book Antiqua"/>
                <a:cs typeface="Times New Roman"/>
              </a:rPr>
              <a:t>и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попробуйте</a:t>
            </a:r>
            <a:r>
              <a:rPr lang="en-US" sz="8000" b="1" dirty="0" smtClean="0">
                <a:latin typeface="Century Gothic" panose="020B0502020202020204" pitchFamily="34" charset="0"/>
                <a:ea typeface="Book Antiqua"/>
                <a:cs typeface="Times New Roman"/>
              </a:rPr>
              <a:t>:</a:t>
            </a:r>
            <a:r>
              <a:rPr lang="en-US" sz="8000" b="1" spc="10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ru-RU" sz="8000" b="1" spc="10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</a:p>
          <a:p>
            <a:pPr marL="288925" indent="3082290" algn="l">
              <a:spcBef>
                <a:spcPts val="35"/>
              </a:spcBef>
            </a:pPr>
            <a:r>
              <a:rPr lang="en-US" sz="8000" b="1" dirty="0" smtClean="0">
                <a:latin typeface="Century Gothic" panose="020B0502020202020204" pitchFamily="34" charset="0"/>
                <a:ea typeface="Book Antiqua"/>
                <a:cs typeface="Times New Roman"/>
              </a:rPr>
              <a:t>а)</a:t>
            </a:r>
            <a:r>
              <a:rPr lang="en-US" sz="8000" b="1" spc="10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согласиться</a:t>
            </a:r>
            <a:r>
              <a:rPr lang="en-US" sz="8000" b="1" spc="15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smtClean="0">
                <a:latin typeface="Century Gothic" panose="020B0502020202020204" pitchFamily="34" charset="0"/>
                <a:ea typeface="Book Antiqua"/>
                <a:cs typeface="Times New Roman"/>
              </a:rPr>
              <a:t>с</a:t>
            </a:r>
            <a:r>
              <a:rPr lang="en-US" sz="8000" b="1" spc="10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автором</a:t>
            </a:r>
            <a:r>
              <a:rPr lang="en-US" sz="8000" b="1" dirty="0" smtClean="0">
                <a:latin typeface="Century Gothic" panose="020B0502020202020204" pitchFamily="34" charset="0"/>
                <a:ea typeface="Book Antiqua"/>
                <a:cs typeface="Times New Roman"/>
              </a:rPr>
              <a:t>;</a:t>
            </a:r>
            <a:endParaRPr lang="ru-RU" sz="8000" b="1" dirty="0" smtClean="0">
              <a:latin typeface="Century Gothic" panose="020B0502020202020204" pitchFamily="34" charset="0"/>
              <a:ea typeface="Book Antiqua"/>
              <a:cs typeface="Times New Roman"/>
            </a:endParaRPr>
          </a:p>
          <a:p>
            <a:pPr marL="288925" indent="3082290" algn="l">
              <a:spcBef>
                <a:spcPts val="35"/>
              </a:spcBef>
            </a:pPr>
            <a:r>
              <a:rPr lang="en-US" sz="8000" b="1" spc="10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ru-RU" sz="8000" b="1" spc="10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smtClean="0">
                <a:latin typeface="Century Gothic" panose="020B0502020202020204" pitchFamily="34" charset="0"/>
                <a:ea typeface="Book Antiqua"/>
                <a:cs typeface="Times New Roman"/>
              </a:rPr>
              <a:t>б)</a:t>
            </a:r>
            <a:r>
              <a:rPr lang="en-US" sz="8000" b="1" spc="15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опровергнуть</a:t>
            </a:r>
            <a:r>
              <a:rPr lang="en-US" sz="8000" b="1" spc="10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его</a:t>
            </a:r>
            <a:r>
              <a:rPr lang="en-US" sz="8000" b="1" spc="10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мнение</a:t>
            </a:r>
            <a:r>
              <a:rPr lang="en-US" sz="8000" b="1" dirty="0" smtClean="0">
                <a:latin typeface="Century Gothic" panose="020B0502020202020204" pitchFamily="34" charset="0"/>
                <a:ea typeface="Book Antiqua"/>
                <a:cs typeface="Times New Roman"/>
              </a:rPr>
              <a:t>.</a:t>
            </a:r>
            <a:endParaRPr lang="ru-RU" sz="8000" b="1" dirty="0" smtClean="0">
              <a:latin typeface="Century Gothic" panose="020B0502020202020204" pitchFamily="34" charset="0"/>
              <a:ea typeface="Book Antiqua"/>
              <a:cs typeface="Times New Roman"/>
            </a:endParaRPr>
          </a:p>
          <a:p>
            <a:pPr marL="288925" indent="3082290" algn="l">
              <a:spcBef>
                <a:spcPts val="35"/>
              </a:spcBef>
            </a:pPr>
            <a:r>
              <a:rPr lang="ru-RU" sz="8000" b="1" dirty="0" smtClean="0">
                <a:latin typeface="Century Gothic" panose="020B0502020202020204" pitchFamily="34" charset="0"/>
                <a:ea typeface="Book Antiqua"/>
                <a:cs typeface="Times New Roman"/>
              </a:rPr>
              <a:t/>
            </a:r>
            <a:br>
              <a:rPr lang="ru-RU" sz="8000" b="1" dirty="0" smtClean="0">
                <a:latin typeface="Century Gothic" panose="020B0502020202020204" pitchFamily="34" charset="0"/>
                <a:ea typeface="Book Antiqua"/>
                <a:cs typeface="Times New Roman"/>
              </a:rPr>
            </a:b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Свою</a:t>
            </a:r>
            <a:r>
              <a:rPr lang="en-US" sz="8000" b="1" spc="-30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точку</a:t>
            </a:r>
            <a:r>
              <a:rPr lang="en-US" sz="8000" b="1" spc="-25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зрения</a:t>
            </a:r>
            <a:r>
              <a:rPr lang="en-US" sz="8000" b="1" spc="-30" dirty="0" smtClean="0">
                <a:latin typeface="Century Gothic" panose="020B0502020202020204" pitchFamily="34" charset="0"/>
                <a:ea typeface="Book Antiqua"/>
                <a:cs typeface="Times New Roman"/>
              </a:rPr>
              <a:t> </a:t>
            </a:r>
            <a:r>
              <a:rPr lang="en-US" sz="8000" b="1" dirty="0" err="1" smtClean="0">
                <a:latin typeface="Century Gothic" panose="020B0502020202020204" pitchFamily="34" charset="0"/>
                <a:ea typeface="Book Antiqua"/>
                <a:cs typeface="Times New Roman"/>
              </a:rPr>
              <a:t>аргументируйте</a:t>
            </a:r>
            <a:r>
              <a:rPr lang="en-US" sz="8000" b="1" dirty="0" smtClean="0">
                <a:latin typeface="Century Gothic" panose="020B0502020202020204" pitchFamily="34" charset="0"/>
                <a:ea typeface="Book Antiqua"/>
                <a:cs typeface="Times New Roman"/>
              </a:rPr>
              <a:t>.</a:t>
            </a:r>
            <a:r>
              <a:rPr lang="ru-RU" sz="8000" b="1" dirty="0" smtClean="0">
                <a:latin typeface="Century Gothic" panose="020B0502020202020204" pitchFamily="34" charset="0"/>
                <a:ea typeface="Book Antiqua"/>
                <a:cs typeface="Times New Roman"/>
              </a:rPr>
              <a:t/>
            </a:r>
            <a:br>
              <a:rPr lang="ru-RU" sz="8000" b="1" dirty="0" smtClean="0">
                <a:latin typeface="Century Gothic" panose="020B0502020202020204" pitchFamily="34" charset="0"/>
                <a:ea typeface="Book Antiqua"/>
                <a:cs typeface="Times New Roman"/>
              </a:rPr>
            </a:br>
            <a:endParaRPr lang="ru-RU" sz="8000" b="1" dirty="0">
              <a:latin typeface="Century Gothic" panose="020B050202020202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317C-5CAF-44D4-8D67-86219F899F2D}" type="datetime1">
              <a:rPr lang="ru-RU" smtClean="0"/>
              <a:t>29.08.2021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117475">
            <a:pattFill prst="solidDmnd">
              <a:fgClr>
                <a:srgbClr val="FF0000"/>
              </a:fgClr>
              <a:bgClr>
                <a:srgbClr val="FFFF66"/>
              </a:bgClr>
            </a:patt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 rot="5400000">
            <a:off x="375444" y="2369344"/>
            <a:ext cx="615950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288" y="2852738"/>
            <a:ext cx="579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latin typeface="Arial" charset="0"/>
              </a:rPr>
              <a:t>5 в.</a:t>
            </a: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 rot="5400000">
            <a:off x="3112294" y="2369344"/>
            <a:ext cx="615950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132138" y="2852738"/>
            <a:ext cx="583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charset="0"/>
              </a:rPr>
              <a:t>9 </a:t>
            </a:r>
            <a:r>
              <a:rPr lang="ru-RU" b="1" dirty="0">
                <a:latin typeface="Arial" charset="0"/>
              </a:rPr>
              <a:t>в.</a:t>
            </a: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 rot="10800000">
            <a:off x="755650" y="2133600"/>
            <a:ext cx="2592388" cy="576263"/>
          </a:xfrm>
          <a:custGeom>
            <a:avLst/>
            <a:gdLst>
              <a:gd name="G0" fmla="+- 75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5"/>
              <a:gd name="G18" fmla="*/ 75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75 10800 0"/>
              <a:gd name="G26" fmla="?: G9 G17 G25"/>
              <a:gd name="G27" fmla="?: G9 0 21600"/>
              <a:gd name="G28" fmla="cos 10800 11796480"/>
              <a:gd name="G29" fmla="sin 10800 11796480"/>
              <a:gd name="G30" fmla="sin 75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62 w 21600"/>
              <a:gd name="T15" fmla="*/ 10800 h 21600"/>
              <a:gd name="T16" fmla="*/ 10800 w 21600"/>
              <a:gd name="T17" fmla="*/ 10725 h 21600"/>
              <a:gd name="T18" fmla="*/ 1623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25" y="10800"/>
                </a:moveTo>
                <a:cubicBezTo>
                  <a:pt x="10725" y="10758"/>
                  <a:pt x="10758" y="10725"/>
                  <a:pt x="10800" y="10725"/>
                </a:cubicBezTo>
                <a:cubicBezTo>
                  <a:pt x="10841" y="10724"/>
                  <a:pt x="10874" y="10758"/>
                  <a:pt x="1087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 rot="10800000">
            <a:off x="250825" y="3789362"/>
            <a:ext cx="2952750" cy="863773"/>
          </a:xfrm>
          <a:prstGeom prst="wedgeRoundRectCallout">
            <a:avLst>
              <a:gd name="adj1" fmla="val -2528"/>
              <a:gd name="adj2" fmla="val 227343"/>
              <a:gd name="adj3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b="1" dirty="0">
                <a:latin typeface="Arial" charset="0"/>
              </a:rPr>
              <a:t>Раннее </a:t>
            </a:r>
            <a:r>
              <a:rPr lang="ru-RU" b="1" dirty="0" smtClean="0">
                <a:latin typeface="Arial" charset="0"/>
              </a:rPr>
              <a:t>средневековье</a:t>
            </a:r>
          </a:p>
          <a:p>
            <a:pPr algn="ctr"/>
            <a:r>
              <a:rPr lang="en-US" b="1" dirty="0" smtClean="0">
                <a:latin typeface="Arial" charset="0"/>
              </a:rPr>
              <a:t>V-IX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вв</a:t>
            </a:r>
            <a:endParaRPr lang="ru-RU" b="1" dirty="0">
              <a:latin typeface="Arial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 rot="5400000">
            <a:off x="5415757" y="2369344"/>
            <a:ext cx="615950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364163" y="2852738"/>
            <a:ext cx="70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charset="0"/>
              </a:rPr>
              <a:t>13 </a:t>
            </a:r>
            <a:r>
              <a:rPr lang="ru-RU" b="1" dirty="0">
                <a:latin typeface="Arial" charset="0"/>
              </a:rPr>
              <a:t>в.</a:t>
            </a: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rot="10800000">
            <a:off x="3492500" y="2133600"/>
            <a:ext cx="2159000" cy="576263"/>
          </a:xfrm>
          <a:custGeom>
            <a:avLst/>
            <a:gdLst>
              <a:gd name="G0" fmla="+- 75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5"/>
              <a:gd name="G18" fmla="*/ 75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75 10800 0"/>
              <a:gd name="G26" fmla="?: G9 G17 G25"/>
              <a:gd name="G27" fmla="?: G9 0 21600"/>
              <a:gd name="G28" fmla="cos 10800 11796480"/>
              <a:gd name="G29" fmla="sin 10800 11796480"/>
              <a:gd name="G30" fmla="sin 75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62 w 21600"/>
              <a:gd name="T15" fmla="*/ 10800 h 21600"/>
              <a:gd name="T16" fmla="*/ 10800 w 21600"/>
              <a:gd name="T17" fmla="*/ 10725 h 21600"/>
              <a:gd name="T18" fmla="*/ 1623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25" y="10800"/>
                </a:moveTo>
                <a:cubicBezTo>
                  <a:pt x="10725" y="10758"/>
                  <a:pt x="10758" y="10725"/>
                  <a:pt x="10800" y="10725"/>
                </a:cubicBezTo>
                <a:cubicBezTo>
                  <a:pt x="10841" y="10724"/>
                  <a:pt x="10874" y="10758"/>
                  <a:pt x="1087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10800000">
            <a:off x="3276598" y="3789363"/>
            <a:ext cx="2663825" cy="863772"/>
          </a:xfrm>
          <a:prstGeom prst="wedgeRoundRectCallout">
            <a:avLst>
              <a:gd name="adj1" fmla="val -10847"/>
              <a:gd name="adj2" fmla="val 227602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b="1" dirty="0" smtClean="0">
                <a:latin typeface="Arial" charset="0"/>
              </a:rPr>
              <a:t>Высокое средневековье </a:t>
            </a:r>
            <a:endParaRPr lang="en-US" b="1" dirty="0" smtClean="0">
              <a:latin typeface="Arial" charset="0"/>
            </a:endParaRPr>
          </a:p>
          <a:p>
            <a:pPr algn="ctr"/>
            <a:r>
              <a:rPr lang="en-US" b="1" dirty="0" smtClean="0">
                <a:latin typeface="Arial" charset="0"/>
              </a:rPr>
              <a:t>X-XIII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вв</a:t>
            </a:r>
            <a:endParaRPr lang="ru-RU" b="1" dirty="0">
              <a:latin typeface="Arial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5400000">
            <a:off x="7720807" y="2369344"/>
            <a:ext cx="615950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7596188" y="2852738"/>
            <a:ext cx="70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charset="0"/>
              </a:rPr>
              <a:t>15 </a:t>
            </a:r>
            <a:r>
              <a:rPr lang="ru-RU" b="1" dirty="0">
                <a:latin typeface="Arial" charset="0"/>
              </a:rPr>
              <a:t>в.</a:t>
            </a: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 rot="10800000">
            <a:off x="5795963" y="2133600"/>
            <a:ext cx="2159000" cy="576263"/>
          </a:xfrm>
          <a:custGeom>
            <a:avLst/>
            <a:gdLst>
              <a:gd name="G0" fmla="+- 75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5"/>
              <a:gd name="G18" fmla="*/ 75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75 10800 0"/>
              <a:gd name="G26" fmla="?: G9 G17 G25"/>
              <a:gd name="G27" fmla="?: G9 0 21600"/>
              <a:gd name="G28" fmla="cos 10800 11796480"/>
              <a:gd name="G29" fmla="sin 10800 11796480"/>
              <a:gd name="G30" fmla="sin 75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62 w 21600"/>
              <a:gd name="T15" fmla="*/ 10800 h 21600"/>
              <a:gd name="T16" fmla="*/ 10800 w 21600"/>
              <a:gd name="T17" fmla="*/ 10725 h 21600"/>
              <a:gd name="T18" fmla="*/ 1623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25" y="10800"/>
                </a:moveTo>
                <a:cubicBezTo>
                  <a:pt x="10725" y="10758"/>
                  <a:pt x="10758" y="10725"/>
                  <a:pt x="10800" y="10725"/>
                </a:cubicBezTo>
                <a:cubicBezTo>
                  <a:pt x="10841" y="10724"/>
                  <a:pt x="10874" y="10758"/>
                  <a:pt x="1087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 rot="10800000">
            <a:off x="6189663" y="3838999"/>
            <a:ext cx="2520950" cy="935782"/>
          </a:xfrm>
          <a:prstGeom prst="wedgeRoundRectCallout">
            <a:avLst>
              <a:gd name="adj1" fmla="val 8981"/>
              <a:gd name="adj2" fmla="val 231655"/>
              <a:gd name="adj3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b="1" dirty="0">
                <a:latin typeface="Arial" charset="0"/>
              </a:rPr>
              <a:t>Позднее </a:t>
            </a:r>
            <a:r>
              <a:rPr lang="ru-RU" b="1" dirty="0" smtClean="0">
                <a:latin typeface="Arial" charset="0"/>
              </a:rPr>
              <a:t>средневековье</a:t>
            </a:r>
          </a:p>
          <a:p>
            <a:pPr algn="ctr"/>
            <a:r>
              <a:rPr lang="en-US" b="1" dirty="0" smtClean="0">
                <a:latin typeface="Arial" charset="0"/>
              </a:rPr>
              <a:t>XIV-XIV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вв</a:t>
            </a:r>
            <a:endParaRPr lang="ru-RU" b="1" dirty="0">
              <a:latin typeface="Arial" charset="0"/>
            </a:endParaRPr>
          </a:p>
        </p:txBody>
      </p:sp>
      <p:pic>
        <p:nvPicPr>
          <p:cNvPr id="2068" name="Picture 20" descr="древгерман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1582738" cy="1414463"/>
          </a:xfrm>
          <a:prstGeom prst="rect">
            <a:avLst/>
          </a:prstGeom>
          <a:noFill/>
        </p:spPr>
      </p:pic>
      <p:pic>
        <p:nvPicPr>
          <p:cNvPr id="2069" name="Picture 21" descr="sfile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0" y="404813"/>
            <a:ext cx="1065213" cy="1570037"/>
          </a:xfrm>
          <a:prstGeom prst="rect">
            <a:avLst/>
          </a:prstGeom>
          <a:noFill/>
        </p:spPr>
      </p:pic>
      <p:pic>
        <p:nvPicPr>
          <p:cNvPr id="2070" name="Picture 22" descr="sfile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04813"/>
            <a:ext cx="1041400" cy="1570037"/>
          </a:xfrm>
          <a:prstGeom prst="rect">
            <a:avLst/>
          </a:prstGeom>
          <a:noFill/>
        </p:spPr>
      </p:pic>
      <p:pic>
        <p:nvPicPr>
          <p:cNvPr id="2071" name="Picture 23" descr="sfile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0438" y="549275"/>
            <a:ext cx="1833562" cy="1392238"/>
          </a:xfrm>
          <a:prstGeom prst="rect">
            <a:avLst/>
          </a:prstGeom>
          <a:noFill/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07504" y="479715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эпоха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Средних веков начинается с конца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V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века, с формальной даты гибели Западной Римской империи и образования первых варварских королевств, и длится тысячу лет — до конца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XV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073" name="Picture 2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34988" cy="69215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CB0E-8329-4490-9CEF-EB7B6B43000F}" type="datetime1">
              <a:rPr lang="ru-RU" smtClean="0"/>
              <a:t>29.08.2021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/>
      <p:bldP spid="2055" grpId="0" animBg="1"/>
      <p:bldP spid="2056" grpId="0"/>
      <p:bldP spid="2057" grpId="0" animBg="1"/>
      <p:bldP spid="2058" grpId="0" animBg="1"/>
      <p:bldP spid="2060" grpId="0" animBg="1"/>
      <p:bldP spid="2061" grpId="0"/>
      <p:bldP spid="2062" grpId="0" animBg="1"/>
      <p:bldP spid="2063" grpId="0" animBg="1"/>
      <p:bldP spid="2064" grpId="0" animBg="1"/>
      <p:bldP spid="2065" grpId="0"/>
      <p:bldP spid="2066" grpId="0" animBg="1"/>
      <p:bldP spid="20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50018"/>
              </p:ext>
            </p:extLst>
          </p:nvPr>
        </p:nvGraphicFramePr>
        <p:xfrm>
          <a:off x="495549" y="1312709"/>
          <a:ext cx="8352927" cy="4655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4309"/>
                <a:gridCol w="2876318"/>
                <a:gridCol w="2692300"/>
              </a:tblGrid>
              <a:tr h="7358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Периоды средневековья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Хронологические рамки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Продолжительность 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27740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V- IX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127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</a:t>
                      </a:r>
                      <a:r>
                        <a:rPr lang="ru-RU" sz="2400" b="1" dirty="0" smtClean="0"/>
                        <a:t>Высокое средневековье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1277400"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200 лет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34" y="2420888"/>
            <a:ext cx="634752" cy="6347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18543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37" y="3645024"/>
            <a:ext cx="634752" cy="63475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65" y="4696470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604258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96737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581" y="53540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Дополните таблицу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04664"/>
            <a:ext cx="720080" cy="763721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31E9-1FE0-46E5-AFE1-AD7E49DA453C}" type="datetime1">
              <a:rPr lang="ru-RU" smtClean="0"/>
              <a:t>29.08.2021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0018" y="0"/>
            <a:ext cx="3882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753458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1.Вспомнить, какие с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уществуют виды и</a:t>
            </a:r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сторических  источников?</a:t>
            </a:r>
          </a:p>
          <a:p>
            <a:pPr algn="ctr"/>
            <a:endParaRPr lang="ru-RU" sz="3600" b="1" cap="none" spc="0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2.Составить список  к</a:t>
            </a:r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аждого вида исторических источников эпохи 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средневековья.</a:t>
            </a:r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</a:p>
          <a:p>
            <a:r>
              <a:rPr lang="ru-RU" sz="5400" b="1" dirty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                  </a:t>
            </a:r>
          </a:p>
          <a:p>
            <a:r>
              <a:rPr lang="ru-RU" sz="5400" b="1" dirty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                  </a:t>
            </a:r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54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тр.6-7 учебника.</a:t>
            </a:r>
            <a:endParaRPr lang="ru-RU" sz="54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408630"/>
            <a:ext cx="1799861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74" y="4509120"/>
            <a:ext cx="913719" cy="96909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D4C-91AB-4C58-BAE8-5B9E6D387A35}" type="datetime1">
              <a:rPr lang="ru-RU" smtClean="0"/>
              <a:t>29.08.2021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857752" y="1214422"/>
            <a:ext cx="4113215" cy="44958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инструменты</a:t>
            </a:r>
            <a:r>
              <a:rPr lang="ru-RU" sz="2400" b="1" dirty="0"/>
              <a:t>, которыми в Средние века пользовались крестьяне и ремесленники, оружие, монеты, мебель, посуда, одежда. Сохранились остатки кораблей, портреты и картины.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Во многих старинных городах и сейчас можно видеть целые кварталы, застроенные средневековыми домами, крепостные стены и башни, величественные храмы, замки.</a:t>
            </a:r>
          </a:p>
        </p:txBody>
      </p:sp>
      <p:pic>
        <p:nvPicPr>
          <p:cNvPr id="20484" name="Picture 4" descr="1040"/>
          <p:cNvPicPr>
            <a:picLocks noChangeAspect="1" noChangeArrowheads="1"/>
          </p:cNvPicPr>
          <p:nvPr/>
        </p:nvPicPr>
        <p:blipFill>
          <a:blip r:embed="rId2" cstate="print"/>
          <a:srcRect t="977" r="46365" b="30121"/>
          <a:stretch>
            <a:fillRect/>
          </a:stretch>
        </p:blipFill>
        <p:spPr bwMode="auto">
          <a:xfrm>
            <a:off x="214282" y="1000108"/>
            <a:ext cx="2035175" cy="2590800"/>
          </a:xfrm>
          <a:prstGeom prst="rect">
            <a:avLst/>
          </a:prstGeom>
          <a:noFill/>
        </p:spPr>
      </p:pic>
      <p:pic>
        <p:nvPicPr>
          <p:cNvPr id="20485" name="Picture 5" descr="1052"/>
          <p:cNvPicPr>
            <a:picLocks noChangeAspect="1" noChangeArrowheads="1"/>
          </p:cNvPicPr>
          <p:nvPr/>
        </p:nvPicPr>
        <p:blipFill>
          <a:blip r:embed="rId3" cstate="print"/>
          <a:srcRect l="4504" t="13585" b="19489"/>
          <a:stretch>
            <a:fillRect/>
          </a:stretch>
        </p:blipFill>
        <p:spPr bwMode="auto">
          <a:xfrm>
            <a:off x="214282" y="3857628"/>
            <a:ext cx="2376487" cy="1757362"/>
          </a:xfrm>
          <a:prstGeom prst="rect">
            <a:avLst/>
          </a:prstGeom>
          <a:noFill/>
        </p:spPr>
      </p:pic>
      <p:pic>
        <p:nvPicPr>
          <p:cNvPr id="20487" name="Picture 7" descr="1013"/>
          <p:cNvPicPr>
            <a:picLocks noChangeAspect="1" noChangeArrowheads="1"/>
          </p:cNvPicPr>
          <p:nvPr/>
        </p:nvPicPr>
        <p:blipFill>
          <a:blip r:embed="rId4" cstate="print"/>
          <a:srcRect l="7700" t="9636" b="3125"/>
          <a:stretch>
            <a:fillRect/>
          </a:stretch>
        </p:blipFill>
        <p:spPr bwMode="auto">
          <a:xfrm>
            <a:off x="2714612" y="3857628"/>
            <a:ext cx="1701800" cy="1773237"/>
          </a:xfrm>
          <a:prstGeom prst="rect">
            <a:avLst/>
          </a:prstGeom>
          <a:noFill/>
        </p:spPr>
      </p:pic>
      <p:pic>
        <p:nvPicPr>
          <p:cNvPr id="20488" name="Picture 8" descr="1028"/>
          <p:cNvPicPr>
            <a:picLocks noChangeAspect="1" noChangeArrowheads="1"/>
          </p:cNvPicPr>
          <p:nvPr/>
        </p:nvPicPr>
        <p:blipFill>
          <a:blip r:embed="rId5" cstate="print"/>
          <a:srcRect t="3125" b="22440"/>
          <a:stretch>
            <a:fillRect/>
          </a:stretch>
        </p:blipFill>
        <p:spPr bwMode="auto">
          <a:xfrm>
            <a:off x="2285984" y="1000108"/>
            <a:ext cx="2447925" cy="2592387"/>
          </a:xfrm>
          <a:prstGeom prst="rect">
            <a:avLst/>
          </a:prstGeom>
          <a:noFill/>
        </p:spPr>
      </p:pic>
      <p:pic>
        <p:nvPicPr>
          <p:cNvPr id="20490" name="Picture 10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0"/>
            <a:ext cx="534988" cy="6921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08795" y="116632"/>
            <a:ext cx="78502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Вещественные источники.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83B6-E3E7-46BD-BAAC-C630F5EB7C80}" type="datetime1">
              <a:rPr lang="ru-RU" smtClean="0"/>
              <a:t>29.08.2021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779" y="0"/>
            <a:ext cx="85090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Письменные источники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5" descr="1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5813425" cy="2833687"/>
          </a:xfrm>
          <a:prstGeom prst="rect">
            <a:avLst/>
          </a:prstGeom>
          <a:noFill/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3457575" cy="24812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" name="Picture 4" descr="1117"/>
          <p:cNvPicPr>
            <a:picLocks noChangeAspect="1" noChangeArrowheads="1"/>
          </p:cNvPicPr>
          <p:nvPr/>
        </p:nvPicPr>
        <p:blipFill>
          <a:blip r:embed="rId4" cstate="print"/>
          <a:srcRect l="4085" t="998" r="5713" b="29318"/>
          <a:stretch>
            <a:fillRect/>
          </a:stretch>
        </p:blipFill>
        <p:spPr bwMode="auto">
          <a:xfrm>
            <a:off x="6215074" y="1052736"/>
            <a:ext cx="2775930" cy="3571900"/>
          </a:xfrm>
          <a:prstGeom prst="rect">
            <a:avLst/>
          </a:prstGeom>
          <a:noFill/>
        </p:spPr>
      </p:pic>
      <p:pic>
        <p:nvPicPr>
          <p:cNvPr id="6" name="Picture 6" descr="3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285860"/>
            <a:ext cx="2232025" cy="2016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2200" y="4941168"/>
            <a:ext cx="252164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Хроники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Анналы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Летописи 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42" y="5313698"/>
            <a:ext cx="632460" cy="632460"/>
          </a:xfrm>
          <a:prstGeom prst="rect">
            <a:avLst/>
          </a:prstGeom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9C8C-1C5E-4DF3-9C61-DD493B131BF0}" type="datetime1">
              <a:rPr lang="ru-RU" smtClean="0"/>
              <a:t>29.08.2021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2308" y="0"/>
            <a:ext cx="3882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95201"/>
            <a:ext cx="6287298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Что же оставила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Человечеству</a:t>
            </a:r>
          </a:p>
          <a:p>
            <a:pPr algn="ctr"/>
            <a:r>
              <a:rPr lang="ru-RU" sz="7200" b="1" dirty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э</a:t>
            </a:r>
            <a:r>
              <a:rPr lang="ru-RU" sz="72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поха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Средневековья?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Стр.7-8 учебника</a:t>
            </a:r>
            <a:endParaRPr lang="ru-RU" sz="72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1799861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D40F-A2DF-4B6B-8CA9-E6979EE93EF4}" type="datetime1">
              <a:rPr lang="ru-RU" smtClean="0"/>
              <a:t>29.08.2021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Буду знать:</a:t>
            </a:r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51520" y="1600200"/>
            <a:ext cx="889248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Что такое Средние века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На какие периоды делится история Средних веков 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Какие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исторические источники изучают историю Средневековья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</a:pPr>
            <a:endParaRPr lang="ru-RU" sz="3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</a:pPr>
            <a:endParaRPr lang="ru-RU" sz="3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76" y="5445224"/>
            <a:ext cx="865888" cy="1008112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4B1E-B915-48D5-8668-6F01968C174B}" type="datetime1">
              <a:rPr lang="ru-RU" smtClean="0"/>
              <a:t>29.08.2021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920880" cy="73866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Домашнее задание: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Введение,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тр.4-8,</a:t>
            </a:r>
          </a:p>
          <a:p>
            <a:pPr algn="ctr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используя дополнительную </a:t>
            </a:r>
            <a: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литературу и ресурсы сети Интернет, выяснить, какие архитектурные </a:t>
            </a:r>
            <a:r>
              <a:rPr lang="ru-RU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памятники </a:t>
            </a:r>
            <a: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истории </a:t>
            </a:r>
            <a:r>
              <a:rPr lang="ru-RU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Средних </a:t>
            </a:r>
            <a: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веков </a:t>
            </a:r>
            <a:r>
              <a:rPr lang="ru-RU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вам известны , </a:t>
            </a:r>
            <a: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какие из них встречались </a:t>
            </a:r>
            <a:r>
              <a:rPr lang="ru-RU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во </a:t>
            </a:r>
            <a:r>
              <a:rPr 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время путешествий или летнего отдыха семьи (2—3 примера с кратким рассказом о каждом</a:t>
            </a:r>
            <a:r>
              <a:rPr lang="ru-RU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)</a:t>
            </a: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ru-RU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endParaRPr lang="ru-RU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4" y="764704"/>
            <a:ext cx="681236" cy="722523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69A5-4529-4906-8C39-E35769E979D1}" type="datetime1">
              <a:rPr lang="ru-RU" smtClean="0"/>
              <a:t>29.08.2021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Вспомните</a:t>
            </a:r>
            <a:endParaRPr lang="ru-RU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3591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entury Gothic" panose="020B0502020202020204" pitchFamily="34" charset="0"/>
              </a:rPr>
              <a:t>Что такое история?</a:t>
            </a:r>
          </a:p>
          <a:p>
            <a:r>
              <a:rPr lang="ru-RU" sz="2800" b="1" dirty="0" smtClean="0">
                <a:latin typeface="Century Gothic" panose="020B0502020202020204" pitchFamily="34" charset="0"/>
              </a:rPr>
              <a:t>Как называлась история, которую мы изучали в 5 классе?</a:t>
            </a:r>
          </a:p>
          <a:p>
            <a:r>
              <a:rPr lang="ru-RU" sz="2800" b="1" dirty="0" smtClean="0">
                <a:latin typeface="Century Gothic" panose="020B0502020202020204" pitchFamily="34" charset="0"/>
              </a:rPr>
              <a:t>Приведите примеры достижений , открытий, которые оставили нам люди Древнего мира:</a:t>
            </a:r>
          </a:p>
          <a:p>
            <a:r>
              <a:rPr lang="ru-RU" sz="2800" b="1" dirty="0" smtClean="0">
                <a:latin typeface="Century Gothic" panose="020B0502020202020204" pitchFamily="34" charset="0"/>
              </a:rPr>
              <a:t>В науке и культуре?</a:t>
            </a:r>
          </a:p>
          <a:p>
            <a:r>
              <a:rPr lang="ru-RU" sz="2800" b="1" dirty="0" smtClean="0">
                <a:latin typeface="Century Gothic" panose="020B0502020202020204" pitchFamily="34" charset="0"/>
              </a:rPr>
              <a:t>В религии?</a:t>
            </a:r>
          </a:p>
          <a:p>
            <a:r>
              <a:rPr lang="ru-RU" sz="2800" b="1" dirty="0" smtClean="0">
                <a:latin typeface="Century Gothic" panose="020B0502020202020204" pitchFamily="34" charset="0"/>
              </a:rPr>
              <a:t>В политике?</a:t>
            </a:r>
          </a:p>
          <a:p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064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B96B-899C-452B-89C3-71AD04F35889}" type="datetime1">
              <a:rPr lang="ru-RU" smtClean="0"/>
              <a:t>29.08.2021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53548A"/>
              </a:buClr>
              <a:buSzPct val="85000"/>
            </a:pPr>
            <a:r>
              <a:rPr lang="ru-RU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Зачем человеку  знать историю</a:t>
            </a:r>
            <a:r>
              <a:rPr lang="ru-RU" sz="4000" b="1" dirty="0">
                <a:solidFill>
                  <a:prstClr val="black"/>
                </a:solidFill>
                <a:latin typeface="Century Gothic"/>
              </a:rPr>
              <a:t>?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04883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BF0D-88BE-4B3B-8E98-BCEECED9177E}" type="datetime1">
              <a:rPr lang="ru-RU" smtClean="0"/>
              <a:t>29.08.2021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140200" y="260350"/>
            <a:ext cx="4392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i="1" dirty="0">
                <a:latin typeface="Monotype Corsiva" pitchFamily="66" charset="0"/>
              </a:rPr>
              <a:t>Введение</a:t>
            </a:r>
            <a:endParaRPr lang="en-US" sz="4000" i="1" dirty="0">
              <a:latin typeface="Monotype Corsiva" pitchFamily="66" charset="0"/>
            </a:endParaRPr>
          </a:p>
        </p:txBody>
      </p:sp>
      <p:pic>
        <p:nvPicPr>
          <p:cNvPr id="5130" name="Picture 10" descr="image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13" y="476672"/>
            <a:ext cx="3838872" cy="63093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38872" y="1785926"/>
            <a:ext cx="515557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Средневековье 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 истории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человечества</a:t>
            </a:r>
            <a:endParaRPr lang="ru-RU" sz="7200" b="1" cap="none" spc="0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1DA3-460C-41BB-AE13-B4FE95CD7560}" type="datetime1">
              <a:rPr lang="ru-RU" smtClean="0"/>
              <a:t>29.08.2021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1071538" cy="1386321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b="1" dirty="0">
                <a:latin typeface="Century Gothic" panose="020B0502020202020204" pitchFamily="34" charset="0"/>
                <a:cs typeface="Times New Roman" pitchFamily="18" charset="0"/>
              </a:rPr>
              <a:t>План урока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495800"/>
          </a:xfrm>
          <a:noFill/>
          <a:ln/>
        </p:spPr>
        <p:txBody>
          <a:bodyPr/>
          <a:lstStyle/>
          <a:p>
            <a:pPr marL="542925" indent="-542925"/>
            <a:r>
              <a:rPr lang="ru-RU" sz="2800" b="1" dirty="0">
                <a:latin typeface="Century Gothic" panose="020B0502020202020204" pitchFamily="34" charset="0"/>
                <a:cs typeface="Times New Roman" pitchFamily="18" charset="0"/>
              </a:rPr>
              <a:t>1. Что изучает история Средних веков</a:t>
            </a:r>
            <a:r>
              <a:rPr lang="ru-RU" sz="2800" b="1" dirty="0" smtClean="0"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542925" indent="-542925"/>
            <a:r>
              <a:rPr lang="ru-RU" sz="2800" b="1" dirty="0" smtClean="0">
                <a:latin typeface="Century Gothic" panose="020B0502020202020204" pitchFamily="34" charset="0"/>
                <a:cs typeface="Times New Roman" pitchFamily="18" charset="0"/>
              </a:rPr>
              <a:t>2.  Периодизация истории Средних веков.</a:t>
            </a:r>
            <a:endParaRPr lang="ru-RU" sz="2800" b="1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542925" indent="-542925"/>
            <a:r>
              <a:rPr lang="ru-RU" sz="2800" b="1" dirty="0" smtClean="0">
                <a:latin typeface="Century Gothic" panose="020B0502020202020204" pitchFamily="34" charset="0"/>
                <a:cs typeface="Times New Roman" pitchFamily="18" charset="0"/>
              </a:rPr>
              <a:t>3. </a:t>
            </a:r>
            <a:r>
              <a:rPr lang="ru-RU" sz="2800" b="1" dirty="0">
                <a:latin typeface="Century Gothic" panose="020B0502020202020204" pitchFamily="34" charset="0"/>
                <a:cs typeface="Times New Roman" pitchFamily="18" charset="0"/>
              </a:rPr>
              <a:t>По каким источникам ученые изучают </a:t>
            </a:r>
            <a:r>
              <a:rPr lang="ru-RU" sz="2800" b="1" dirty="0" smtClean="0">
                <a:latin typeface="Century Gothic" panose="020B0502020202020204" pitchFamily="34" charset="0"/>
                <a:cs typeface="Times New Roman" pitchFamily="18" charset="0"/>
              </a:rPr>
              <a:t>    	историю </a:t>
            </a:r>
            <a:r>
              <a:rPr lang="ru-RU" sz="2800" b="1" dirty="0">
                <a:latin typeface="Century Gothic" panose="020B0502020202020204" pitchFamily="34" charset="0"/>
                <a:cs typeface="Times New Roman" pitchFamily="18" charset="0"/>
              </a:rPr>
              <a:t>Средних </a:t>
            </a:r>
            <a:r>
              <a:rPr lang="ru-RU" sz="2800" b="1" dirty="0" smtClean="0">
                <a:latin typeface="Century Gothic" panose="020B0502020202020204" pitchFamily="34" charset="0"/>
                <a:cs typeface="Times New Roman" pitchFamily="18" charset="0"/>
              </a:rPr>
              <a:t>веков. </a:t>
            </a:r>
          </a:p>
          <a:p>
            <a:pPr marL="542925" indent="-542925"/>
            <a:r>
              <a:rPr lang="ru-RU" sz="2800" b="1" dirty="0" smtClean="0">
                <a:latin typeface="Century Gothic" panose="020B0502020202020204" pitchFamily="34" charset="0"/>
                <a:cs typeface="Times New Roman" pitchFamily="18" charset="0"/>
              </a:rPr>
              <a:t>4. Наследие средневековья</a:t>
            </a:r>
            <a:r>
              <a:rPr lang="ru-RU" b="1" dirty="0" smtClean="0">
                <a:latin typeface="Century Gothic" panose="020B0502020202020204" pitchFamily="34" charset="0"/>
                <a:cs typeface="Times New Roman" pitchFamily="18" charset="0"/>
              </a:rPr>
              <a:t>.</a:t>
            </a:r>
            <a:endParaRPr lang="ru-RU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6" name="Picture 7" descr="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283772"/>
            <a:ext cx="2981329" cy="3366270"/>
          </a:xfrm>
          <a:prstGeom prst="ellipse">
            <a:avLst/>
          </a:prstGeom>
          <a:noFill/>
          <a:effectLst>
            <a:softEdge rad="635000"/>
          </a:effec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2224-6F5B-48A9-ACDB-00324D4310F7}" type="datetime1">
              <a:rPr lang="ru-RU" smtClean="0"/>
              <a:t>29.08.2021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Буду знать:</a:t>
            </a:r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51520" y="1600200"/>
            <a:ext cx="889248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Что такое Средние века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На какие периоды делится история Средних веков 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Какие исторические источники изучают историю Средневековья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</a:pPr>
            <a:endParaRPr lang="ru-RU" sz="3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</a:pPr>
            <a:endParaRPr lang="ru-RU" sz="3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76" y="5445224"/>
            <a:ext cx="865888" cy="1008112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D08E-3D3A-41C4-9465-79531ACAE97C}" type="datetime1">
              <a:rPr lang="ru-RU" smtClean="0"/>
              <a:t>29.08.2021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44" y="214290"/>
            <a:ext cx="8816837" cy="61247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2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Общество- </a:t>
            </a:r>
            <a:r>
              <a:rPr lang="ru-RU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совокупность </a:t>
            </a:r>
            <a: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людей,</a:t>
            </a:r>
          </a:p>
          <a:p>
            <a: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 объединённых  исторически  сложившимися </a:t>
            </a:r>
          </a:p>
          <a:p>
            <a: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 формами совместной  жизни и деятельности</a:t>
            </a:r>
            <a:r>
              <a:rPr lang="ru-RU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endParaRPr lang="ru-RU" sz="2800" b="1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ru-RU" sz="2800" b="1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8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Цивилизация</a:t>
            </a:r>
            <a:endParaRPr lang="ru-RU" sz="28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Историческая общность людей , </a:t>
            </a:r>
          </a:p>
          <a:p>
            <a:r>
              <a:rPr lang="ru-RU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характеризующаяся </a:t>
            </a:r>
          </a:p>
          <a:p>
            <a:r>
              <a:rPr lang="ru-RU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общностю</a:t>
            </a:r>
            <a:r>
              <a:rPr lang="ru-RU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 территории, </a:t>
            </a:r>
          </a:p>
          <a:p>
            <a:r>
              <a:rPr lang="ru-RU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хозяйственной жизни,</a:t>
            </a:r>
          </a:p>
          <a:p>
            <a: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р</a:t>
            </a:r>
            <a:r>
              <a:rPr lang="ru-RU" sz="2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елигии, обычаев, наличие государства, </a:t>
            </a:r>
          </a:p>
          <a:p>
            <a: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г</a:t>
            </a:r>
            <a:r>
              <a:rPr lang="ru-RU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ородов, письменности.</a:t>
            </a:r>
            <a:endParaRPr lang="ru-RU" sz="2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7D15-198F-4138-ADD2-8226698ABCE2}" type="datetime1">
              <a:rPr lang="ru-RU" smtClean="0"/>
              <a:t>29.08.2021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600"/>
              <a:t>1. Что изучает история Средних веков.</a:t>
            </a:r>
            <a:r>
              <a:rPr lang="ru-RU" sz="40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313363"/>
            <a:ext cx="8686800" cy="1544637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latin typeface="Century Gothic" panose="020B0502020202020204" pitchFamily="34" charset="0"/>
              </a:rPr>
              <a:t>Ученые выделяют в истории большие периоды (эпохи), сменяющие друг друга: первобытный период, Древний (античный) мир, Средние века, Новое время, Новейшую эпоху.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latin typeface="Century Gothic" panose="020B0502020202020204" pitchFamily="34" charset="0"/>
              </a:rPr>
              <a:t>В прошлом году вы изучали историю первобытности и Древнего мира. </a:t>
            </a:r>
            <a:r>
              <a:rPr lang="ru-RU" sz="1800" b="1" dirty="0" smtClean="0">
                <a:latin typeface="Century Gothic" panose="020B0502020202020204" pitchFamily="34" charset="0"/>
              </a:rPr>
              <a:t> Следующая великая эпоха </a:t>
            </a:r>
            <a:r>
              <a:rPr lang="ru-RU" sz="1800" b="1" dirty="0">
                <a:latin typeface="Century Gothic" panose="020B0502020202020204" pitchFamily="34" charset="0"/>
              </a:rPr>
              <a:t>в истории человечества — </a:t>
            </a:r>
            <a:r>
              <a:rPr lang="ru-RU" sz="1800" b="1" dirty="0" smtClean="0">
                <a:latin typeface="Century Gothic" panose="020B0502020202020204" pitchFamily="34" charset="0"/>
              </a:rPr>
              <a:t>эпоха </a:t>
            </a:r>
            <a:r>
              <a:rPr lang="ru-RU" sz="1800" b="1" dirty="0">
                <a:solidFill>
                  <a:srgbClr val="C00000"/>
                </a:solidFill>
              </a:rPr>
              <a:t>Средних веков</a:t>
            </a:r>
            <a:r>
              <a:rPr lang="ru-RU" sz="1800" dirty="0">
                <a:solidFill>
                  <a:srgbClr val="C00000"/>
                </a:solidFill>
              </a:rPr>
              <a:t>, </a:t>
            </a:r>
            <a:r>
              <a:rPr lang="ru-RU" sz="1800" b="1" dirty="0">
                <a:solidFill>
                  <a:srgbClr val="C00000"/>
                </a:solidFill>
              </a:rPr>
              <a:t>или Средневековья.</a:t>
            </a:r>
          </a:p>
        </p:txBody>
      </p:sp>
      <p:pic>
        <p:nvPicPr>
          <p:cNvPr id="3076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4988" cy="69215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773238"/>
            <a:ext cx="3203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entury Gothic" pitchFamily="34" charset="0"/>
              </a:rPr>
              <a:t>Древний мир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940425" y="1773238"/>
            <a:ext cx="3203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entury Gothic" pitchFamily="34" charset="0"/>
              </a:rPr>
              <a:t>Новое время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981075"/>
            <a:ext cx="9144000" cy="792163"/>
            <a:chOff x="0" y="2024"/>
            <a:chExt cx="5760" cy="635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2160"/>
              <a:ext cx="2631" cy="49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061" y="2160"/>
              <a:ext cx="2699" cy="49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519" y="2024"/>
              <a:ext cx="2631" cy="49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 rot="10800000">
              <a:off x="1519" y="2523"/>
              <a:ext cx="1134" cy="136"/>
            </a:xfrm>
            <a:prstGeom prst="rtTriangl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 rot="10800000" flipH="1">
              <a:off x="3016" y="2523"/>
              <a:ext cx="1134" cy="136"/>
            </a:xfrm>
            <a:prstGeom prst="rtTriangl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952750" y="981075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Средние века</a:t>
            </a:r>
          </a:p>
        </p:txBody>
      </p:sp>
      <p:pic>
        <p:nvPicPr>
          <p:cNvPr id="3086" name="Picture 14" descr="j0084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81075"/>
            <a:ext cx="1981200" cy="717550"/>
          </a:xfrm>
          <a:prstGeom prst="rect">
            <a:avLst/>
          </a:prstGeom>
          <a:noFill/>
        </p:spPr>
      </p:pic>
      <p:pic>
        <p:nvPicPr>
          <p:cNvPr id="3088" name="Picture 16" descr="j0084536"/>
          <p:cNvPicPr>
            <a:picLocks noChangeAspect="1" noChangeArrowheads="1"/>
          </p:cNvPicPr>
          <p:nvPr/>
        </p:nvPicPr>
        <p:blipFill>
          <a:blip r:embed="rId4" cstate="print">
            <a:lum bright="12000" contrast="-18000"/>
          </a:blip>
          <a:srcRect/>
          <a:stretch>
            <a:fillRect/>
          </a:stretch>
        </p:blipFill>
        <p:spPr bwMode="auto">
          <a:xfrm>
            <a:off x="7235825" y="908050"/>
            <a:ext cx="1474788" cy="874713"/>
          </a:xfrm>
          <a:prstGeom prst="rect">
            <a:avLst/>
          </a:prstGeom>
          <a:noFill/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0" y="4581525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latin typeface="Century Gothic" pitchFamily="34" charset="0"/>
              </a:rPr>
              <a:t>Античность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940425" y="4581525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latin typeface="Century Gothic" pitchFamily="34" charset="0"/>
              </a:rPr>
              <a:t>Возрождение</a:t>
            </a:r>
          </a:p>
        </p:txBody>
      </p:sp>
      <p:pic>
        <p:nvPicPr>
          <p:cNvPr id="3094" name="Picture 22" descr="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420938"/>
            <a:ext cx="2217737" cy="1655762"/>
          </a:xfrm>
          <a:prstGeom prst="rect">
            <a:avLst/>
          </a:prstGeom>
          <a:noFill/>
        </p:spPr>
      </p:pic>
      <p:pic>
        <p:nvPicPr>
          <p:cNvPr id="3095" name="Picture 23" descr="1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2276475"/>
            <a:ext cx="1214438" cy="1863725"/>
          </a:xfrm>
          <a:prstGeom prst="rect">
            <a:avLst/>
          </a:prstGeom>
          <a:noFill/>
        </p:spPr>
      </p:pic>
      <p:pic>
        <p:nvPicPr>
          <p:cNvPr id="3097" name="Picture 25" descr="0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2060575"/>
            <a:ext cx="3030537" cy="2447925"/>
          </a:xfrm>
          <a:prstGeom prst="rect">
            <a:avLst/>
          </a:prstGeom>
          <a:noFill/>
        </p:spPr>
      </p:pic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2627313" y="4581525"/>
            <a:ext cx="37449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18250"/>
            <a:ext cx="539750" cy="53975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EF6-0F3C-48F7-B476-78994921A198}" type="datetime1">
              <a:rPr lang="ru-RU" smtClean="0"/>
              <a:t>29.08.2021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85" grpId="0"/>
      <p:bldP spid="3089" grpId="0"/>
      <p:bldP spid="3090" grpId="0"/>
      <p:bldP spid="30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entury Gothic" panose="020B0502020202020204" pitchFamily="34" charset="0"/>
              </a:rPr>
              <a:t>Практическое задание: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52" y="5157192"/>
            <a:ext cx="913719" cy="9690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1799861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95466" y="2060848"/>
            <a:ext cx="77410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Определите хронологические рамки истории Средних веков и название её периодов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Стр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4- 5 , рис стр. 5 Линия  времени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8417-C1AC-4F1E-9FD9-E4204C9BB173}" type="datetime1">
              <a:rPr lang="ru-RU" smtClean="0"/>
              <a:t>29.08.2021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391</TotalTime>
  <Words>491</Words>
  <Application>Microsoft Office PowerPoint</Application>
  <PresentationFormat>Экран (4:3)</PresentationFormat>
  <Paragraphs>133</Paragraphs>
  <Slides>17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Презентация PowerPoint</vt:lpstr>
      <vt:lpstr>Вспомните</vt:lpstr>
      <vt:lpstr>Презентация PowerPoint</vt:lpstr>
      <vt:lpstr>Презентация PowerPoint</vt:lpstr>
      <vt:lpstr>План урока</vt:lpstr>
      <vt:lpstr>Презентация PowerPoint</vt:lpstr>
      <vt:lpstr>Презентация PowerPoint</vt:lpstr>
      <vt:lpstr>1. Что изучает история Средних веков. </vt:lpstr>
      <vt:lpstr>Практическое задание: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Ала</cp:lastModifiedBy>
  <cp:revision>23</cp:revision>
  <dcterms:created xsi:type="dcterms:W3CDTF">2006-09-25T22:28:59Z</dcterms:created>
  <dcterms:modified xsi:type="dcterms:W3CDTF">2021-08-29T18:31:45Z</dcterms:modified>
</cp:coreProperties>
</file>