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sldIdLst>
    <p:sldId id="256" r:id="rId2"/>
  </p:sldIdLst>
  <p:sldSz cx="15119350" cy="21383625"/>
  <p:notesSz cx="6858000" cy="9144000"/>
  <p:embeddedFontLst>
    <p:embeddedFont>
      <p:font typeface="a_FuturaRoundTtlCm2Cmb" panose="020F0802020204020204" pitchFamily="34" charset="-52"/>
      <p:regular r:id="rId4"/>
    </p:embeddedFont>
    <p:embeddedFont>
      <p:font typeface="Tahoma" panose="020B0604030504040204" pitchFamily="34" charset="0"/>
      <p:regular r:id="rId5"/>
      <p:bold r:id="rId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75B7"/>
    <a:srgbClr val="3B69BB"/>
    <a:srgbClr val="338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203" autoAdjust="0"/>
  </p:normalViewPr>
  <p:slideViewPr>
    <p:cSldViewPr snapToGrid="0">
      <p:cViewPr>
        <p:scale>
          <a:sx n="25" d="100"/>
          <a:sy n="25" d="100"/>
        </p:scale>
        <p:origin x="2592" y="-43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644F5-AA0E-4B78-99C4-FD3419A56393}" type="datetimeFigureOut">
              <a:rPr lang="ru-BY" smtClean="0"/>
              <a:t>12.04.2025</a:t>
            </a:fld>
            <a:endParaRPr lang="ru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3BCC1-AC36-42A5-A504-89AD0678C6C9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254335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3BCC1-AC36-42A5-A504-89AD0678C6C9}" type="slidenum">
              <a:rPr lang="ru-BY" smtClean="0"/>
              <a:t>1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420297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3499590"/>
            <a:ext cx="12851448" cy="7444669"/>
          </a:xfrm>
        </p:spPr>
        <p:txBody>
          <a:bodyPr anchor="b"/>
          <a:lstStyle>
            <a:lvl1pPr algn="ctr">
              <a:defRPr sz="992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11231355"/>
            <a:ext cx="11339513" cy="5162758"/>
          </a:xfrm>
        </p:spPr>
        <p:txBody>
          <a:bodyPr/>
          <a:lstStyle>
            <a:lvl1pPr marL="0" indent="0" algn="ctr">
              <a:buNone/>
              <a:defRPr sz="3968"/>
            </a:lvl1pPr>
            <a:lvl2pPr marL="755980" indent="0" algn="ctr">
              <a:buNone/>
              <a:defRPr sz="3307"/>
            </a:lvl2pPr>
            <a:lvl3pPr marL="1511960" indent="0" algn="ctr">
              <a:buNone/>
              <a:defRPr sz="2976"/>
            </a:lvl3pPr>
            <a:lvl4pPr marL="2267941" indent="0" algn="ctr">
              <a:buNone/>
              <a:defRPr sz="2646"/>
            </a:lvl4pPr>
            <a:lvl5pPr marL="3023921" indent="0" algn="ctr">
              <a:buNone/>
              <a:defRPr sz="2646"/>
            </a:lvl5pPr>
            <a:lvl6pPr marL="3779901" indent="0" algn="ctr">
              <a:buNone/>
              <a:defRPr sz="2646"/>
            </a:lvl6pPr>
            <a:lvl7pPr marL="4535881" indent="0" algn="ctr">
              <a:buNone/>
              <a:defRPr sz="2646"/>
            </a:lvl7pPr>
            <a:lvl8pPr marL="5291861" indent="0" algn="ctr">
              <a:buNone/>
              <a:defRPr sz="2646"/>
            </a:lvl8pPr>
            <a:lvl9pPr marL="6047842" indent="0" algn="ctr">
              <a:buNone/>
              <a:defRPr sz="264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C99F-EE7E-49FE-A06D-CC4013199673}" type="datetimeFigureOut">
              <a:rPr lang="ru-BY" smtClean="0"/>
              <a:t>12.04.2025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E6E3-99D5-41AB-B727-CF61805DDA50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330457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C99F-EE7E-49FE-A06D-CC4013199673}" type="datetimeFigureOut">
              <a:rPr lang="ru-BY" smtClean="0"/>
              <a:t>12.04.2025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E6E3-99D5-41AB-B727-CF61805DDA50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2120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1138480"/>
            <a:ext cx="3260110" cy="1812163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1138480"/>
            <a:ext cx="9591338" cy="181216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C99F-EE7E-49FE-A06D-CC4013199673}" type="datetimeFigureOut">
              <a:rPr lang="ru-BY" smtClean="0"/>
              <a:t>12.04.2025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E6E3-99D5-41AB-B727-CF61805DDA50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936642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C99F-EE7E-49FE-A06D-CC4013199673}" type="datetimeFigureOut">
              <a:rPr lang="ru-BY" smtClean="0"/>
              <a:t>12.04.2025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E6E3-99D5-41AB-B727-CF61805DDA50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022442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5331063"/>
            <a:ext cx="13040439" cy="8894992"/>
          </a:xfrm>
        </p:spPr>
        <p:txBody>
          <a:bodyPr anchor="b"/>
          <a:lstStyle>
            <a:lvl1pPr>
              <a:defRPr sz="992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14310205"/>
            <a:ext cx="13040439" cy="4677666"/>
          </a:xfrm>
        </p:spPr>
        <p:txBody>
          <a:bodyPr/>
          <a:lstStyle>
            <a:lvl1pPr marL="0" indent="0">
              <a:buNone/>
              <a:defRPr sz="3968">
                <a:solidFill>
                  <a:schemeClr val="tx1"/>
                </a:solidFill>
              </a:defRPr>
            </a:lvl1pPr>
            <a:lvl2pPr marL="755980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51196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3pPr>
            <a:lvl4pPr marL="226794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4pPr>
            <a:lvl5pPr marL="302392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5pPr>
            <a:lvl6pPr marL="377990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6pPr>
            <a:lvl7pPr marL="453588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7pPr>
            <a:lvl8pPr marL="529186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8pPr>
            <a:lvl9pPr marL="6047842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C99F-EE7E-49FE-A06D-CC4013199673}" type="datetimeFigureOut">
              <a:rPr lang="ru-BY" smtClean="0"/>
              <a:t>12.04.2025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E6E3-99D5-41AB-B727-CF61805DDA50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5976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5692400"/>
            <a:ext cx="6425724" cy="13567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5692400"/>
            <a:ext cx="6425724" cy="13567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C99F-EE7E-49FE-A06D-CC4013199673}" type="datetimeFigureOut">
              <a:rPr lang="ru-BY" smtClean="0"/>
              <a:t>12.04.2025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E6E3-99D5-41AB-B727-CF61805DDA50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980575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138485"/>
            <a:ext cx="13040439" cy="413317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5241960"/>
            <a:ext cx="63961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7810963"/>
            <a:ext cx="6396193" cy="11488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5241960"/>
            <a:ext cx="64276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7810963"/>
            <a:ext cx="6427693" cy="114887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C99F-EE7E-49FE-A06D-CC4013199673}" type="datetimeFigureOut">
              <a:rPr lang="ru-BY" smtClean="0"/>
              <a:t>12.04.2025</a:t>
            </a:fld>
            <a:endParaRPr lang="ru-B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E6E3-99D5-41AB-B727-CF61805DDA50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774192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C99F-EE7E-49FE-A06D-CC4013199673}" type="datetimeFigureOut">
              <a:rPr lang="ru-BY" smtClean="0"/>
              <a:t>12.04.2025</a:t>
            </a:fld>
            <a:endParaRPr lang="ru-B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E6E3-99D5-41AB-B727-CF61805DDA50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21475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C99F-EE7E-49FE-A06D-CC4013199673}" type="datetimeFigureOut">
              <a:rPr lang="ru-BY" smtClean="0"/>
              <a:t>12.04.2025</a:t>
            </a:fld>
            <a:endParaRPr lang="ru-B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E6E3-99D5-41AB-B727-CF61805DDA50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251681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3078850"/>
            <a:ext cx="7654171" cy="15196234"/>
          </a:xfrm>
        </p:spPr>
        <p:txBody>
          <a:bodyPr/>
          <a:lstStyle>
            <a:lvl1pPr>
              <a:defRPr sz="5291"/>
            </a:lvl1pPr>
            <a:lvl2pPr>
              <a:defRPr sz="4630"/>
            </a:lvl2pPr>
            <a:lvl3pPr>
              <a:defRPr sz="3968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C99F-EE7E-49FE-A06D-CC4013199673}" type="datetimeFigureOut">
              <a:rPr lang="ru-BY" smtClean="0"/>
              <a:t>12.04.2025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E6E3-99D5-41AB-B727-CF61805DDA50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915693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3078850"/>
            <a:ext cx="7654171" cy="15196234"/>
          </a:xfrm>
        </p:spPr>
        <p:txBody>
          <a:bodyPr anchor="t"/>
          <a:lstStyle>
            <a:lvl1pPr marL="0" indent="0">
              <a:buNone/>
              <a:defRPr sz="5291"/>
            </a:lvl1pPr>
            <a:lvl2pPr marL="755980" indent="0">
              <a:buNone/>
              <a:defRPr sz="4630"/>
            </a:lvl2pPr>
            <a:lvl3pPr marL="1511960" indent="0">
              <a:buNone/>
              <a:defRPr sz="3968"/>
            </a:lvl3pPr>
            <a:lvl4pPr marL="2267941" indent="0">
              <a:buNone/>
              <a:defRPr sz="3307"/>
            </a:lvl4pPr>
            <a:lvl5pPr marL="3023921" indent="0">
              <a:buNone/>
              <a:defRPr sz="3307"/>
            </a:lvl5pPr>
            <a:lvl6pPr marL="3779901" indent="0">
              <a:buNone/>
              <a:defRPr sz="3307"/>
            </a:lvl6pPr>
            <a:lvl7pPr marL="4535881" indent="0">
              <a:buNone/>
              <a:defRPr sz="3307"/>
            </a:lvl7pPr>
            <a:lvl8pPr marL="5291861" indent="0">
              <a:buNone/>
              <a:defRPr sz="3307"/>
            </a:lvl8pPr>
            <a:lvl9pPr marL="6047842" indent="0">
              <a:buNone/>
              <a:defRPr sz="330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C99F-EE7E-49FE-A06D-CC4013199673}" type="datetimeFigureOut">
              <a:rPr lang="ru-BY" smtClean="0"/>
              <a:t>12.04.2025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E6E3-99D5-41AB-B727-CF61805DDA50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9104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1138485"/>
            <a:ext cx="13040439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5692400"/>
            <a:ext cx="13040439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8C99F-EE7E-49FE-A06D-CC4013199673}" type="datetimeFigureOut">
              <a:rPr lang="ru-BY" smtClean="0"/>
              <a:t>12.04.2025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19819457"/>
            <a:ext cx="5102781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6E6E3-99D5-41AB-B727-CF61805DDA50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28395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511960" rtl="0" eaLnBrk="1" latinLnBrk="0" hangingPunct="1">
        <a:lnSpc>
          <a:spcPct val="90000"/>
        </a:lnSpc>
        <a:spcBef>
          <a:spcPct val="0"/>
        </a:spcBef>
        <a:buNone/>
        <a:defRPr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2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0.pn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23" Type="http://schemas.microsoft.com/office/2007/relationships/hdphoto" Target="../media/hdphoto2.wdp"/><Relationship Id="rId28" Type="http://schemas.openxmlformats.org/officeDocument/2006/relationships/hyperlink" Target="tel:+375225775279" TargetMode="External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3.png"/><Relationship Id="rId30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9DDB42A-A911-DB32-ADD9-B747BFA2C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7942" y="664801"/>
            <a:ext cx="61588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be-BY" sz="1600" dirty="0">
                <a:solidFill>
                  <a:srgbClr val="0070C0"/>
                </a:solidFill>
                <a:latin typeface="a_FuturaRoundTtlCm2Cmb" panose="020F0802020204020204" pitchFamily="34" charset="-52"/>
              </a:rPr>
              <a:t>Кунцэвіч М</a:t>
            </a:r>
            <a:r>
              <a:rPr lang="en-US" sz="1600" dirty="0" err="1">
                <a:solidFill>
                  <a:srgbClr val="0070C0"/>
                </a:solidFill>
                <a:latin typeface="a_FuturaRoundTtlCm2Cmb" panose="020F0802020204020204" pitchFamily="34" charset="-52"/>
              </a:rPr>
              <a:t>i</a:t>
            </a:r>
            <a:r>
              <a:rPr lang="be-BY" sz="1600" dirty="0">
                <a:solidFill>
                  <a:srgbClr val="0070C0"/>
                </a:solidFill>
                <a:latin typeface="a_FuturaRoundTtlCm2Cmb" panose="020F0802020204020204" pitchFamily="34" charset="-52"/>
              </a:rPr>
              <a:t>хаіл Аляксандрав</a:t>
            </a:r>
            <a:r>
              <a:rPr lang="en-US" sz="1600" dirty="0" err="1">
                <a:solidFill>
                  <a:srgbClr val="0070C0"/>
                </a:solidFill>
                <a:latin typeface="a_FuturaRoundTtlCm2Cmb" panose="020F0802020204020204" pitchFamily="34" charset="-52"/>
              </a:rPr>
              <a:t>i</a:t>
            </a:r>
            <a:r>
              <a:rPr lang="be-BY" sz="1600" dirty="0">
                <a:solidFill>
                  <a:srgbClr val="0070C0"/>
                </a:solidFill>
                <a:latin typeface="a_FuturaRoundTtlCm2Cmb" panose="020F0802020204020204" pitchFamily="34" charset="-52"/>
              </a:rPr>
              <a:t>ч</a:t>
            </a:r>
          </a:p>
          <a:p>
            <a:pPr algn="r"/>
            <a:r>
              <a:rPr lang="be-BY" sz="1600" dirty="0">
                <a:solidFill>
                  <a:srgbClr val="0070C0"/>
                </a:solidFill>
                <a:latin typeface="a_FuturaRoundTtlCm2Cmb" panose="020F0802020204020204" pitchFamily="34" charset="-52"/>
              </a:rPr>
              <a:t>настаўн</a:t>
            </a:r>
            <a:r>
              <a:rPr lang="en-US" sz="1600" dirty="0" err="1">
                <a:solidFill>
                  <a:srgbClr val="0070C0"/>
                </a:solidFill>
                <a:latin typeface="a_FuturaRoundTtlCm2Cmb" panose="020F0802020204020204" pitchFamily="34" charset="-52"/>
              </a:rPr>
              <a:t>i</a:t>
            </a:r>
            <a:r>
              <a:rPr lang="be-BY" sz="1600" dirty="0">
                <a:solidFill>
                  <a:srgbClr val="0070C0"/>
                </a:solidFill>
                <a:latin typeface="a_FuturaRoundTtlCm2Cmb" panose="020F0802020204020204" pitchFamily="34" charset="-52"/>
              </a:rPr>
              <a:t>к беларускай мовы </a:t>
            </a:r>
            <a:r>
              <a:rPr lang="en-US" sz="1600" dirty="0" err="1">
                <a:solidFill>
                  <a:srgbClr val="0070C0"/>
                </a:solidFill>
                <a:latin typeface="a_FuturaRoundTtlCm2Cmb" panose="020F0802020204020204" pitchFamily="34" charset="-52"/>
              </a:rPr>
              <a:t>i</a:t>
            </a:r>
            <a:r>
              <a:rPr lang="be-BY" sz="1600" dirty="0">
                <a:solidFill>
                  <a:srgbClr val="0070C0"/>
                </a:solidFill>
                <a:latin typeface="a_FuturaRoundTtlCm2Cmb" panose="020F0802020204020204" pitchFamily="34" charset="-52"/>
              </a:rPr>
              <a:t> л</a:t>
            </a:r>
            <a:r>
              <a:rPr lang="en-US" sz="1600" dirty="0" err="1">
                <a:solidFill>
                  <a:srgbClr val="0070C0"/>
                </a:solidFill>
                <a:latin typeface="a_FuturaRoundTtlCm2Cmb" panose="020F0802020204020204" pitchFamily="34" charset="-52"/>
              </a:rPr>
              <a:t>i</a:t>
            </a:r>
            <a:r>
              <a:rPr lang="be-BY" sz="1600" dirty="0">
                <a:solidFill>
                  <a:srgbClr val="0070C0"/>
                </a:solidFill>
                <a:latin typeface="a_FuturaRoundTtlCm2Cmb" panose="020F0802020204020204" pitchFamily="34" charset="-52"/>
              </a:rPr>
              <a:t>таратуры</a:t>
            </a:r>
            <a:endParaRPr lang="ru-BY" sz="1600" dirty="0">
              <a:solidFill>
                <a:srgbClr val="0070C0"/>
              </a:solidFill>
              <a:latin typeface="a_FuturaRoundTtlCm2Cmb" panose="020F0802020204020204" pitchFamily="34" charset="-52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ED735D0-DD2D-BFB4-89CD-71772BF52148}"/>
              </a:ext>
            </a:extLst>
          </p:cNvPr>
          <p:cNvSpPr/>
          <p:nvPr/>
        </p:nvSpPr>
        <p:spPr>
          <a:xfrm>
            <a:off x="702505" y="659130"/>
            <a:ext cx="7531647" cy="670560"/>
          </a:xfrm>
          <a:prstGeom prst="roundRect">
            <a:avLst>
              <a:gd name="adj" fmla="val 46970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1886BEE-9D18-A197-CA48-7DACDDDB4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726" y="804606"/>
            <a:ext cx="259743" cy="3714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E6584A8-1577-7FE8-7F8D-020587D148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12" b="90943" l="10000" r="91500">
                        <a14:foregroundMark x1="10167" y1="58595" x2="10167" y2="58595"/>
                        <a14:foregroundMark x1="55833" y1="9612" x2="55833" y2="9612"/>
                        <a14:foregroundMark x1="91500" y1="60444" x2="91500" y2="60444"/>
                        <a14:foregroundMark x1="63167" y1="90943" x2="63167" y2="90943"/>
                        <a14:foregroundMark x1="57167" y1="56562" x2="57167" y2="565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259" y="768411"/>
            <a:ext cx="490159" cy="4419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6CBD5A8-C445-9A8C-4FD6-965D24C96A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30" y="872490"/>
            <a:ext cx="266700" cy="2667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F3CF671-3C27-86A5-992F-A4E28CEBB1A4}"/>
              </a:ext>
            </a:extLst>
          </p:cNvPr>
          <p:cNvSpPr txBox="1"/>
          <p:nvPr/>
        </p:nvSpPr>
        <p:spPr>
          <a:xfrm>
            <a:off x="1384738" y="768411"/>
            <a:ext cx="408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400" dirty="0"/>
              <a:t>функциональная грамотность</a:t>
            </a:r>
            <a:endParaRPr lang="ru-BY" sz="2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24E0211-C25E-B3C1-51A3-BFBBE6D05DF4}"/>
              </a:ext>
            </a:extLst>
          </p:cNvPr>
          <p:cNvSpPr txBox="1"/>
          <p:nvPr/>
        </p:nvSpPr>
        <p:spPr>
          <a:xfrm>
            <a:off x="718709" y="1631911"/>
            <a:ext cx="1368193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e-BY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Эфектыўныя прыёмы развіцця ў вучняў навыкаў 4К для прадухілення школьнай беспаспяховасці</a:t>
            </a:r>
            <a:endParaRPr lang="ru-BY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7512169-81CD-94A3-A57D-EFF2AFF73795}"/>
              </a:ext>
            </a:extLst>
          </p:cNvPr>
          <p:cNvSpPr txBox="1"/>
          <p:nvPr/>
        </p:nvSpPr>
        <p:spPr>
          <a:xfrm>
            <a:off x="903630" y="3950843"/>
            <a:ext cx="8805827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e-BY" sz="2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Інтэлектуальнае, маральнае і творчае развіццё маладога пакалення з’яўляецца адным з асноўных запытаў, што прад</a:t>
            </a:r>
            <a:r>
              <a:rPr lang="be-BY" sz="2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’</a:t>
            </a:r>
            <a:r>
              <a:rPr lang="be-BY" sz="2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яўляюцца да адукацыі. Гэта адзначыў у сваім дакладзе на пятым Усебеларускім народным сходзе Прэзідэнт Рэспублікі Беларусь А.Р. Лукашэнка, характарызуючы перспектыўныя напрамкі сацыяльна-эканамічнага развіцця Рэспублікі Беларусі: “Матываваная, адукаваная, актыўная моладзь – гэта, па сутнасці, стратэгічны рэсурс развіцця краіны. Бо ад таго, якую змену мы выхавалі, наколькі падрыхтуем да самастойнага жыцця, залежыць будучыня дзяржавы, прагрэс ці дэградацыя грамадства”.</a:t>
            </a:r>
            <a:endParaRPr lang="ru-BY" sz="2100" dirty="0"/>
          </a:p>
        </p:txBody>
      </p:sp>
      <p:pic>
        <p:nvPicPr>
          <p:cNvPr id="2053" name="Picture 5" descr="Александр Лукашенко: Президент, востребованный временем">
            <a:extLst>
              <a:ext uri="{FF2B5EF4-FFF2-40B4-BE49-F238E27FC236}">
                <a16:creationId xmlns:a16="http://schemas.microsoft.com/office/drawing/2014/main" id="{6175431E-76A2-5227-31DD-75FE05FE1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902" y="3872391"/>
            <a:ext cx="4502423" cy="299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C868AAA5-8F64-1151-A16D-AB188F88B5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29" y="17308930"/>
            <a:ext cx="897617" cy="897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B649D727-3A48-D59B-F146-1BD41B2418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708" y="17307679"/>
            <a:ext cx="897617" cy="897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C2AD5EB4-94C1-24DD-09AC-28EB7A7C6A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02" y="17308968"/>
            <a:ext cx="897617" cy="897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3611DBAD-D58B-90E9-308F-A82F7525D77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981" y="17307717"/>
            <a:ext cx="897617" cy="897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B54A3D26-77DA-32F9-D4FB-EFF6ABA784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875" y="17309070"/>
            <a:ext cx="897617" cy="897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C267E690-D9D3-2ABA-0709-9989DEDD024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254" y="17307529"/>
            <a:ext cx="897617" cy="897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71F613E-07C2-C98E-5C1B-2817A1A56FA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4118" y="17289107"/>
            <a:ext cx="917454" cy="917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F99B7660-F66A-3620-1A5E-874FDE9CA71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3075" y="17287805"/>
            <a:ext cx="917454" cy="917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814295F6-7173-C0A7-0892-90F45ABC881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30" y="17284110"/>
            <a:ext cx="922414" cy="922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06BF1179-EA03-A9A3-33B0-A2E38BEFDBF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609" y="17279735"/>
            <a:ext cx="927372" cy="927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26D7268F-3689-AD31-C964-EEE08ACF3E3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503" y="17285010"/>
            <a:ext cx="922414" cy="922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F33506BA-FD53-CBE6-380A-2BFEEBC6742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36882" y="17276428"/>
            <a:ext cx="927372" cy="927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B23DC8D-2A40-38E0-B133-DD0FC9BCAE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47775" y="17283490"/>
            <a:ext cx="922414" cy="922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83DF9CC3-6E1E-7673-406B-285A5A13ACC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5155" y="17289902"/>
            <a:ext cx="917454" cy="91745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C46C8C3E-851D-2089-7404-82FA25915993}"/>
              </a:ext>
            </a:extLst>
          </p:cNvPr>
          <p:cNvSpPr txBox="1"/>
          <p:nvPr/>
        </p:nvSpPr>
        <p:spPr>
          <a:xfrm>
            <a:off x="684386" y="8235876"/>
            <a:ext cx="441761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e-BY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Крэатыўнасць</a:t>
            </a:r>
            <a:r>
              <a:rPr lang="be-BY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тэрмін, які перакладаецца як творчасць або “стварэнне з нічога”, шырока выкарыстоўваецца для абазначэння канструктыўных здольнасцей чалавека, стварэння патэнцыялу і навацый у розных сферах дзейнасці. </a:t>
            </a:r>
            <a:endParaRPr lang="ru-BY" dirty="0"/>
          </a:p>
        </p:txBody>
      </p:sp>
      <p:sp>
        <p:nvSpPr>
          <p:cNvPr id="2049" name="TextBox 2048">
            <a:extLst>
              <a:ext uri="{FF2B5EF4-FFF2-40B4-BE49-F238E27FC236}">
                <a16:creationId xmlns:a16="http://schemas.microsoft.com/office/drawing/2014/main" id="{2DB19481-AE56-04BD-CBF3-56BA17F73258}"/>
              </a:ext>
            </a:extLst>
          </p:cNvPr>
          <p:cNvSpPr txBox="1"/>
          <p:nvPr/>
        </p:nvSpPr>
        <p:spPr>
          <a:xfrm>
            <a:off x="721541" y="10222118"/>
            <a:ext cx="44493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e-BY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Крытычнае мысленне </a:t>
            </a:r>
            <a:r>
              <a:rPr lang="be-BY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здольнасць крытычна ацэньваць інфармацыю, якая паступае звонку, аналізаваць яе і правяраць на дакладнасць, бачыць прычынна-выніковыя сувязі, адкідаць непатрэбнае і выдзяляць галоўнае, рабіць высновы.</a:t>
            </a:r>
            <a:endParaRPr lang="ru-BY" dirty="0"/>
          </a:p>
        </p:txBody>
      </p:sp>
      <p:sp>
        <p:nvSpPr>
          <p:cNvPr id="2051" name="TextBox 2050">
            <a:extLst>
              <a:ext uri="{FF2B5EF4-FFF2-40B4-BE49-F238E27FC236}">
                <a16:creationId xmlns:a16="http://schemas.microsoft.com/office/drawing/2014/main" id="{C4A37459-2CA6-205E-ADFC-C141BD19554A}"/>
              </a:ext>
            </a:extLst>
          </p:cNvPr>
          <p:cNvSpPr txBox="1"/>
          <p:nvPr/>
        </p:nvSpPr>
        <p:spPr>
          <a:xfrm>
            <a:off x="11099132" y="8235876"/>
            <a:ext cx="333051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e-BY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Камунікацыя</a:t>
            </a:r>
            <a:r>
              <a:rPr lang="be-BY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выяўляецца ва ўменні вучня задаваць пытанні, адказваць на іх, у выпадку неабходнасці звяртацца за растлумачэннем таго, што аказваецца незразумелым у паведамленнях або развагах, а таксама ва ўменні растлумачыць свае ідэі, без чаго немагчыма эфектыўнае ўзаемадзеянне з іншымі людзьмі, работа ў камандзе – </a:t>
            </a:r>
            <a:r>
              <a:rPr lang="be-BY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кааперацыя</a:t>
            </a:r>
            <a:r>
              <a:rPr lang="be-BY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BY" dirty="0"/>
          </a:p>
        </p:txBody>
      </p:sp>
      <p:sp>
        <p:nvSpPr>
          <p:cNvPr id="2086" name="TextBox 2085">
            <a:extLst>
              <a:ext uri="{FF2B5EF4-FFF2-40B4-BE49-F238E27FC236}">
                <a16:creationId xmlns:a16="http://schemas.microsoft.com/office/drawing/2014/main" id="{31101C5E-A47D-6587-B9BE-6263116E4CC3}"/>
              </a:ext>
            </a:extLst>
          </p:cNvPr>
          <p:cNvSpPr txBox="1"/>
          <p:nvPr/>
        </p:nvSpPr>
        <p:spPr>
          <a:xfrm>
            <a:off x="11472980" y="7165712"/>
            <a:ext cx="2927660" cy="830997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be-BY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Вучыць дзяцей вучыцца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8" name="TextBox 2087">
            <a:extLst>
              <a:ext uri="{FF2B5EF4-FFF2-40B4-BE49-F238E27FC236}">
                <a16:creationId xmlns:a16="http://schemas.microsoft.com/office/drawing/2014/main" id="{3D6108B4-EAC0-57FB-BFCA-4A1EC30468A1}"/>
              </a:ext>
            </a:extLst>
          </p:cNvPr>
          <p:cNvSpPr txBox="1"/>
          <p:nvPr/>
        </p:nvSpPr>
        <p:spPr>
          <a:xfrm>
            <a:off x="6095845" y="7165712"/>
            <a:ext cx="5219104" cy="830997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be-BY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Ствараць умовы для фарміравання ключавых кампетэнцый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90" name="TextBox 2089">
            <a:extLst>
              <a:ext uri="{FF2B5EF4-FFF2-40B4-BE49-F238E27FC236}">
                <a16:creationId xmlns:a16="http://schemas.microsoft.com/office/drawing/2014/main" id="{608E94C5-CAC6-51F1-8F81-756644421FEC}"/>
              </a:ext>
            </a:extLst>
          </p:cNvPr>
          <p:cNvSpPr txBox="1"/>
          <p:nvPr/>
        </p:nvSpPr>
        <p:spPr>
          <a:xfrm>
            <a:off x="718710" y="7156325"/>
            <a:ext cx="5219104" cy="830997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be-BY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Мэта: развіццё здольнай да самаразвіцця і самаадукацыі асобы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15" name="TextBox 2114">
            <a:extLst>
              <a:ext uri="{FF2B5EF4-FFF2-40B4-BE49-F238E27FC236}">
                <a16:creationId xmlns:a16="http://schemas.microsoft.com/office/drawing/2014/main" id="{E21F9F0E-4CD4-00E7-3103-3FD084621CBA}"/>
              </a:ext>
            </a:extLst>
          </p:cNvPr>
          <p:cNvSpPr txBox="1"/>
          <p:nvPr/>
        </p:nvSpPr>
        <p:spPr>
          <a:xfrm>
            <a:off x="6957588" y="16225226"/>
            <a:ext cx="73608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00430" algn="just">
              <a:spcAft>
                <a:spcPts val="800"/>
              </a:spcAft>
            </a:pPr>
            <a:r>
              <a:rPr lang="be-BY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шляхам стварэння станоўчай матывацыі навучання, што зніжае ўзровень трывожнасці, тым самым папярэджваючы школьныя няўдачы.</a:t>
            </a:r>
            <a:endParaRPr lang="ru-BY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17" name="TextBox 2116">
            <a:extLst>
              <a:ext uri="{FF2B5EF4-FFF2-40B4-BE49-F238E27FC236}">
                <a16:creationId xmlns:a16="http://schemas.microsoft.com/office/drawing/2014/main" id="{2712D9E8-3DEF-4974-6C13-76202F79E74C}"/>
              </a:ext>
            </a:extLst>
          </p:cNvPr>
          <p:cNvSpPr txBox="1"/>
          <p:nvPr/>
        </p:nvSpPr>
        <p:spPr>
          <a:xfrm>
            <a:off x="684386" y="12234341"/>
            <a:ext cx="138370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buNone/>
            </a:pPr>
            <a:r>
              <a:rPr lang="be-BY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Якаснае і сістэмнае выкарыстанне на ўроках беларускай мовы і літаратуры эфектыўных метадаў і прыёмаў, практыка-арыентаваных і праблемных заданняў спрыяе развіццю кампетэнцый 4К для папярэджання школьнай беспаспяховасці: </a:t>
            </a:r>
            <a:endParaRPr lang="ru-BY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19" name="TextBox 2118">
            <a:extLst>
              <a:ext uri="{FF2B5EF4-FFF2-40B4-BE49-F238E27FC236}">
                <a16:creationId xmlns:a16="http://schemas.microsoft.com/office/drawing/2014/main" id="{2BFE872B-EF5A-7D5F-206B-87FDEDDE8810}"/>
              </a:ext>
            </a:extLst>
          </p:cNvPr>
          <p:cNvSpPr txBox="1"/>
          <p:nvPr/>
        </p:nvSpPr>
        <p:spPr>
          <a:xfrm>
            <a:off x="6951261" y="13113809"/>
            <a:ext cx="73608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00430" algn="just">
              <a:spcAft>
                <a:spcPts val="800"/>
              </a:spcAft>
              <a:buNone/>
            </a:pPr>
            <a:r>
              <a:rPr lang="be-BY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праз наладжванне сувязі не толькі ў кірунку настаўнік – вучань, але і паміж самімі вучнямі: усе навучаюць кожнага, а кожны актыўна ўдзельнічае ў навучанні ўсіх; </a:t>
            </a:r>
            <a:endParaRPr lang="ru-BY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21" name="TextBox 2120">
            <a:extLst>
              <a:ext uri="{FF2B5EF4-FFF2-40B4-BE49-F238E27FC236}">
                <a16:creationId xmlns:a16="http://schemas.microsoft.com/office/drawing/2014/main" id="{09309695-4ECA-D1A4-D163-2CCE78705359}"/>
              </a:ext>
            </a:extLst>
          </p:cNvPr>
          <p:cNvSpPr txBox="1"/>
          <p:nvPr/>
        </p:nvSpPr>
        <p:spPr>
          <a:xfrm>
            <a:off x="6951260" y="14338214"/>
            <a:ext cx="73671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00430" algn="just">
              <a:spcAft>
                <a:spcPts val="800"/>
              </a:spcAft>
              <a:buNone/>
            </a:pPr>
            <a:r>
              <a:rPr lang="be-BY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кошт самастойнага выбару або альтэрнатыўнага рэжыму дзейнасці, арганізацыйных формаў і метадаў навучання; </a:t>
            </a:r>
            <a:endParaRPr lang="ru-BY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23" name="TextBox 2122">
            <a:extLst>
              <a:ext uri="{FF2B5EF4-FFF2-40B4-BE49-F238E27FC236}">
                <a16:creationId xmlns:a16="http://schemas.microsoft.com/office/drawing/2014/main" id="{C9A20ECE-B1F6-B76A-E592-42C658A2F13A}"/>
              </a:ext>
            </a:extLst>
          </p:cNvPr>
          <p:cNvSpPr txBox="1"/>
          <p:nvPr/>
        </p:nvSpPr>
        <p:spPr>
          <a:xfrm>
            <a:off x="6954426" y="15281720"/>
            <a:ext cx="73608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00430" algn="just">
              <a:spcAft>
                <a:spcPts val="800"/>
              </a:spcAft>
              <a:buNone/>
            </a:pPr>
            <a:r>
              <a:rPr lang="be-BY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праз забеспячэнне інтэлектуальна-асобаснага развіцця вучняў як суб'ектаў, здольных да самаўдасканалення і сацыялізацыі; </a:t>
            </a:r>
            <a:endParaRPr lang="ru-BY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24" name="Picture 42" descr="стрелка Png PNG изображения с прозрачным фоном | Скачать бесплатно на  Lovepik.com">
            <a:extLst>
              <a:ext uri="{FF2B5EF4-FFF2-40B4-BE49-F238E27FC236}">
                <a16:creationId xmlns:a16="http://schemas.microsoft.com/office/drawing/2014/main" id="{DAFAB62B-3B89-6B57-5FFF-C4A843716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5926" b="96741" l="7167" r="93000">
                        <a14:foregroundMark x1="12917" y1="7407" x2="12917" y2="7407"/>
                        <a14:foregroundMark x1="59333" y1="92296" x2="59333" y2="92296"/>
                        <a14:foregroundMark x1="60917" y1="95111" x2="60917" y2="95111"/>
                        <a14:foregroundMark x1="91083" y1="60593" x2="91083" y2="60593"/>
                        <a14:foregroundMark x1="58000" y1="96593" x2="58000" y2="96593"/>
                        <a14:foregroundMark x1="59333" y1="96741" x2="59333" y2="96741"/>
                        <a14:foregroundMark x1="56667" y1="96593" x2="56667" y2="96593"/>
                        <a14:foregroundMark x1="11583" y1="5926" x2="11583" y2="5926"/>
                        <a14:foregroundMark x1="7167" y1="7259" x2="7167" y2="7259"/>
                        <a14:foregroundMark x1="93000" y1="60000" x2="93000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174" y="12939327"/>
            <a:ext cx="847549" cy="47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5" name="Picture 42" descr="стрелка Png PNG изображения с прозрачным фоном | Скачать бесплатно на  Lovepik.com">
            <a:extLst>
              <a:ext uri="{FF2B5EF4-FFF2-40B4-BE49-F238E27FC236}">
                <a16:creationId xmlns:a16="http://schemas.microsoft.com/office/drawing/2014/main" id="{8B6E1C2D-4088-48D6-E937-D7010D39A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5926" b="96741" l="7167" r="93000">
                        <a14:foregroundMark x1="12917" y1="7407" x2="12917" y2="7407"/>
                        <a14:foregroundMark x1="59333" y1="92296" x2="59333" y2="92296"/>
                        <a14:foregroundMark x1="60917" y1="95111" x2="60917" y2="95111"/>
                        <a14:foregroundMark x1="91083" y1="60593" x2="91083" y2="60593"/>
                        <a14:foregroundMark x1="58000" y1="96593" x2="58000" y2="96593"/>
                        <a14:foregroundMark x1="59333" y1="96741" x2="59333" y2="96741"/>
                        <a14:foregroundMark x1="56667" y1="96593" x2="56667" y2="96593"/>
                        <a14:foregroundMark x1="11583" y1="5926" x2="11583" y2="5926"/>
                        <a14:foregroundMark x1="7167" y1="7259" x2="7167" y2="7259"/>
                        <a14:foregroundMark x1="93000" y1="60000" x2="93000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427" y="14092123"/>
            <a:ext cx="847549" cy="47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6" name="Picture 42" descr="стрелка Png PNG изображения с прозрачным фоном | Скачать бесплатно на  Lovepik.com">
            <a:extLst>
              <a:ext uri="{FF2B5EF4-FFF2-40B4-BE49-F238E27FC236}">
                <a16:creationId xmlns:a16="http://schemas.microsoft.com/office/drawing/2014/main" id="{087E8F37-7A48-0DFA-824F-281FFF67F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5926" b="96741" l="7167" r="93000">
                        <a14:foregroundMark x1="12917" y1="7407" x2="12917" y2="7407"/>
                        <a14:foregroundMark x1="59333" y1="92296" x2="59333" y2="92296"/>
                        <a14:foregroundMark x1="60917" y1="95111" x2="60917" y2="95111"/>
                        <a14:foregroundMark x1="91083" y1="60593" x2="91083" y2="60593"/>
                        <a14:foregroundMark x1="58000" y1="96593" x2="58000" y2="96593"/>
                        <a14:foregroundMark x1="59333" y1="96741" x2="59333" y2="96741"/>
                        <a14:foregroundMark x1="56667" y1="96593" x2="56667" y2="96593"/>
                        <a14:foregroundMark x1="11583" y1="5926" x2="11583" y2="5926"/>
                        <a14:foregroundMark x1="7167" y1="7259" x2="7167" y2="7259"/>
                        <a14:foregroundMark x1="93000" y1="60000" x2="93000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173" y="15036934"/>
            <a:ext cx="847549" cy="47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7" name="Picture 42" descr="стрелка Png PNG изображения с прозрачным фоном | Скачать бесплатно на  Lovepik.com">
            <a:extLst>
              <a:ext uri="{FF2B5EF4-FFF2-40B4-BE49-F238E27FC236}">
                <a16:creationId xmlns:a16="http://schemas.microsoft.com/office/drawing/2014/main" id="{4EF47EF8-AA67-4693-C6FA-C07E5CD1C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5926" b="96741" l="7167" r="93000">
                        <a14:foregroundMark x1="12917" y1="7407" x2="12917" y2="7407"/>
                        <a14:foregroundMark x1="59333" y1="92296" x2="59333" y2="92296"/>
                        <a14:foregroundMark x1="60917" y1="95111" x2="60917" y2="95111"/>
                        <a14:foregroundMark x1="91083" y1="60593" x2="91083" y2="60593"/>
                        <a14:foregroundMark x1="58000" y1="96593" x2="58000" y2="96593"/>
                        <a14:foregroundMark x1="59333" y1="96741" x2="59333" y2="96741"/>
                        <a14:foregroundMark x1="56667" y1="96593" x2="56667" y2="96593"/>
                        <a14:foregroundMark x1="11583" y1="5926" x2="11583" y2="5926"/>
                        <a14:foregroundMark x1="7167" y1="7259" x2="7167" y2="7259"/>
                        <a14:foregroundMark x1="93000" y1="60000" x2="93000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173" y="16015995"/>
            <a:ext cx="847549" cy="47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9" name="Рисунок 2128">
            <a:extLst>
              <a:ext uri="{FF2B5EF4-FFF2-40B4-BE49-F238E27FC236}">
                <a16:creationId xmlns:a16="http://schemas.microsoft.com/office/drawing/2014/main" id="{DD4A5DDF-9DD0-FB0B-E0DD-FC5B0D11E85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235510" y="8133137"/>
            <a:ext cx="5730116" cy="3953477"/>
          </a:xfrm>
          <a:prstGeom prst="rect">
            <a:avLst/>
          </a:prstGeom>
        </p:spPr>
      </p:pic>
      <p:pic>
        <p:nvPicPr>
          <p:cNvPr id="2131" name="Рисунок 2130">
            <a:extLst>
              <a:ext uri="{FF2B5EF4-FFF2-40B4-BE49-F238E27FC236}">
                <a16:creationId xmlns:a16="http://schemas.microsoft.com/office/drawing/2014/main" id="{E267AB29-0C97-B09E-0D02-47FB5B14144E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 t="17527" b="22144"/>
          <a:stretch/>
        </p:blipFill>
        <p:spPr>
          <a:xfrm>
            <a:off x="865784" y="18447364"/>
            <a:ext cx="13542195" cy="1995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33" name="Рисунок 2132">
            <a:extLst>
              <a:ext uri="{FF2B5EF4-FFF2-40B4-BE49-F238E27FC236}">
                <a16:creationId xmlns:a16="http://schemas.microsoft.com/office/drawing/2014/main" id="{EAA5A25C-1237-E83A-55F4-0908CC06F26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18536" y="20435281"/>
            <a:ext cx="492690" cy="520578"/>
          </a:xfrm>
          <a:prstGeom prst="rect">
            <a:avLst/>
          </a:prstGeom>
        </p:spPr>
      </p:pic>
      <p:sp>
        <p:nvSpPr>
          <p:cNvPr id="2137" name="TextBox 2136">
            <a:extLst>
              <a:ext uri="{FF2B5EF4-FFF2-40B4-BE49-F238E27FC236}">
                <a16:creationId xmlns:a16="http://schemas.microsoft.com/office/drawing/2014/main" id="{22F04BE1-FFD2-3BA2-8AD7-758F58993C16}"/>
              </a:ext>
            </a:extLst>
          </p:cNvPr>
          <p:cNvSpPr txBox="1"/>
          <p:nvPr/>
        </p:nvSpPr>
        <p:spPr>
          <a:xfrm>
            <a:off x="1237586" y="20534666"/>
            <a:ext cx="828926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ru-RU" sz="1500" b="1" i="0" dirty="0">
                <a:solidFill>
                  <a:srgbClr val="0070C0"/>
                </a:solidFill>
                <a:effectLst/>
              </a:rPr>
              <a:t>213807, Республика Беларусь, Могилевская область, г. Бобруйск, б-р </a:t>
            </a:r>
            <a:r>
              <a:rPr lang="ru-RU" sz="1500" b="1" i="0" dirty="0" err="1">
                <a:solidFill>
                  <a:srgbClr val="0070C0"/>
                </a:solidFill>
                <a:effectLst/>
              </a:rPr>
              <a:t>Приберезинский</a:t>
            </a:r>
            <a:r>
              <a:rPr lang="ru-RU" sz="1500" b="1" i="0" dirty="0">
                <a:solidFill>
                  <a:srgbClr val="0070C0"/>
                </a:solidFill>
                <a:effectLst/>
              </a:rPr>
              <a:t>, 27</a:t>
            </a:r>
          </a:p>
        </p:txBody>
      </p:sp>
      <p:pic>
        <p:nvPicPr>
          <p:cNvPr id="2139" name="Рисунок 2138">
            <a:extLst>
              <a:ext uri="{FF2B5EF4-FFF2-40B4-BE49-F238E27FC236}">
                <a16:creationId xmlns:a16="http://schemas.microsoft.com/office/drawing/2014/main" id="{3215C142-777D-A618-51CD-BD6B14BBB2C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768431" y="20451351"/>
            <a:ext cx="427489" cy="479164"/>
          </a:xfrm>
          <a:prstGeom prst="rect">
            <a:avLst/>
          </a:prstGeom>
        </p:spPr>
      </p:pic>
      <p:sp>
        <p:nvSpPr>
          <p:cNvPr id="2141" name="TextBox 2140">
            <a:extLst>
              <a:ext uri="{FF2B5EF4-FFF2-40B4-BE49-F238E27FC236}">
                <a16:creationId xmlns:a16="http://schemas.microsoft.com/office/drawing/2014/main" id="{AB54F0EB-C0FE-6D82-9120-A26163D97E64}"/>
              </a:ext>
            </a:extLst>
          </p:cNvPr>
          <p:cNvSpPr txBox="1"/>
          <p:nvPr/>
        </p:nvSpPr>
        <p:spPr>
          <a:xfrm>
            <a:off x="9201311" y="20532388"/>
            <a:ext cx="176431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ru-RU" sz="1500" b="1" dirty="0">
                <a:solidFill>
                  <a:srgbClr val="0070C0"/>
                </a:solidFill>
                <a:hlinkClick r:id="rId2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+375 225 77-52-79</a:t>
            </a:r>
            <a:endParaRPr lang="ru-RU" sz="1500" b="1" dirty="0">
              <a:solidFill>
                <a:srgbClr val="0070C0"/>
              </a:solidFill>
            </a:endParaRPr>
          </a:p>
        </p:txBody>
      </p:sp>
      <p:pic>
        <p:nvPicPr>
          <p:cNvPr id="2143" name="Рисунок 2142">
            <a:extLst>
              <a:ext uri="{FF2B5EF4-FFF2-40B4-BE49-F238E27FC236}">
                <a16:creationId xmlns:a16="http://schemas.microsoft.com/office/drawing/2014/main" id="{44316C6C-3A49-E336-2956-B466D117ED03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965626" y="20470145"/>
            <a:ext cx="417277" cy="450851"/>
          </a:xfrm>
          <a:prstGeom prst="rect">
            <a:avLst/>
          </a:prstGeom>
        </p:spPr>
      </p:pic>
      <p:sp>
        <p:nvSpPr>
          <p:cNvPr id="2145" name="TextBox 2144">
            <a:extLst>
              <a:ext uri="{FF2B5EF4-FFF2-40B4-BE49-F238E27FC236}">
                <a16:creationId xmlns:a16="http://schemas.microsoft.com/office/drawing/2014/main" id="{0C587A26-E740-9BC9-94C6-B1AB89BE9FCE}"/>
              </a:ext>
            </a:extLst>
          </p:cNvPr>
          <p:cNvSpPr txBox="1"/>
          <p:nvPr/>
        </p:nvSpPr>
        <p:spPr>
          <a:xfrm>
            <a:off x="11325281" y="20538072"/>
            <a:ext cx="339879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b="1" dirty="0"/>
              <a:t> </a:t>
            </a:r>
            <a:r>
              <a:rPr lang="ru-RU" sz="1500" b="1" dirty="0">
                <a:solidFill>
                  <a:srgbClr val="0070C0"/>
                </a:solidFill>
              </a:rPr>
              <a:t>E-mail:  bobrschool10@uobobr.gov.by         </a:t>
            </a:r>
            <a:endParaRPr lang="ru-BY" sz="1500" b="1" dirty="0">
              <a:solidFill>
                <a:srgbClr val="0070C0"/>
              </a:solidFill>
            </a:endParaRPr>
          </a:p>
        </p:txBody>
      </p:sp>
      <p:sp>
        <p:nvSpPr>
          <p:cNvPr id="2109" name="TextBox 2108">
            <a:extLst>
              <a:ext uri="{FF2B5EF4-FFF2-40B4-BE49-F238E27FC236}">
                <a16:creationId xmlns:a16="http://schemas.microsoft.com/office/drawing/2014/main" id="{7DA33F6A-BA3D-EE8E-C0C0-2607236D341A}"/>
              </a:ext>
            </a:extLst>
          </p:cNvPr>
          <p:cNvSpPr txBox="1"/>
          <p:nvPr/>
        </p:nvSpPr>
        <p:spPr>
          <a:xfrm>
            <a:off x="7456915" y="20045546"/>
            <a:ext cx="72662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 Регистрационный номер: № 7141404429 от 14.11.2014 г.   с изменениями от 08.04.2019 г.</a:t>
            </a:r>
            <a:endParaRPr lang="ru-BY" sz="1400" dirty="0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AE6C0F9B-D573-D341-F1EE-E3C761951BAF}"/>
              </a:ext>
            </a:extLst>
          </p:cNvPr>
          <p:cNvSpPr/>
          <p:nvPr/>
        </p:nvSpPr>
        <p:spPr>
          <a:xfrm>
            <a:off x="597961" y="1631911"/>
            <a:ext cx="13923428" cy="15400953"/>
          </a:xfrm>
          <a:prstGeom prst="roundRect">
            <a:avLst>
              <a:gd name="adj" fmla="val 1627"/>
            </a:avLst>
          </a:prstGeom>
          <a:noFill/>
          <a:ln w="38100">
            <a:solidFill>
              <a:srgbClr val="0975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61322DFC-A6B0-36DD-C030-B37674B4C32A}"/>
              </a:ext>
            </a:extLst>
          </p:cNvPr>
          <p:cNvCxnSpPr/>
          <p:nvPr/>
        </p:nvCxnSpPr>
        <p:spPr>
          <a:xfrm flipH="1">
            <a:off x="6587902" y="12214021"/>
            <a:ext cx="79294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F563CE8E-4BC0-0F26-8A03-110E64D09756}"/>
              </a:ext>
            </a:extLst>
          </p:cNvPr>
          <p:cNvCxnSpPr>
            <a:cxnSpLocks/>
          </p:cNvCxnSpPr>
          <p:nvPr/>
        </p:nvCxnSpPr>
        <p:spPr>
          <a:xfrm flipH="1">
            <a:off x="597961" y="3416927"/>
            <a:ext cx="440837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718D542E-5762-666E-1636-965303683238}"/>
              </a:ext>
            </a:extLst>
          </p:cNvPr>
          <p:cNvCxnSpPr>
            <a:cxnSpLocks/>
          </p:cNvCxnSpPr>
          <p:nvPr/>
        </p:nvCxnSpPr>
        <p:spPr>
          <a:xfrm flipH="1">
            <a:off x="10083468" y="3401687"/>
            <a:ext cx="443792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9" name="Группа 2068">
            <a:extLst>
              <a:ext uri="{FF2B5EF4-FFF2-40B4-BE49-F238E27FC236}">
                <a16:creationId xmlns:a16="http://schemas.microsoft.com/office/drawing/2014/main" id="{55C9B125-7AB9-DDF9-897B-D3D17A3BFBC5}"/>
              </a:ext>
            </a:extLst>
          </p:cNvPr>
          <p:cNvGrpSpPr/>
          <p:nvPr/>
        </p:nvGrpSpPr>
        <p:grpSpPr>
          <a:xfrm>
            <a:off x="949275" y="12939327"/>
            <a:ext cx="6059260" cy="3929572"/>
            <a:chOff x="818536" y="13156419"/>
            <a:chExt cx="6059260" cy="3929572"/>
          </a:xfrm>
        </p:grpSpPr>
        <p:grpSp>
          <p:nvGrpSpPr>
            <p:cNvPr id="2050" name="Группа 2049">
              <a:extLst>
                <a:ext uri="{FF2B5EF4-FFF2-40B4-BE49-F238E27FC236}">
                  <a16:creationId xmlns:a16="http://schemas.microsoft.com/office/drawing/2014/main" id="{CAA6CF37-E9E4-FB45-DD5E-881BB8A82214}"/>
                </a:ext>
              </a:extLst>
            </p:cNvPr>
            <p:cNvGrpSpPr/>
            <p:nvPr/>
          </p:nvGrpSpPr>
          <p:grpSpPr>
            <a:xfrm>
              <a:off x="818536" y="13156419"/>
              <a:ext cx="6059260" cy="3929572"/>
              <a:chOff x="771741" y="13226505"/>
              <a:chExt cx="6059260" cy="3929572"/>
            </a:xfrm>
          </p:grpSpPr>
          <p:pic>
            <p:nvPicPr>
              <p:cNvPr id="3" name="Рисунок 2">
                <a:extLst>
                  <a:ext uri="{FF2B5EF4-FFF2-40B4-BE49-F238E27FC236}">
                    <a16:creationId xmlns:a16="http://schemas.microsoft.com/office/drawing/2014/main" id="{0DBD2F87-BECD-811E-C277-7013BB5730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928" t="5489" r="-1651" b="5908"/>
              <a:stretch/>
            </p:blipFill>
            <p:spPr bwMode="auto">
              <a:xfrm>
                <a:off x="6586779" y="13226505"/>
                <a:ext cx="219854" cy="392957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86E1A5-979A-E0AD-4768-CF6C8ED554CF}"/>
                  </a:ext>
                </a:extLst>
              </p:cNvPr>
              <p:cNvSpPr txBox="1"/>
              <p:nvPr/>
            </p:nvSpPr>
            <p:spPr>
              <a:xfrm>
                <a:off x="771741" y="13425983"/>
                <a:ext cx="1743362" cy="64633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be-BY" dirty="0">
                    <a:solidFill>
                      <a:schemeClr val="bg1"/>
                    </a:solidFill>
                  </a:rPr>
                  <a:t>КРЭАТЫЎНАСЦЬ</a:t>
                </a:r>
              </a:p>
              <a:p>
                <a:endParaRPr lang="ru-BY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4D94ED3-1801-F8BF-60FF-A1C2406A579F}"/>
                  </a:ext>
                </a:extLst>
              </p:cNvPr>
              <p:cNvSpPr txBox="1"/>
              <p:nvPr/>
            </p:nvSpPr>
            <p:spPr>
              <a:xfrm>
                <a:off x="2621313" y="13425983"/>
                <a:ext cx="1565213" cy="64633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e-BY" dirty="0">
                    <a:solidFill>
                      <a:schemeClr val="bg1"/>
                    </a:solidFill>
                  </a:rPr>
                  <a:t>КРЫТЫЧНАЕ МЫСЛЕННЕ</a:t>
                </a:r>
                <a:endParaRPr lang="ru-BY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F04DAF1-3266-3A94-E5F7-F4BBF0981DCA}"/>
                  </a:ext>
                </a:extLst>
              </p:cNvPr>
              <p:cNvSpPr txBox="1"/>
              <p:nvPr/>
            </p:nvSpPr>
            <p:spPr>
              <a:xfrm>
                <a:off x="4292736" y="13421404"/>
                <a:ext cx="1726219" cy="64633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e-BY" dirty="0">
                    <a:solidFill>
                      <a:schemeClr val="bg1"/>
                    </a:solidFill>
                  </a:rPr>
                  <a:t>КАМУНІКАЦЫЯ І КААПЕРАЦЫЯ</a:t>
                </a:r>
                <a:endParaRPr lang="ru-BY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4" name="Прямая соединительная линия 13">
                <a:extLst>
                  <a:ext uri="{FF2B5EF4-FFF2-40B4-BE49-F238E27FC236}">
                    <a16:creationId xmlns:a16="http://schemas.microsoft.com/office/drawing/2014/main" id="{CED182ED-B992-5BCA-7901-762FF6129A0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03630" y="14074762"/>
                <a:ext cx="23908" cy="246841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>
                <a:extLst>
                  <a:ext uri="{FF2B5EF4-FFF2-40B4-BE49-F238E27FC236}">
                    <a16:creationId xmlns:a16="http://schemas.microsoft.com/office/drawing/2014/main" id="{E51E0BB4-4D59-254F-B6E8-1ACCB61CD9D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781532" y="14074762"/>
                <a:ext cx="31867" cy="246841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>
                <a:extLst>
                  <a:ext uri="{FF2B5EF4-FFF2-40B4-BE49-F238E27FC236}">
                    <a16:creationId xmlns:a16="http://schemas.microsoft.com/office/drawing/2014/main" id="{B217BB5C-F98F-63D9-86B7-2294306E05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68328" y="14059061"/>
                <a:ext cx="2086" cy="233674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Прямоугольник: скругленные углы 20">
                <a:extLst>
                  <a:ext uri="{FF2B5EF4-FFF2-40B4-BE49-F238E27FC236}">
                    <a16:creationId xmlns:a16="http://schemas.microsoft.com/office/drawing/2014/main" id="{7B9C1FA4-35C4-A496-6369-3A59BA2E5EA3}"/>
                  </a:ext>
                </a:extLst>
              </p:cNvPr>
              <p:cNvSpPr/>
              <p:nvPr/>
            </p:nvSpPr>
            <p:spPr>
              <a:xfrm>
                <a:off x="1090466" y="14317543"/>
                <a:ext cx="1424637" cy="71364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BY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Прямоугольник: скругленные углы 21">
                <a:extLst>
                  <a:ext uri="{FF2B5EF4-FFF2-40B4-BE49-F238E27FC236}">
                    <a16:creationId xmlns:a16="http://schemas.microsoft.com/office/drawing/2014/main" id="{9C9A5796-AC1C-1418-0C85-C2F55314BB17}"/>
                  </a:ext>
                </a:extLst>
              </p:cNvPr>
              <p:cNvSpPr/>
              <p:nvPr/>
            </p:nvSpPr>
            <p:spPr>
              <a:xfrm>
                <a:off x="1090466" y="15192696"/>
                <a:ext cx="1424637" cy="71364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BY"/>
              </a:p>
            </p:txBody>
          </p:sp>
          <p:sp>
            <p:nvSpPr>
              <p:cNvPr id="23" name="Прямоугольник: скругленные углы 22">
                <a:extLst>
                  <a:ext uri="{FF2B5EF4-FFF2-40B4-BE49-F238E27FC236}">
                    <a16:creationId xmlns:a16="http://schemas.microsoft.com/office/drawing/2014/main" id="{C5085BD4-176B-E4C6-BB0B-99F2FB5343C8}"/>
                  </a:ext>
                </a:extLst>
              </p:cNvPr>
              <p:cNvSpPr/>
              <p:nvPr/>
            </p:nvSpPr>
            <p:spPr>
              <a:xfrm>
                <a:off x="1079036" y="16047204"/>
                <a:ext cx="1582871" cy="84655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BY"/>
              </a:p>
            </p:txBody>
          </p:sp>
          <p:sp>
            <p:nvSpPr>
              <p:cNvPr id="24" name="Прямоугольник: скругленные углы 23">
                <a:extLst>
                  <a:ext uri="{FF2B5EF4-FFF2-40B4-BE49-F238E27FC236}">
                    <a16:creationId xmlns:a16="http://schemas.microsoft.com/office/drawing/2014/main" id="{C207C2BF-A49A-AE70-E478-3999CDF0C492}"/>
                  </a:ext>
                </a:extLst>
              </p:cNvPr>
              <p:cNvSpPr/>
              <p:nvPr/>
            </p:nvSpPr>
            <p:spPr>
              <a:xfrm>
                <a:off x="2944984" y="14317543"/>
                <a:ext cx="1424637" cy="71364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BY"/>
              </a:p>
            </p:txBody>
          </p:sp>
          <p:sp>
            <p:nvSpPr>
              <p:cNvPr id="25" name="Прямоугольник: скругленные углы 24">
                <a:extLst>
                  <a:ext uri="{FF2B5EF4-FFF2-40B4-BE49-F238E27FC236}">
                    <a16:creationId xmlns:a16="http://schemas.microsoft.com/office/drawing/2014/main" id="{2C72D978-D685-9052-EDF3-B8CE54425826}"/>
                  </a:ext>
                </a:extLst>
              </p:cNvPr>
              <p:cNvSpPr/>
              <p:nvPr/>
            </p:nvSpPr>
            <p:spPr>
              <a:xfrm>
                <a:off x="2947026" y="15191185"/>
                <a:ext cx="1424637" cy="71364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BY"/>
              </a:p>
            </p:txBody>
          </p:sp>
          <p:sp>
            <p:nvSpPr>
              <p:cNvPr id="26" name="Прямоугольник: скругленные углы 25">
                <a:extLst>
                  <a:ext uri="{FF2B5EF4-FFF2-40B4-BE49-F238E27FC236}">
                    <a16:creationId xmlns:a16="http://schemas.microsoft.com/office/drawing/2014/main" id="{53C01A93-786B-CFCF-0396-8B549449660A}"/>
                  </a:ext>
                </a:extLst>
              </p:cNvPr>
              <p:cNvSpPr/>
              <p:nvPr/>
            </p:nvSpPr>
            <p:spPr>
              <a:xfrm>
                <a:off x="2926070" y="16046745"/>
                <a:ext cx="1418605" cy="84655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BY"/>
              </a:p>
            </p:txBody>
          </p:sp>
          <p:sp>
            <p:nvSpPr>
              <p:cNvPr id="33" name="Прямоугольник: скругленные углы 32">
                <a:extLst>
                  <a:ext uri="{FF2B5EF4-FFF2-40B4-BE49-F238E27FC236}">
                    <a16:creationId xmlns:a16="http://schemas.microsoft.com/office/drawing/2014/main" id="{9C8A276A-49A7-2A57-5378-973EE8DCEF3D}"/>
                  </a:ext>
                </a:extLst>
              </p:cNvPr>
              <p:cNvSpPr/>
              <p:nvPr/>
            </p:nvSpPr>
            <p:spPr>
              <a:xfrm>
                <a:off x="4633161" y="14317543"/>
                <a:ext cx="1424637" cy="71364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BY"/>
              </a:p>
            </p:txBody>
          </p:sp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4F4D7B3E-4E2A-876A-BD4F-00660F431246}"/>
                  </a:ext>
                </a:extLst>
              </p:cNvPr>
              <p:cNvSpPr/>
              <p:nvPr/>
            </p:nvSpPr>
            <p:spPr>
              <a:xfrm>
                <a:off x="4633161" y="15191184"/>
                <a:ext cx="1424637" cy="71364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BY"/>
              </a:p>
            </p:txBody>
          </p:sp>
          <p:sp>
            <p:nvSpPr>
              <p:cNvPr id="39" name="Прямоугольник: скругленные углы 38">
                <a:extLst>
                  <a:ext uri="{FF2B5EF4-FFF2-40B4-BE49-F238E27FC236}">
                    <a16:creationId xmlns:a16="http://schemas.microsoft.com/office/drawing/2014/main" id="{257DFD71-293C-6D51-882A-2C7362FE8665}"/>
                  </a:ext>
                </a:extLst>
              </p:cNvPr>
              <p:cNvSpPr/>
              <p:nvPr/>
            </p:nvSpPr>
            <p:spPr>
              <a:xfrm>
                <a:off x="4644538" y="16046744"/>
                <a:ext cx="1860506" cy="84655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BY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83287A3-EBD4-AB46-56BA-617323DB6AB8}"/>
                  </a:ext>
                </a:extLst>
              </p:cNvPr>
              <p:cNvSpPr txBox="1"/>
              <p:nvPr/>
            </p:nvSpPr>
            <p:spPr>
              <a:xfrm>
                <a:off x="974101" y="14302922"/>
                <a:ext cx="1629103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e-BY" sz="1000" b="1" dirty="0">
                    <a:solidFill>
                      <a:schemeClr val="tx1"/>
                    </a:solidFill>
                  </a:rPr>
                  <a:t>Цікаўнасць:</a:t>
                </a:r>
              </a:p>
              <a:p>
                <a:pPr algn="ctr"/>
                <a:r>
                  <a:rPr lang="be-BY" sz="1000" dirty="0">
                    <a:solidFill>
                      <a:schemeClr val="tx1"/>
                    </a:solidFill>
                  </a:rPr>
                  <a:t>цікавасць да акаляючага асяроддзя;</a:t>
                </a:r>
              </a:p>
              <a:p>
                <a:pPr algn="ctr"/>
                <a:r>
                  <a:rPr lang="be-BY" sz="1000" dirty="0">
                    <a:solidFill>
                      <a:schemeClr val="tx1"/>
                    </a:solidFill>
                  </a:rPr>
                  <a:t>пошук адказаў</a:t>
                </a:r>
                <a:r>
                  <a:rPr lang="be-BY" sz="1200" dirty="0">
                    <a:solidFill>
                      <a:schemeClr val="tx1"/>
                    </a:solidFill>
                  </a:rPr>
                  <a:t>.</a:t>
                </a:r>
                <a:endParaRPr lang="ru-BY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92C3524-68FD-FA4D-9933-B8DB8718F9BF}"/>
                  </a:ext>
                </a:extLst>
              </p:cNvPr>
              <p:cNvSpPr txBox="1"/>
              <p:nvPr/>
            </p:nvSpPr>
            <p:spPr>
              <a:xfrm>
                <a:off x="981033" y="15186454"/>
                <a:ext cx="1629103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e-BY" sz="1000" b="1" dirty="0">
                    <a:solidFill>
                      <a:schemeClr val="tx1"/>
                    </a:solidFill>
                  </a:rPr>
                  <a:t>Уяўленне:</a:t>
                </a:r>
              </a:p>
              <a:p>
                <a:pPr algn="ctr"/>
                <a:r>
                  <a:rPr lang="be-BY" sz="1000" dirty="0">
                    <a:solidFill>
                      <a:schemeClr val="tx1"/>
                    </a:solidFill>
                  </a:rPr>
                  <a:t>стварэнне ўласных ідэй;</a:t>
                </a:r>
              </a:p>
              <a:p>
                <a:pPr algn="ctr"/>
                <a:r>
                  <a:rPr lang="be-BY" sz="1000" dirty="0"/>
                  <a:t>апрацоўка прапанаваных ідэй</a:t>
                </a:r>
                <a:endParaRPr lang="ru-BY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4BB5C8A-D215-487B-222A-D1C0BF569A1B}"/>
                  </a:ext>
                </a:extLst>
              </p:cNvPr>
              <p:cNvSpPr txBox="1"/>
              <p:nvPr/>
            </p:nvSpPr>
            <p:spPr>
              <a:xfrm>
                <a:off x="1035733" y="16059209"/>
                <a:ext cx="1651039" cy="861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e-BY" sz="1000" b="1" dirty="0">
                    <a:solidFill>
                      <a:schemeClr val="tx1"/>
                    </a:solidFill>
                  </a:rPr>
                  <a:t>Супраціўленне:</a:t>
                </a:r>
              </a:p>
              <a:p>
                <a:pPr algn="ctr"/>
                <a:r>
                  <a:rPr lang="be-BY" sz="1000" dirty="0">
                    <a:solidFill>
                      <a:schemeClr val="tx1"/>
                    </a:solidFill>
                  </a:rPr>
                  <a:t>зачаснаму заканчэнню;</a:t>
                </a:r>
              </a:p>
              <a:p>
                <a:pPr algn="ctr"/>
                <a:r>
                  <a:rPr lang="be-BY" sz="1000" dirty="0"/>
                  <a:t>пераадоленне цяжкасцей.</a:t>
                </a:r>
              </a:p>
              <a:p>
                <a:pPr algn="ctr"/>
                <a:r>
                  <a:rPr lang="be-BY" sz="1000" dirty="0">
                    <a:solidFill>
                      <a:schemeClr val="tx1"/>
                    </a:solidFill>
                  </a:rPr>
                  <a:t>талерантнасць да нявызначанасці.</a:t>
                </a:r>
                <a:endParaRPr lang="ru-BY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C66A76A-1E56-13D9-9BFD-B02556ED1155}"/>
                  </a:ext>
                </a:extLst>
              </p:cNvPr>
              <p:cNvSpPr txBox="1"/>
              <p:nvPr/>
            </p:nvSpPr>
            <p:spPr>
              <a:xfrm>
                <a:off x="2850453" y="14380149"/>
                <a:ext cx="1629103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e-BY" sz="1000" b="1" dirty="0">
                    <a:solidFill>
                      <a:schemeClr val="tx1"/>
                    </a:solidFill>
                  </a:rPr>
                  <a:t>Аналітычны кампанент:</a:t>
                </a:r>
              </a:p>
              <a:p>
                <a:pPr algn="ctr"/>
                <a:r>
                  <a:rPr lang="be-BY" sz="1000" dirty="0">
                    <a:solidFill>
                      <a:schemeClr val="tx1"/>
                    </a:solidFill>
                  </a:rPr>
                  <a:t>ацэнка доказаў;</a:t>
                </a:r>
              </a:p>
              <a:p>
                <a:pPr algn="ctr"/>
                <a:r>
                  <a:rPr lang="be-BY" sz="1000" dirty="0"/>
                  <a:t>ацэнка сведчанняў.</a:t>
                </a:r>
                <a:endParaRPr lang="ru-BY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F0F6A66-D022-0B1A-4D1F-2899521E8D32}"/>
                  </a:ext>
                </a:extLst>
              </p:cNvPr>
              <p:cNvSpPr txBox="1"/>
              <p:nvPr/>
            </p:nvSpPr>
            <p:spPr>
              <a:xfrm>
                <a:off x="2856542" y="15204129"/>
                <a:ext cx="1629103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e-BY" sz="1000" b="1" dirty="0">
                    <a:solidFill>
                      <a:schemeClr val="tx1"/>
                    </a:solidFill>
                  </a:rPr>
                  <a:t>Сінтэтычны кампанент:</a:t>
                </a:r>
              </a:p>
              <a:p>
                <a:pPr algn="ctr"/>
                <a:r>
                  <a:rPr lang="be-BY" sz="1000" dirty="0">
                    <a:solidFill>
                      <a:schemeClr val="tx1"/>
                    </a:solidFill>
                  </a:rPr>
                  <a:t>развіццё «чужой логікі»;</a:t>
                </a:r>
              </a:p>
              <a:p>
                <a:pPr algn="ctr"/>
                <a:r>
                  <a:rPr lang="be-BY" sz="1000" dirty="0"/>
                  <a:t>фарміраванне ўласнай пазіцыі.</a:t>
                </a:r>
                <a:endParaRPr lang="ru-BY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89B4AAF-BC22-2705-8810-02C6872EECFC}"/>
                  </a:ext>
                </a:extLst>
              </p:cNvPr>
              <p:cNvSpPr txBox="1"/>
              <p:nvPr/>
            </p:nvSpPr>
            <p:spPr>
              <a:xfrm>
                <a:off x="2808704" y="16039275"/>
                <a:ext cx="1629103" cy="861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e-BY" sz="1000" b="1" dirty="0">
                    <a:solidFill>
                      <a:schemeClr val="tx1"/>
                    </a:solidFill>
                  </a:rPr>
                  <a:t>Агульны кампанент:</a:t>
                </a:r>
              </a:p>
              <a:p>
                <a:pPr algn="ctr"/>
                <a:r>
                  <a:rPr lang="be-BY" sz="1000" dirty="0">
                    <a:solidFill>
                      <a:schemeClr val="tx1"/>
                    </a:solidFill>
                  </a:rPr>
                  <a:t>прасочванне прычынна-выніковых сувязей;</a:t>
                </a:r>
              </a:p>
              <a:p>
                <a:pPr algn="ctr"/>
                <a:r>
                  <a:rPr lang="be-BY" sz="1000" dirty="0"/>
                  <a:t>тлумачэнне ўласных разваг.</a:t>
                </a:r>
                <a:endParaRPr lang="ru-BY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C91CEDF-2EBD-6DA5-FD49-A1BE5D1BF1AE}"/>
                  </a:ext>
                </a:extLst>
              </p:cNvPr>
              <p:cNvSpPr txBox="1"/>
              <p:nvPr/>
            </p:nvSpPr>
            <p:spPr>
              <a:xfrm>
                <a:off x="4516610" y="14310304"/>
                <a:ext cx="1629103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e-BY" sz="1000" b="1" dirty="0">
                    <a:solidFill>
                      <a:schemeClr val="tx1"/>
                    </a:solidFill>
                  </a:rPr>
                  <a:t>Аналіз і ацэнка ўзаемадзеянняў:</a:t>
                </a:r>
              </a:p>
              <a:p>
                <a:pPr algn="ctr"/>
                <a:r>
                  <a:rPr lang="be-BY" sz="1000" dirty="0">
                    <a:solidFill>
                      <a:schemeClr val="tx1"/>
                    </a:solidFill>
                  </a:rPr>
                  <a:t>ацэнка сітуацыі;</a:t>
                </a:r>
              </a:p>
              <a:p>
                <a:pPr algn="ctr"/>
                <a:r>
                  <a:rPr lang="be-BY" sz="1000" dirty="0">
                    <a:solidFill>
                      <a:schemeClr val="tx1"/>
                    </a:solidFill>
                  </a:rPr>
                  <a:t>ацэнка вынікаў</a:t>
                </a:r>
                <a:r>
                  <a:rPr lang="be-BY" sz="1200" dirty="0">
                    <a:solidFill>
                      <a:schemeClr val="tx1"/>
                    </a:solidFill>
                  </a:rPr>
                  <a:t>.</a:t>
                </a:r>
                <a:endParaRPr lang="ru-BY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DC1C7F5-DC6F-7F10-987D-88497ED611C6}"/>
                  </a:ext>
                </a:extLst>
              </p:cNvPr>
              <p:cNvSpPr txBox="1"/>
              <p:nvPr/>
            </p:nvSpPr>
            <p:spPr>
              <a:xfrm>
                <a:off x="4429784" y="15200806"/>
                <a:ext cx="186050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e-BY" sz="1000" b="1" dirty="0">
                    <a:solidFill>
                      <a:schemeClr val="tx1"/>
                    </a:solidFill>
                  </a:rPr>
                  <a:t>Камандная работа:</a:t>
                </a:r>
              </a:p>
              <a:p>
                <a:pPr algn="ctr"/>
                <a:r>
                  <a:rPr lang="be-BY" sz="1000" dirty="0">
                    <a:solidFill>
                      <a:schemeClr val="tx1"/>
                    </a:solidFill>
                  </a:rPr>
                  <a:t>узгадненне работы;</a:t>
                </a:r>
              </a:p>
              <a:p>
                <a:pPr algn="ctr"/>
                <a:r>
                  <a:rPr lang="be-BY" sz="1000" dirty="0"/>
                  <a:t>павага да групавых каштоўнасцей</a:t>
                </a:r>
                <a:endParaRPr lang="ru-BY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48" name="TextBox 2047">
                <a:extLst>
                  <a:ext uri="{FF2B5EF4-FFF2-40B4-BE49-F238E27FC236}">
                    <a16:creationId xmlns:a16="http://schemas.microsoft.com/office/drawing/2014/main" id="{CDE4BA2A-97BB-0874-A00C-B6024D67DB00}"/>
                  </a:ext>
                </a:extLst>
              </p:cNvPr>
              <p:cNvSpPr txBox="1"/>
              <p:nvPr/>
            </p:nvSpPr>
            <p:spPr>
              <a:xfrm>
                <a:off x="4379639" y="16016925"/>
                <a:ext cx="2451362" cy="10464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e-BY" sz="1000" b="1" dirty="0">
                    <a:solidFill>
                      <a:schemeClr val="tx1"/>
                    </a:solidFill>
                  </a:rPr>
                  <a:t>Дыялог:</a:t>
                </a:r>
              </a:p>
              <a:p>
                <a:pPr algn="ctr"/>
                <a:r>
                  <a:rPr lang="be-BY" sz="1000" dirty="0">
                    <a:solidFill>
                      <a:schemeClr val="tx1"/>
                    </a:solidFill>
                  </a:rPr>
                  <a:t>фармулёўка паведамленняў;</a:t>
                </a:r>
              </a:p>
              <a:p>
                <a:pPr algn="ctr"/>
                <a:r>
                  <a:rPr lang="be-BY" sz="1000" dirty="0"/>
                  <a:t>імкненне зразумець;</a:t>
                </a:r>
              </a:p>
              <a:p>
                <a:pPr algn="ctr"/>
                <a:r>
                  <a:rPr lang="be-BY" sz="1000" dirty="0"/>
                  <a:t>в</a:t>
                </a:r>
                <a:r>
                  <a:rPr lang="be-BY" sz="1000" dirty="0">
                    <a:solidFill>
                      <a:schemeClr val="tx1"/>
                    </a:solidFill>
                  </a:rPr>
                  <a:t>ыкарыстанне дадатковых камунікатыўных сродкаў.</a:t>
                </a:r>
              </a:p>
              <a:p>
                <a:pPr algn="ctr"/>
                <a:endParaRPr lang="ru-BY" sz="12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054" name="Прямая соединительная линия 2053">
              <a:extLst>
                <a:ext uri="{FF2B5EF4-FFF2-40B4-BE49-F238E27FC236}">
                  <a16:creationId xmlns:a16="http://schemas.microsoft.com/office/drawing/2014/main" id="{FD2CB7D3-543A-01B2-1AC1-EED5AF652B60}"/>
                </a:ext>
              </a:extLst>
            </p:cNvPr>
            <p:cNvCxnSpPr>
              <a:cxnSpLocks/>
            </p:cNvCxnSpPr>
            <p:nvPr/>
          </p:nvCxnSpPr>
          <p:spPr>
            <a:xfrm>
              <a:off x="973380" y="14568869"/>
              <a:ext cx="16388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57" name="Прямая соединительная линия 2056">
              <a:extLst>
                <a:ext uri="{FF2B5EF4-FFF2-40B4-BE49-F238E27FC236}">
                  <a16:creationId xmlns:a16="http://schemas.microsoft.com/office/drawing/2014/main" id="{BB2E2A1C-1D85-3E9E-73BE-98F57C7A3991}"/>
                </a:ext>
              </a:extLst>
            </p:cNvPr>
            <p:cNvCxnSpPr>
              <a:cxnSpLocks/>
            </p:cNvCxnSpPr>
            <p:nvPr/>
          </p:nvCxnSpPr>
          <p:spPr>
            <a:xfrm>
              <a:off x="955039" y="15450884"/>
              <a:ext cx="16388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58" name="Прямая соединительная линия 2057">
              <a:extLst>
                <a:ext uri="{FF2B5EF4-FFF2-40B4-BE49-F238E27FC236}">
                  <a16:creationId xmlns:a16="http://schemas.microsoft.com/office/drawing/2014/main" id="{F3F06DF0-5BE2-57DB-AB4F-A53F5C55DC73}"/>
                </a:ext>
              </a:extLst>
            </p:cNvPr>
            <p:cNvCxnSpPr>
              <a:cxnSpLocks/>
            </p:cNvCxnSpPr>
            <p:nvPr/>
          </p:nvCxnSpPr>
          <p:spPr>
            <a:xfrm>
              <a:off x="2849635" y="14578458"/>
              <a:ext cx="1437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3" name="Прямая соединительная линия 2062">
              <a:extLst>
                <a:ext uri="{FF2B5EF4-FFF2-40B4-BE49-F238E27FC236}">
                  <a16:creationId xmlns:a16="http://schemas.microsoft.com/office/drawing/2014/main" id="{96A80128-56E5-B302-24C6-B80573C9738F}"/>
                </a:ext>
              </a:extLst>
            </p:cNvPr>
            <p:cNvCxnSpPr>
              <a:cxnSpLocks/>
            </p:cNvCxnSpPr>
            <p:nvPr/>
          </p:nvCxnSpPr>
          <p:spPr>
            <a:xfrm>
              <a:off x="2849095" y="15450884"/>
              <a:ext cx="1437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4" name="Прямая соединительная линия 2063">
              <a:extLst>
                <a:ext uri="{FF2B5EF4-FFF2-40B4-BE49-F238E27FC236}">
                  <a16:creationId xmlns:a16="http://schemas.microsoft.com/office/drawing/2014/main" id="{547663A6-574B-B441-A115-2DEDA182CF78}"/>
                </a:ext>
              </a:extLst>
            </p:cNvPr>
            <p:cNvCxnSpPr>
              <a:cxnSpLocks/>
            </p:cNvCxnSpPr>
            <p:nvPr/>
          </p:nvCxnSpPr>
          <p:spPr>
            <a:xfrm>
              <a:off x="2822516" y="16470059"/>
              <a:ext cx="1437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5" name="Прямая соединительная линия 2064">
              <a:extLst>
                <a:ext uri="{FF2B5EF4-FFF2-40B4-BE49-F238E27FC236}">
                  <a16:creationId xmlns:a16="http://schemas.microsoft.com/office/drawing/2014/main" id="{0257C167-F441-7B78-8921-81564A6454BC}"/>
                </a:ext>
              </a:extLst>
            </p:cNvPr>
            <p:cNvCxnSpPr>
              <a:cxnSpLocks/>
            </p:cNvCxnSpPr>
            <p:nvPr/>
          </p:nvCxnSpPr>
          <p:spPr>
            <a:xfrm>
              <a:off x="955039" y="16472624"/>
              <a:ext cx="16388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6" name="Прямая соединительная линия 2065">
              <a:extLst>
                <a:ext uri="{FF2B5EF4-FFF2-40B4-BE49-F238E27FC236}">
                  <a16:creationId xmlns:a16="http://schemas.microsoft.com/office/drawing/2014/main" id="{94225AD5-59BE-082C-1A6C-A16239E8A26D}"/>
                </a:ext>
              </a:extLst>
            </p:cNvPr>
            <p:cNvCxnSpPr>
              <a:cxnSpLocks/>
            </p:cNvCxnSpPr>
            <p:nvPr/>
          </p:nvCxnSpPr>
          <p:spPr>
            <a:xfrm>
              <a:off x="4526790" y="14614589"/>
              <a:ext cx="16388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7" name="Прямая соединительная линия 2066">
              <a:extLst>
                <a:ext uri="{FF2B5EF4-FFF2-40B4-BE49-F238E27FC236}">
                  <a16:creationId xmlns:a16="http://schemas.microsoft.com/office/drawing/2014/main" id="{04B33FBE-F933-D7E7-1E55-0912921E81CF}"/>
                </a:ext>
              </a:extLst>
            </p:cNvPr>
            <p:cNvCxnSpPr>
              <a:cxnSpLocks/>
            </p:cNvCxnSpPr>
            <p:nvPr/>
          </p:nvCxnSpPr>
          <p:spPr>
            <a:xfrm>
              <a:off x="4526789" y="15450884"/>
              <a:ext cx="16388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8" name="Прямая соединительная линия 2067">
              <a:extLst>
                <a:ext uri="{FF2B5EF4-FFF2-40B4-BE49-F238E27FC236}">
                  <a16:creationId xmlns:a16="http://schemas.microsoft.com/office/drawing/2014/main" id="{46C8B42A-574A-0776-8474-D99C4A792146}"/>
                </a:ext>
              </a:extLst>
            </p:cNvPr>
            <p:cNvCxnSpPr>
              <a:cxnSpLocks/>
            </p:cNvCxnSpPr>
            <p:nvPr/>
          </p:nvCxnSpPr>
          <p:spPr>
            <a:xfrm>
              <a:off x="4519704" y="16321469"/>
              <a:ext cx="16388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72713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13893</TotalTime>
  <Words>502</Words>
  <Application>Microsoft Office PowerPoint</Application>
  <PresentationFormat>Произвольный</PresentationFormat>
  <Paragraphs>53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a_FuturaRoundTtlCm2Cmb</vt:lpstr>
      <vt:lpstr>Arial</vt:lpstr>
      <vt:lpstr>Calibri</vt:lpstr>
      <vt:lpstr>Times New Roman</vt:lpstr>
      <vt:lpstr>Tahoma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Кун Міхаіл</dc:creator>
  <cp:lastModifiedBy>Кун Міхаіл</cp:lastModifiedBy>
  <cp:revision>5</cp:revision>
  <dcterms:created xsi:type="dcterms:W3CDTF">2025-03-26T07:04:05Z</dcterms:created>
  <dcterms:modified xsi:type="dcterms:W3CDTF">2025-04-11T22:58:01Z</dcterms:modified>
</cp:coreProperties>
</file>