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1961" r:id="rId2"/>
    <p:sldId id="2064" r:id="rId3"/>
    <p:sldId id="2065" r:id="rId4"/>
    <p:sldId id="1986" r:id="rId5"/>
    <p:sldId id="1956" r:id="rId6"/>
    <p:sldId id="1279" r:id="rId7"/>
    <p:sldId id="2036" r:id="rId8"/>
    <p:sldId id="2066" r:id="rId9"/>
    <p:sldId id="1060" r:id="rId10"/>
    <p:sldId id="1105" r:id="rId11"/>
    <p:sldId id="357" r:id="rId12"/>
    <p:sldId id="1988" r:id="rId13"/>
    <p:sldId id="2041" r:id="rId14"/>
    <p:sldId id="362" r:id="rId15"/>
    <p:sldId id="2042" r:id="rId16"/>
    <p:sldId id="1967" r:id="rId17"/>
    <p:sldId id="2067" r:id="rId18"/>
    <p:sldId id="303" r:id="rId19"/>
    <p:sldId id="2023" r:id="rId20"/>
    <p:sldId id="1537" r:id="rId21"/>
    <p:sldId id="329" r:id="rId22"/>
    <p:sldId id="336" r:id="rId23"/>
    <p:sldId id="2014" r:id="rId24"/>
    <p:sldId id="1987" r:id="rId25"/>
    <p:sldId id="2068" r:id="rId26"/>
    <p:sldId id="881" r:id="rId27"/>
    <p:sldId id="2051" r:id="rId28"/>
    <p:sldId id="386" r:id="rId29"/>
    <p:sldId id="2043" r:id="rId30"/>
    <p:sldId id="280" r:id="rId31"/>
    <p:sldId id="406" r:id="rId32"/>
    <p:sldId id="2071" r:id="rId33"/>
    <p:sldId id="2072" r:id="rId34"/>
    <p:sldId id="2054" r:id="rId35"/>
    <p:sldId id="2052" r:id="rId36"/>
    <p:sldId id="2069" r:id="rId37"/>
    <p:sldId id="2056" r:id="rId38"/>
    <p:sldId id="2059" r:id="rId39"/>
    <p:sldId id="2058" r:id="rId40"/>
    <p:sldId id="2060" r:id="rId41"/>
    <p:sldId id="2061" r:id="rId42"/>
    <p:sldId id="1486" r:id="rId43"/>
    <p:sldId id="2049" r:id="rId44"/>
    <p:sldId id="2050" r:id="rId45"/>
    <p:sldId id="2045" r:id="rId46"/>
    <p:sldId id="2046" r:id="rId47"/>
    <p:sldId id="2048" r:id="rId48"/>
    <p:sldId id="2063" r:id="rId49"/>
  </p:sldIdLst>
  <p:sldSz cx="11880850" cy="7164388"/>
  <p:notesSz cx="6791325" cy="9921875"/>
  <p:defaultTextStyle>
    <a:defPPr>
      <a:defRPr lang="ru-RU"/>
    </a:defPPr>
    <a:lvl1pPr marL="0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284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569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3853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137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422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7706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8990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275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7">
          <p15:clr>
            <a:srgbClr val="A4A3A4"/>
          </p15:clr>
        </p15:guide>
        <p15:guide id="2" pos="37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5">
          <p15:clr>
            <a:srgbClr val="A4A3A4"/>
          </p15:clr>
        </p15:guide>
        <p15:guide id="4" pos="213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8" autoAdjust="0"/>
    <p:restoredTop sz="94058" autoAdjust="0"/>
  </p:normalViewPr>
  <p:slideViewPr>
    <p:cSldViewPr>
      <p:cViewPr varScale="1">
        <p:scale>
          <a:sx n="78" d="100"/>
          <a:sy n="78" d="100"/>
        </p:scale>
        <p:origin x="120" y="62"/>
      </p:cViewPr>
      <p:guideLst>
        <p:guide orient="horz" pos="2257"/>
        <p:guide pos="37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788" y="-72"/>
      </p:cViewPr>
      <p:guideLst>
        <p:guide orient="horz" pos="3126"/>
        <p:guide pos="2141"/>
        <p:guide orient="horz" pos="3125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B8505-B76A-4D51-98F0-60DB34C531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6F9EAE-CDE5-456D-8C2E-98E7C4DBE7CE}">
      <dgm:prSet phldrT="[Текст]"/>
      <dgm:spPr/>
      <dgm:t>
        <a:bodyPr/>
        <a:lstStyle/>
        <a:p>
          <a:r>
            <a:rPr lang="ru-RU" dirty="0"/>
            <a:t>грамотность</a:t>
          </a:r>
        </a:p>
      </dgm:t>
    </dgm:pt>
    <dgm:pt modelId="{50604C8C-3CB7-4C23-AA8F-C9A843E807CF}" type="parTrans" cxnId="{4E3CA0F3-614D-4CDE-8F64-FABFF02CD893}">
      <dgm:prSet/>
      <dgm:spPr/>
      <dgm:t>
        <a:bodyPr/>
        <a:lstStyle/>
        <a:p>
          <a:endParaRPr lang="ru-RU"/>
        </a:p>
      </dgm:t>
    </dgm:pt>
    <dgm:pt modelId="{F0BEB550-A299-4601-8266-F2564DFD4939}" type="sibTrans" cxnId="{4E3CA0F3-614D-4CDE-8F64-FABFF02CD893}">
      <dgm:prSet/>
      <dgm:spPr/>
      <dgm:t>
        <a:bodyPr/>
        <a:lstStyle/>
        <a:p>
          <a:endParaRPr lang="ru-RU"/>
        </a:p>
      </dgm:t>
    </dgm:pt>
    <dgm:pt modelId="{7D78075D-BA41-4AF7-95A8-F325AE98A13A}">
      <dgm:prSet phldrT="[Текст]" custT="1"/>
      <dgm:spPr/>
      <dgm:t>
        <a:bodyPr/>
        <a:lstStyle/>
        <a:p>
          <a:r>
            <a:rPr lang="ru-RU" sz="1200" b="1" dirty="0"/>
            <a:t>Первоначально:</a:t>
          </a:r>
          <a:r>
            <a:rPr lang="ru-RU" sz="1200" dirty="0"/>
            <a:t> определенная степень владения навыками чтения и письма в соответствии с устоявшимися нормами родного языка</a:t>
          </a:r>
        </a:p>
      </dgm:t>
    </dgm:pt>
    <dgm:pt modelId="{A8A1C4CE-2DF3-480A-A2B7-DCE5214F2F0A}" type="parTrans" cxnId="{94CE395E-5754-4AA7-AECC-42441DDBBB89}">
      <dgm:prSet/>
      <dgm:spPr/>
      <dgm:t>
        <a:bodyPr/>
        <a:lstStyle/>
        <a:p>
          <a:endParaRPr lang="ru-RU"/>
        </a:p>
      </dgm:t>
    </dgm:pt>
    <dgm:pt modelId="{DD517D9D-E780-4912-8921-C44067E5B5C6}" type="sibTrans" cxnId="{94CE395E-5754-4AA7-AECC-42441DDBBB89}">
      <dgm:prSet/>
      <dgm:spPr/>
      <dgm:t>
        <a:bodyPr/>
        <a:lstStyle/>
        <a:p>
          <a:endParaRPr lang="ru-RU"/>
        </a:p>
      </dgm:t>
    </dgm:pt>
    <dgm:pt modelId="{F0CA7C69-045B-46B1-A8CA-DA7D1C293A1D}">
      <dgm:prSet phldrT="[Текст]"/>
      <dgm:spPr/>
      <dgm:t>
        <a:bodyPr/>
        <a:lstStyle/>
        <a:p>
          <a:r>
            <a:rPr lang="ru-RU" dirty="0"/>
            <a:t>функциональность</a:t>
          </a:r>
        </a:p>
      </dgm:t>
    </dgm:pt>
    <dgm:pt modelId="{3828E58D-4D53-412A-811C-EDD0A163F776}" type="parTrans" cxnId="{2365A26C-8AE3-4C2A-89C7-C8CB00F360D0}">
      <dgm:prSet/>
      <dgm:spPr/>
      <dgm:t>
        <a:bodyPr/>
        <a:lstStyle/>
        <a:p>
          <a:endParaRPr lang="ru-RU"/>
        </a:p>
      </dgm:t>
    </dgm:pt>
    <dgm:pt modelId="{9E76B603-7173-46D4-ACEF-7698B1C9B1C0}" type="sibTrans" cxnId="{2365A26C-8AE3-4C2A-89C7-C8CB00F360D0}">
      <dgm:prSet/>
      <dgm:spPr/>
      <dgm:t>
        <a:bodyPr/>
        <a:lstStyle/>
        <a:p>
          <a:endParaRPr lang="ru-RU"/>
        </a:p>
      </dgm:t>
    </dgm:pt>
    <dgm:pt modelId="{5760CFDA-381D-488D-AE81-8B1C441B138B}">
      <dgm:prSet phldrT="[Текст]" custT="1"/>
      <dgm:spPr/>
      <dgm:t>
        <a:bodyPr/>
        <a:lstStyle/>
        <a:p>
          <a:pPr marL="114300" marR="0" lvl="1" indent="-26988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400" dirty="0"/>
            <a:t> </a:t>
          </a:r>
          <a:r>
            <a:rPr lang="ru-RU" sz="1400" b="1" dirty="0"/>
            <a:t>Набор возможностей или функций</a:t>
          </a:r>
          <a:r>
            <a:rPr lang="ru-RU" sz="1400" dirty="0"/>
            <a:t>, имеющихся у объекта или системы (практичность, </a:t>
          </a:r>
          <a:r>
            <a:rPr lang="ru-RU" sz="1400" b="1" dirty="0"/>
            <a:t>полезность</a:t>
          </a:r>
          <a:r>
            <a:rPr lang="ru-RU" sz="1400" dirty="0"/>
            <a:t>)</a:t>
          </a:r>
        </a:p>
        <a:p>
          <a:pPr marL="114300" lvl="1" indent="-26988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400" dirty="0"/>
            <a:t> </a:t>
          </a:r>
          <a:r>
            <a:rPr lang="ru-RU" sz="1400" b="1" dirty="0"/>
            <a:t>Способность выполнять определённые функции</a:t>
          </a:r>
        </a:p>
      </dgm:t>
    </dgm:pt>
    <dgm:pt modelId="{1E61BF59-3157-47B1-9351-AC2958056091}" type="parTrans" cxnId="{744FC887-06B1-4735-87D9-3CF0C66E9F3E}">
      <dgm:prSet/>
      <dgm:spPr/>
      <dgm:t>
        <a:bodyPr/>
        <a:lstStyle/>
        <a:p>
          <a:endParaRPr lang="ru-RU"/>
        </a:p>
      </dgm:t>
    </dgm:pt>
    <dgm:pt modelId="{D8A15EAE-056D-408C-9790-CE828A838D9A}" type="sibTrans" cxnId="{744FC887-06B1-4735-87D9-3CF0C66E9F3E}">
      <dgm:prSet/>
      <dgm:spPr/>
      <dgm:t>
        <a:bodyPr/>
        <a:lstStyle/>
        <a:p>
          <a:endParaRPr lang="ru-RU"/>
        </a:p>
      </dgm:t>
    </dgm:pt>
    <dgm:pt modelId="{059074A0-4E66-4746-BE37-B051218589E9}">
      <dgm:prSet phldrT="[Текст]" custT="1"/>
      <dgm:spPr/>
      <dgm:t>
        <a:bodyPr/>
        <a:lstStyle/>
        <a:p>
          <a:r>
            <a:rPr lang="ru-RU" sz="1200" b="1" dirty="0"/>
            <a:t>Исторически понятие грамотности расширялось </a:t>
          </a:r>
          <a:r>
            <a:rPr lang="ru-RU" sz="1200" dirty="0"/>
            <a:t>от элементарных умений </a:t>
          </a:r>
          <a:r>
            <a:rPr lang="ru-RU" sz="1200" b="1" i="1" dirty="0"/>
            <a:t>читать, писать, считать </a:t>
          </a:r>
          <a:r>
            <a:rPr lang="ru-RU" sz="1200" dirty="0"/>
            <a:t>к владению некоторым </a:t>
          </a:r>
          <a:r>
            <a:rPr lang="ru-RU" sz="1200" b="1" i="1" dirty="0"/>
            <a:t>комплексом знаний, умений и навыков</a:t>
          </a:r>
          <a:r>
            <a:rPr lang="ru-RU" sz="1200" dirty="0"/>
            <a:t>, позволяющих человеку </a:t>
          </a:r>
          <a:r>
            <a:rPr lang="ru-RU" sz="1200" b="1" i="1" dirty="0"/>
            <a:t>сознательно действовать в социальных процессах</a:t>
          </a:r>
          <a:endParaRPr lang="ru-RU" sz="1200" dirty="0"/>
        </a:p>
      </dgm:t>
    </dgm:pt>
    <dgm:pt modelId="{F4667544-E892-46C1-96CD-B175BA1E0354}" type="parTrans" cxnId="{7624B316-FDA2-471A-89F7-1E2A44D812CA}">
      <dgm:prSet/>
      <dgm:spPr/>
      <dgm:t>
        <a:bodyPr/>
        <a:lstStyle/>
        <a:p>
          <a:endParaRPr lang="ru-RU"/>
        </a:p>
      </dgm:t>
    </dgm:pt>
    <dgm:pt modelId="{C4F9B946-8257-4844-A2B6-0C3DFBDD8E81}" type="sibTrans" cxnId="{7624B316-FDA2-471A-89F7-1E2A44D812CA}">
      <dgm:prSet/>
      <dgm:spPr/>
      <dgm:t>
        <a:bodyPr/>
        <a:lstStyle/>
        <a:p>
          <a:endParaRPr lang="ru-RU"/>
        </a:p>
      </dgm:t>
    </dgm:pt>
    <dgm:pt modelId="{311F22C6-99BE-4CF5-AD88-FFD777F2BA8B}">
      <dgm:prSet phldrT="[Текст]" custT="1"/>
      <dgm:spPr/>
      <dgm:t>
        <a:bodyPr/>
        <a:lstStyle/>
        <a:p>
          <a:endParaRPr lang="ru-RU" sz="1200" dirty="0"/>
        </a:p>
      </dgm:t>
    </dgm:pt>
    <dgm:pt modelId="{764DED66-23B8-4A96-BF28-86C39CB3A3C1}" type="parTrans" cxnId="{9744722D-C4DC-43C1-A1C6-24BE5ADF2813}">
      <dgm:prSet/>
      <dgm:spPr/>
      <dgm:t>
        <a:bodyPr/>
        <a:lstStyle/>
        <a:p>
          <a:endParaRPr lang="ru-RU"/>
        </a:p>
      </dgm:t>
    </dgm:pt>
    <dgm:pt modelId="{7DB9660F-1CAD-4D6A-A78C-05CF6AB656DD}" type="sibTrans" cxnId="{9744722D-C4DC-43C1-A1C6-24BE5ADF2813}">
      <dgm:prSet/>
      <dgm:spPr/>
      <dgm:t>
        <a:bodyPr/>
        <a:lstStyle/>
        <a:p>
          <a:endParaRPr lang="ru-RU"/>
        </a:p>
      </dgm:t>
    </dgm:pt>
    <dgm:pt modelId="{00802D98-5C3A-4720-B1EE-3318B15C9B92}">
      <dgm:prSet phldrT="[Текст]" custT="1"/>
      <dgm:spPr/>
      <dgm:t>
        <a:bodyPr/>
        <a:lstStyle/>
        <a:p>
          <a:pPr marL="114300" lvl="1" indent="-26988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ru-RU" sz="1400" dirty="0"/>
        </a:p>
      </dgm:t>
    </dgm:pt>
    <dgm:pt modelId="{B43CB2A6-AC35-4133-91DF-8275FF7C1567}" type="parTrans" cxnId="{24483325-5195-48F9-A565-68913B953EED}">
      <dgm:prSet/>
      <dgm:spPr/>
      <dgm:t>
        <a:bodyPr/>
        <a:lstStyle/>
        <a:p>
          <a:endParaRPr lang="ru-RU"/>
        </a:p>
      </dgm:t>
    </dgm:pt>
    <dgm:pt modelId="{B1421F45-46B7-4E51-97B4-4A3C6C405AB5}" type="sibTrans" cxnId="{24483325-5195-48F9-A565-68913B953EED}">
      <dgm:prSet/>
      <dgm:spPr/>
      <dgm:t>
        <a:bodyPr/>
        <a:lstStyle/>
        <a:p>
          <a:endParaRPr lang="ru-RU"/>
        </a:p>
      </dgm:t>
    </dgm:pt>
    <dgm:pt modelId="{F6A98D3F-D2A3-48A7-A73D-464604DA273A}" type="pres">
      <dgm:prSet presAssocID="{C9CB8505-B76A-4D51-98F0-60DB34C53190}" presName="Name0" presStyleCnt="0">
        <dgm:presLayoutVars>
          <dgm:dir/>
          <dgm:animLvl val="lvl"/>
          <dgm:resizeHandles val="exact"/>
        </dgm:presLayoutVars>
      </dgm:prSet>
      <dgm:spPr/>
    </dgm:pt>
    <dgm:pt modelId="{25499B8A-3195-47DB-9FDB-E7B88B85234F}" type="pres">
      <dgm:prSet presAssocID="{CE6F9EAE-CDE5-456D-8C2E-98E7C4DBE7CE}" presName="composite" presStyleCnt="0"/>
      <dgm:spPr/>
    </dgm:pt>
    <dgm:pt modelId="{FAFC6397-5044-467D-BBB0-1932E93C607C}" type="pres">
      <dgm:prSet presAssocID="{CE6F9EAE-CDE5-456D-8C2E-98E7C4DBE7C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079931B-FC42-427A-A6D4-42266D947928}" type="pres">
      <dgm:prSet presAssocID="{CE6F9EAE-CDE5-456D-8C2E-98E7C4DBE7CE}" presName="desTx" presStyleLbl="alignAccFollowNode1" presStyleIdx="0" presStyleCnt="2">
        <dgm:presLayoutVars>
          <dgm:bulletEnabled val="1"/>
        </dgm:presLayoutVars>
      </dgm:prSet>
      <dgm:spPr/>
    </dgm:pt>
    <dgm:pt modelId="{9013F6BA-3E51-4947-A864-D3050064F7D9}" type="pres">
      <dgm:prSet presAssocID="{F0BEB550-A299-4601-8266-F2564DFD4939}" presName="space" presStyleCnt="0"/>
      <dgm:spPr/>
    </dgm:pt>
    <dgm:pt modelId="{A2192BCF-0E4D-4952-9D78-1C883A8EA663}" type="pres">
      <dgm:prSet presAssocID="{F0CA7C69-045B-46B1-A8CA-DA7D1C293A1D}" presName="composite" presStyleCnt="0"/>
      <dgm:spPr/>
    </dgm:pt>
    <dgm:pt modelId="{1F5DF2A7-0031-4409-B4CE-8084D7A9A4ED}" type="pres">
      <dgm:prSet presAssocID="{F0CA7C69-045B-46B1-A8CA-DA7D1C293A1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CDB7301-DAEE-49DE-8A5B-95CC329DC889}" type="pres">
      <dgm:prSet presAssocID="{F0CA7C69-045B-46B1-A8CA-DA7D1C293A1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BB5C40E-3CF4-45B8-BE7A-A5B6E61AE82E}" type="presOf" srcId="{00802D98-5C3A-4720-B1EE-3318B15C9B92}" destId="{DCDB7301-DAEE-49DE-8A5B-95CC329DC889}" srcOrd="0" destOrd="1" presId="urn:microsoft.com/office/officeart/2005/8/layout/hList1"/>
    <dgm:cxn modelId="{7624B316-FDA2-471A-89F7-1E2A44D812CA}" srcId="{CE6F9EAE-CDE5-456D-8C2E-98E7C4DBE7CE}" destId="{059074A0-4E66-4746-BE37-B051218589E9}" srcOrd="2" destOrd="0" parTransId="{F4667544-E892-46C1-96CD-B175BA1E0354}" sibTransId="{C4F9B946-8257-4844-A2B6-0C3DFBDD8E81}"/>
    <dgm:cxn modelId="{7AB59619-5A72-4393-B4EB-5A58A4965632}" type="presOf" srcId="{5760CFDA-381D-488D-AE81-8B1C441B138B}" destId="{DCDB7301-DAEE-49DE-8A5B-95CC329DC889}" srcOrd="0" destOrd="0" presId="urn:microsoft.com/office/officeart/2005/8/layout/hList1"/>
    <dgm:cxn modelId="{24483325-5195-48F9-A565-68913B953EED}" srcId="{F0CA7C69-045B-46B1-A8CA-DA7D1C293A1D}" destId="{00802D98-5C3A-4720-B1EE-3318B15C9B92}" srcOrd="1" destOrd="0" parTransId="{B43CB2A6-AC35-4133-91DF-8275FF7C1567}" sibTransId="{B1421F45-46B7-4E51-97B4-4A3C6C405AB5}"/>
    <dgm:cxn modelId="{9744722D-C4DC-43C1-A1C6-24BE5ADF2813}" srcId="{CE6F9EAE-CDE5-456D-8C2E-98E7C4DBE7CE}" destId="{311F22C6-99BE-4CF5-AD88-FFD777F2BA8B}" srcOrd="1" destOrd="0" parTransId="{764DED66-23B8-4A96-BF28-86C39CB3A3C1}" sibTransId="{7DB9660F-1CAD-4D6A-A78C-05CF6AB656DD}"/>
    <dgm:cxn modelId="{94CE395E-5754-4AA7-AECC-42441DDBBB89}" srcId="{CE6F9EAE-CDE5-456D-8C2E-98E7C4DBE7CE}" destId="{7D78075D-BA41-4AF7-95A8-F325AE98A13A}" srcOrd="0" destOrd="0" parTransId="{A8A1C4CE-2DF3-480A-A2B7-DCE5214F2F0A}" sibTransId="{DD517D9D-E780-4912-8921-C44067E5B5C6}"/>
    <dgm:cxn modelId="{2365A26C-8AE3-4C2A-89C7-C8CB00F360D0}" srcId="{C9CB8505-B76A-4D51-98F0-60DB34C53190}" destId="{F0CA7C69-045B-46B1-A8CA-DA7D1C293A1D}" srcOrd="1" destOrd="0" parTransId="{3828E58D-4D53-412A-811C-EDD0A163F776}" sibTransId="{9E76B603-7173-46D4-ACEF-7698B1C9B1C0}"/>
    <dgm:cxn modelId="{9452C156-CB2C-479A-AAFA-A6A2F231F394}" type="presOf" srcId="{C9CB8505-B76A-4D51-98F0-60DB34C53190}" destId="{F6A98D3F-D2A3-48A7-A73D-464604DA273A}" srcOrd="0" destOrd="0" presId="urn:microsoft.com/office/officeart/2005/8/layout/hList1"/>
    <dgm:cxn modelId="{744FC887-06B1-4735-87D9-3CF0C66E9F3E}" srcId="{F0CA7C69-045B-46B1-A8CA-DA7D1C293A1D}" destId="{5760CFDA-381D-488D-AE81-8B1C441B138B}" srcOrd="0" destOrd="0" parTransId="{1E61BF59-3157-47B1-9351-AC2958056091}" sibTransId="{D8A15EAE-056D-408C-9790-CE828A838D9A}"/>
    <dgm:cxn modelId="{386B6DAE-FB8C-4B74-884E-A117CE42E0F8}" type="presOf" srcId="{F0CA7C69-045B-46B1-A8CA-DA7D1C293A1D}" destId="{1F5DF2A7-0031-4409-B4CE-8084D7A9A4ED}" srcOrd="0" destOrd="0" presId="urn:microsoft.com/office/officeart/2005/8/layout/hList1"/>
    <dgm:cxn modelId="{E4325CD8-F97B-4281-B0ED-24DC37526772}" type="presOf" srcId="{7D78075D-BA41-4AF7-95A8-F325AE98A13A}" destId="{9079931B-FC42-427A-A6D4-42266D947928}" srcOrd="0" destOrd="0" presId="urn:microsoft.com/office/officeart/2005/8/layout/hList1"/>
    <dgm:cxn modelId="{031CE1E7-4021-47CA-ADFD-DF4046EC61E4}" type="presOf" srcId="{311F22C6-99BE-4CF5-AD88-FFD777F2BA8B}" destId="{9079931B-FC42-427A-A6D4-42266D947928}" srcOrd="0" destOrd="1" presId="urn:microsoft.com/office/officeart/2005/8/layout/hList1"/>
    <dgm:cxn modelId="{98D61AED-555A-4502-BEA1-5AB82D0E63C7}" type="presOf" srcId="{059074A0-4E66-4746-BE37-B051218589E9}" destId="{9079931B-FC42-427A-A6D4-42266D947928}" srcOrd="0" destOrd="2" presId="urn:microsoft.com/office/officeart/2005/8/layout/hList1"/>
    <dgm:cxn modelId="{4E3CA0F3-614D-4CDE-8F64-FABFF02CD893}" srcId="{C9CB8505-B76A-4D51-98F0-60DB34C53190}" destId="{CE6F9EAE-CDE5-456D-8C2E-98E7C4DBE7CE}" srcOrd="0" destOrd="0" parTransId="{50604C8C-3CB7-4C23-AA8F-C9A843E807CF}" sibTransId="{F0BEB550-A299-4601-8266-F2564DFD4939}"/>
    <dgm:cxn modelId="{C5F8C0FF-184B-4C8B-9C25-D800CC9D5795}" type="presOf" srcId="{CE6F9EAE-CDE5-456D-8C2E-98E7C4DBE7CE}" destId="{FAFC6397-5044-467D-BBB0-1932E93C607C}" srcOrd="0" destOrd="0" presId="urn:microsoft.com/office/officeart/2005/8/layout/hList1"/>
    <dgm:cxn modelId="{5DF14249-991F-4B98-A417-0A92EDD2E1FA}" type="presParOf" srcId="{F6A98D3F-D2A3-48A7-A73D-464604DA273A}" destId="{25499B8A-3195-47DB-9FDB-E7B88B85234F}" srcOrd="0" destOrd="0" presId="urn:microsoft.com/office/officeart/2005/8/layout/hList1"/>
    <dgm:cxn modelId="{DBDFE511-5112-4D05-948B-20DE1817E3A6}" type="presParOf" srcId="{25499B8A-3195-47DB-9FDB-E7B88B85234F}" destId="{FAFC6397-5044-467D-BBB0-1932E93C607C}" srcOrd="0" destOrd="0" presId="urn:microsoft.com/office/officeart/2005/8/layout/hList1"/>
    <dgm:cxn modelId="{EA9A7B23-BD1E-46DE-A93E-81EDCC8387F5}" type="presParOf" srcId="{25499B8A-3195-47DB-9FDB-E7B88B85234F}" destId="{9079931B-FC42-427A-A6D4-42266D947928}" srcOrd="1" destOrd="0" presId="urn:microsoft.com/office/officeart/2005/8/layout/hList1"/>
    <dgm:cxn modelId="{CC7BBB73-E7FC-4DBA-9790-8D2DBC5E04A2}" type="presParOf" srcId="{F6A98D3F-D2A3-48A7-A73D-464604DA273A}" destId="{9013F6BA-3E51-4947-A864-D3050064F7D9}" srcOrd="1" destOrd="0" presId="urn:microsoft.com/office/officeart/2005/8/layout/hList1"/>
    <dgm:cxn modelId="{8E6A1377-5E86-4312-9CD2-EFE113189530}" type="presParOf" srcId="{F6A98D3F-D2A3-48A7-A73D-464604DA273A}" destId="{A2192BCF-0E4D-4952-9D78-1C883A8EA663}" srcOrd="2" destOrd="0" presId="urn:microsoft.com/office/officeart/2005/8/layout/hList1"/>
    <dgm:cxn modelId="{BC9D0A1D-9927-4267-BCC3-0345EF846D61}" type="presParOf" srcId="{A2192BCF-0E4D-4952-9D78-1C883A8EA663}" destId="{1F5DF2A7-0031-4409-B4CE-8084D7A9A4ED}" srcOrd="0" destOrd="0" presId="urn:microsoft.com/office/officeart/2005/8/layout/hList1"/>
    <dgm:cxn modelId="{F2AAC9A6-46DC-42C7-A93E-2AA47E13873B}" type="presParOf" srcId="{A2192BCF-0E4D-4952-9D78-1C883A8EA663}" destId="{DCDB7301-DAEE-49DE-8A5B-95CC329DC8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D6B515-A397-4DFF-AC67-681F6C757FC6}" type="doc">
      <dgm:prSet loTypeId="urn:microsoft.com/office/officeart/2005/8/layout/radial4" loCatId="relationship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50D26AD-B234-4C6E-B7A0-EFC84A5949E0}">
      <dgm:prSet phldrT="[Текст]" custT="1"/>
      <dgm:spPr/>
      <dgm:t>
        <a:bodyPr lIns="0" tIns="0" rIns="0" bIns="0"/>
        <a:lstStyle/>
        <a:p>
          <a:r>
            <a:rPr lang="ru-RU" sz="1800" b="1" dirty="0">
              <a:latin typeface="Arial Narrow" panose="020B0606020202030204" pitchFamily="34" charset="0"/>
            </a:rPr>
            <a:t>Национальный </a:t>
          </a:r>
          <a:r>
            <a:rPr lang="ru-RU" sz="1800" b="1" dirty="0" err="1">
              <a:latin typeface="Arial Narrow" panose="020B0606020202030204" pitchFamily="34" charset="0"/>
            </a:rPr>
            <a:t>инструментарийпо</a:t>
          </a:r>
          <a:r>
            <a:rPr lang="ru-RU" sz="1800" b="1" dirty="0">
              <a:latin typeface="Arial Narrow" panose="020B0606020202030204" pitchFamily="34" charset="0"/>
            </a:rPr>
            <a:t> методологии  </a:t>
          </a:r>
          <a:r>
            <a:rPr lang="en-US" sz="1800" b="1" dirty="0">
              <a:latin typeface="Arial Narrow" panose="020B0606020202030204" pitchFamily="34" charset="0"/>
            </a:rPr>
            <a:t>PISA</a:t>
          </a:r>
          <a:endParaRPr lang="ru-RU" sz="1800" b="1" dirty="0">
            <a:latin typeface="Arial Narrow" panose="020B0606020202030204" pitchFamily="34" charset="0"/>
          </a:endParaRPr>
        </a:p>
      </dgm:t>
    </dgm:pt>
    <dgm:pt modelId="{5CD5FBEB-75E0-4185-B16C-D8E37BF6FA95}" type="parTrans" cxnId="{1739C1FB-48AB-4E91-B8F2-F1FCBAA9EB5D}">
      <dgm:prSet/>
      <dgm:spPr/>
      <dgm:t>
        <a:bodyPr/>
        <a:lstStyle/>
        <a:p>
          <a:endParaRPr lang="ru-RU"/>
        </a:p>
      </dgm:t>
    </dgm:pt>
    <dgm:pt modelId="{CCDAA023-F7EB-4E47-94E7-CAAF4A1C17B0}" type="sibTrans" cxnId="{1739C1FB-48AB-4E91-B8F2-F1FCBAA9EB5D}">
      <dgm:prSet/>
      <dgm:spPr/>
      <dgm:t>
        <a:bodyPr/>
        <a:lstStyle/>
        <a:p>
          <a:endParaRPr lang="ru-RU"/>
        </a:p>
      </dgm:t>
    </dgm:pt>
    <dgm:pt modelId="{0F672CDD-E79B-4585-91D6-14A125EF5A91}">
      <dgm:prSet phldrT="[Текст]"/>
      <dgm:spPr/>
      <dgm:t>
        <a:bodyPr/>
        <a:lstStyle/>
        <a:p>
          <a:r>
            <a:rPr lang="ru-RU" b="1" dirty="0"/>
            <a:t>Создание тренажеров</a:t>
          </a:r>
        </a:p>
      </dgm:t>
    </dgm:pt>
    <dgm:pt modelId="{64D087DE-056A-41B6-9C2F-B515D4AF79DD}" type="parTrans" cxnId="{127A1FE0-2940-4D13-A26D-519BBDBA8E93}">
      <dgm:prSet/>
      <dgm:spPr/>
      <dgm:t>
        <a:bodyPr/>
        <a:lstStyle/>
        <a:p>
          <a:endParaRPr lang="ru-RU"/>
        </a:p>
      </dgm:t>
    </dgm:pt>
    <dgm:pt modelId="{F9944CFA-1DA9-4EA8-9C6D-3E11BBFAB0CC}" type="sibTrans" cxnId="{127A1FE0-2940-4D13-A26D-519BBDBA8E93}">
      <dgm:prSet/>
      <dgm:spPr/>
      <dgm:t>
        <a:bodyPr/>
        <a:lstStyle/>
        <a:p>
          <a:endParaRPr lang="ru-RU"/>
        </a:p>
      </dgm:t>
    </dgm:pt>
    <dgm:pt modelId="{D8977808-C656-4BF2-9D73-F84E22C58744}">
      <dgm:prSet phldrT="[Текст]"/>
      <dgm:spPr/>
      <dgm:t>
        <a:bodyPr/>
        <a:lstStyle/>
        <a:p>
          <a:r>
            <a:rPr lang="ru-RU" b="1" dirty="0"/>
            <a:t>Включение заданий в различные предметы</a:t>
          </a:r>
        </a:p>
      </dgm:t>
    </dgm:pt>
    <dgm:pt modelId="{5B29607D-233A-46BD-B69F-AEFE56B60445}" type="parTrans" cxnId="{69D6DA2E-BC7B-427D-8077-04CD498BED88}">
      <dgm:prSet/>
      <dgm:spPr/>
      <dgm:t>
        <a:bodyPr/>
        <a:lstStyle/>
        <a:p>
          <a:endParaRPr lang="ru-RU"/>
        </a:p>
      </dgm:t>
    </dgm:pt>
    <dgm:pt modelId="{FADAABEC-FE3D-458E-8347-7E91D5A879B2}" type="sibTrans" cxnId="{69D6DA2E-BC7B-427D-8077-04CD498BED88}">
      <dgm:prSet/>
      <dgm:spPr/>
      <dgm:t>
        <a:bodyPr/>
        <a:lstStyle/>
        <a:p>
          <a:endParaRPr lang="ru-RU"/>
        </a:p>
      </dgm:t>
    </dgm:pt>
    <dgm:pt modelId="{E5D0D1E4-AF5B-4EEF-97AB-4D0EA65EF8DE}">
      <dgm:prSet phldrT="[Текст]"/>
      <dgm:spPr/>
      <dgm:t>
        <a:bodyPr/>
        <a:lstStyle/>
        <a:p>
          <a:r>
            <a:rPr lang="ru-RU" b="1" dirty="0"/>
            <a:t>Проведение оценочных процедур</a:t>
          </a:r>
        </a:p>
      </dgm:t>
    </dgm:pt>
    <dgm:pt modelId="{F7979ACD-608E-4B01-ACEE-5D2595F09064}" type="parTrans" cxnId="{C1380F10-823C-48F8-B02C-A8ABCEBC1FDB}">
      <dgm:prSet/>
      <dgm:spPr/>
      <dgm:t>
        <a:bodyPr/>
        <a:lstStyle/>
        <a:p>
          <a:endParaRPr lang="ru-RU"/>
        </a:p>
      </dgm:t>
    </dgm:pt>
    <dgm:pt modelId="{E4862E16-82B3-40F3-8858-F48871795A3C}" type="sibTrans" cxnId="{C1380F10-823C-48F8-B02C-A8ABCEBC1FDB}">
      <dgm:prSet/>
      <dgm:spPr/>
      <dgm:t>
        <a:bodyPr/>
        <a:lstStyle/>
        <a:p>
          <a:endParaRPr lang="ru-RU"/>
        </a:p>
      </dgm:t>
    </dgm:pt>
    <dgm:pt modelId="{0446437D-ACD1-4C98-A05F-E1DAACB23888}" type="pres">
      <dgm:prSet presAssocID="{60D6B515-A397-4DFF-AC67-681F6C757FC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DB9A54-1048-4E87-B49B-0E6E934C6CE7}" type="pres">
      <dgm:prSet presAssocID="{650D26AD-B234-4C6E-B7A0-EFC84A5949E0}" presName="centerShape" presStyleLbl="node0" presStyleIdx="0" presStyleCnt="1" custScaleY="95395" custLinFactNeighborX="-70055" custLinFactNeighborY="-19296"/>
      <dgm:spPr/>
    </dgm:pt>
    <dgm:pt modelId="{CD659E1A-517E-4C1A-9FA2-E71077B3274C}" type="pres">
      <dgm:prSet presAssocID="{64D087DE-056A-41B6-9C2F-B515D4AF79DD}" presName="parTrans" presStyleLbl="bgSibTrans2D1" presStyleIdx="0" presStyleCnt="3" custAng="10777594" custScaleX="43183" custLinFactNeighborX="-29050" custLinFactNeighborY="-27503"/>
      <dgm:spPr/>
    </dgm:pt>
    <dgm:pt modelId="{064C5C11-9EE0-41CE-BB44-2D39B1EBC6C1}" type="pres">
      <dgm:prSet presAssocID="{0F672CDD-E79B-4585-91D6-14A125EF5A91}" presName="node" presStyleLbl="node1" presStyleIdx="0" presStyleCnt="3" custScaleX="82956" custScaleY="85251" custRadScaleRad="35979" custRadScaleInc="-77667">
        <dgm:presLayoutVars>
          <dgm:bulletEnabled val="1"/>
        </dgm:presLayoutVars>
      </dgm:prSet>
      <dgm:spPr/>
    </dgm:pt>
    <dgm:pt modelId="{BAB364DB-DEF1-4B33-A8F7-0A698210C0CC}" type="pres">
      <dgm:prSet presAssocID="{5B29607D-233A-46BD-B69F-AEFE56B60445}" presName="parTrans" presStyleLbl="bgSibTrans2D1" presStyleIdx="1" presStyleCnt="3" custAng="10879404" custScaleX="44165" custLinFactNeighborX="-26102" custLinFactNeighborY="48302"/>
      <dgm:spPr/>
    </dgm:pt>
    <dgm:pt modelId="{052BD309-77CA-452F-B077-98E62419AD72}" type="pres">
      <dgm:prSet presAssocID="{D8977808-C656-4BF2-9D73-F84E22C58744}" presName="node" presStyleLbl="node1" presStyleIdx="1" presStyleCnt="3" custScaleX="82956" custScaleY="85251" custRadScaleRad="104616" custRadScaleInc="-32850">
        <dgm:presLayoutVars>
          <dgm:bulletEnabled val="1"/>
        </dgm:presLayoutVars>
      </dgm:prSet>
      <dgm:spPr/>
    </dgm:pt>
    <dgm:pt modelId="{0BE03C11-4BE4-40FC-A881-5BF14743A104}" type="pres">
      <dgm:prSet presAssocID="{F7979ACD-608E-4B01-ACEE-5D2595F09064}" presName="parTrans" presStyleLbl="bgSibTrans2D1" presStyleIdx="2" presStyleCnt="3" custAng="10808111" custScaleX="38141" custLinFactNeighborX="-30690" custLinFactNeighborY="4469"/>
      <dgm:spPr/>
    </dgm:pt>
    <dgm:pt modelId="{11D3BD94-5A6F-4BAE-819D-B4EEBED9C47F}" type="pres">
      <dgm:prSet presAssocID="{E5D0D1E4-AF5B-4EEF-97AB-4D0EA65EF8DE}" presName="node" presStyleLbl="node1" presStyleIdx="2" presStyleCnt="3" custScaleX="82956" custScaleY="85251" custRadScaleRad="57676" custRadScaleInc="-154524">
        <dgm:presLayoutVars>
          <dgm:bulletEnabled val="1"/>
        </dgm:presLayoutVars>
      </dgm:prSet>
      <dgm:spPr/>
    </dgm:pt>
  </dgm:ptLst>
  <dgm:cxnLst>
    <dgm:cxn modelId="{CFE92401-FA65-4B0D-BEF3-B415E97AB41D}" type="presOf" srcId="{E5D0D1E4-AF5B-4EEF-97AB-4D0EA65EF8DE}" destId="{11D3BD94-5A6F-4BAE-819D-B4EEBED9C47F}" srcOrd="0" destOrd="0" presId="urn:microsoft.com/office/officeart/2005/8/layout/radial4"/>
    <dgm:cxn modelId="{C1380F10-823C-48F8-B02C-A8ABCEBC1FDB}" srcId="{650D26AD-B234-4C6E-B7A0-EFC84A5949E0}" destId="{E5D0D1E4-AF5B-4EEF-97AB-4D0EA65EF8DE}" srcOrd="2" destOrd="0" parTransId="{F7979ACD-608E-4B01-ACEE-5D2595F09064}" sibTransId="{E4862E16-82B3-40F3-8858-F48871795A3C}"/>
    <dgm:cxn modelId="{69D6DA2E-BC7B-427D-8077-04CD498BED88}" srcId="{650D26AD-B234-4C6E-B7A0-EFC84A5949E0}" destId="{D8977808-C656-4BF2-9D73-F84E22C58744}" srcOrd="1" destOrd="0" parTransId="{5B29607D-233A-46BD-B69F-AEFE56B60445}" sibTransId="{FADAABEC-FE3D-458E-8347-7E91D5A879B2}"/>
    <dgm:cxn modelId="{437B1A38-46BE-4F30-A8F5-CE5D04FF439C}" type="presOf" srcId="{64D087DE-056A-41B6-9C2F-B515D4AF79DD}" destId="{CD659E1A-517E-4C1A-9FA2-E71077B3274C}" srcOrd="0" destOrd="0" presId="urn:microsoft.com/office/officeart/2005/8/layout/radial4"/>
    <dgm:cxn modelId="{B351045E-032E-466A-BC03-7E8FF222FE80}" type="presOf" srcId="{0F672CDD-E79B-4585-91D6-14A125EF5A91}" destId="{064C5C11-9EE0-41CE-BB44-2D39B1EBC6C1}" srcOrd="0" destOrd="0" presId="urn:microsoft.com/office/officeart/2005/8/layout/radial4"/>
    <dgm:cxn modelId="{E33B9D48-84F5-4958-B3CC-9F7906E840A8}" type="presOf" srcId="{650D26AD-B234-4C6E-B7A0-EFC84A5949E0}" destId="{89DB9A54-1048-4E87-B49B-0E6E934C6CE7}" srcOrd="0" destOrd="0" presId="urn:microsoft.com/office/officeart/2005/8/layout/radial4"/>
    <dgm:cxn modelId="{F6EA588F-B271-46D1-A655-71653697321A}" type="presOf" srcId="{D8977808-C656-4BF2-9D73-F84E22C58744}" destId="{052BD309-77CA-452F-B077-98E62419AD72}" srcOrd="0" destOrd="0" presId="urn:microsoft.com/office/officeart/2005/8/layout/radial4"/>
    <dgm:cxn modelId="{3735A293-30B9-4EF7-999B-FEC48CAA4EB2}" type="presOf" srcId="{60D6B515-A397-4DFF-AC67-681F6C757FC6}" destId="{0446437D-ACD1-4C98-A05F-E1DAACB23888}" srcOrd="0" destOrd="0" presId="urn:microsoft.com/office/officeart/2005/8/layout/radial4"/>
    <dgm:cxn modelId="{908A79AC-2F25-4BCC-B712-EC2E95808147}" type="presOf" srcId="{5B29607D-233A-46BD-B69F-AEFE56B60445}" destId="{BAB364DB-DEF1-4B33-A8F7-0A698210C0CC}" srcOrd="0" destOrd="0" presId="urn:microsoft.com/office/officeart/2005/8/layout/radial4"/>
    <dgm:cxn modelId="{A0E26DB3-5EA1-4F8D-8A11-C10E157D0269}" type="presOf" srcId="{F7979ACD-608E-4B01-ACEE-5D2595F09064}" destId="{0BE03C11-4BE4-40FC-A881-5BF14743A104}" srcOrd="0" destOrd="0" presId="urn:microsoft.com/office/officeart/2005/8/layout/radial4"/>
    <dgm:cxn modelId="{127A1FE0-2940-4D13-A26D-519BBDBA8E93}" srcId="{650D26AD-B234-4C6E-B7A0-EFC84A5949E0}" destId="{0F672CDD-E79B-4585-91D6-14A125EF5A91}" srcOrd="0" destOrd="0" parTransId="{64D087DE-056A-41B6-9C2F-B515D4AF79DD}" sibTransId="{F9944CFA-1DA9-4EA8-9C6D-3E11BBFAB0CC}"/>
    <dgm:cxn modelId="{1739C1FB-48AB-4E91-B8F2-F1FCBAA9EB5D}" srcId="{60D6B515-A397-4DFF-AC67-681F6C757FC6}" destId="{650D26AD-B234-4C6E-B7A0-EFC84A5949E0}" srcOrd="0" destOrd="0" parTransId="{5CD5FBEB-75E0-4185-B16C-D8E37BF6FA95}" sibTransId="{CCDAA023-F7EB-4E47-94E7-CAAF4A1C17B0}"/>
    <dgm:cxn modelId="{E1BED108-1E37-4EC3-BAEB-39441156AECC}" type="presParOf" srcId="{0446437D-ACD1-4C98-A05F-E1DAACB23888}" destId="{89DB9A54-1048-4E87-B49B-0E6E934C6CE7}" srcOrd="0" destOrd="0" presId="urn:microsoft.com/office/officeart/2005/8/layout/radial4"/>
    <dgm:cxn modelId="{6DAC3E9B-2E43-49DD-981D-4E50E1161520}" type="presParOf" srcId="{0446437D-ACD1-4C98-A05F-E1DAACB23888}" destId="{CD659E1A-517E-4C1A-9FA2-E71077B3274C}" srcOrd="1" destOrd="0" presId="urn:microsoft.com/office/officeart/2005/8/layout/radial4"/>
    <dgm:cxn modelId="{E7E876BF-C4A2-4368-8A29-7130BCA938D8}" type="presParOf" srcId="{0446437D-ACD1-4C98-A05F-E1DAACB23888}" destId="{064C5C11-9EE0-41CE-BB44-2D39B1EBC6C1}" srcOrd="2" destOrd="0" presId="urn:microsoft.com/office/officeart/2005/8/layout/radial4"/>
    <dgm:cxn modelId="{4C8CD8DA-83C1-44F2-93FB-C67522630094}" type="presParOf" srcId="{0446437D-ACD1-4C98-A05F-E1DAACB23888}" destId="{BAB364DB-DEF1-4B33-A8F7-0A698210C0CC}" srcOrd="3" destOrd="0" presId="urn:microsoft.com/office/officeart/2005/8/layout/radial4"/>
    <dgm:cxn modelId="{C33190C2-5C83-46F2-82CF-0F4395D8C371}" type="presParOf" srcId="{0446437D-ACD1-4C98-A05F-E1DAACB23888}" destId="{052BD309-77CA-452F-B077-98E62419AD72}" srcOrd="4" destOrd="0" presId="urn:microsoft.com/office/officeart/2005/8/layout/radial4"/>
    <dgm:cxn modelId="{5DB8CEDB-24B0-4103-B7AC-1DD21CD28AA3}" type="presParOf" srcId="{0446437D-ACD1-4C98-A05F-E1DAACB23888}" destId="{0BE03C11-4BE4-40FC-A881-5BF14743A104}" srcOrd="5" destOrd="0" presId="urn:microsoft.com/office/officeart/2005/8/layout/radial4"/>
    <dgm:cxn modelId="{BC8F5FBB-39B2-44A7-AF4C-31A78D3281B1}" type="presParOf" srcId="{0446437D-ACD1-4C98-A05F-E1DAACB23888}" destId="{11D3BD94-5A6F-4BAE-819D-B4EEBED9C47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AE8C0C-8818-41AD-A0A0-A12C70333244}" type="doc">
      <dgm:prSet loTypeId="urn:microsoft.com/office/officeart/2005/8/layout/vList6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9241C59-6A97-4B5E-BE61-E78134411CD4}">
      <dgm:prSet phldrT="[Текст]" custT="1"/>
      <dgm:spPr/>
      <dgm:t>
        <a:bodyPr/>
        <a:lstStyle/>
        <a:p>
          <a:r>
            <a:rPr lang="ru-RU" sz="1100" b="1" dirty="0"/>
            <a:t>Подготовка учителей  </a:t>
          </a:r>
          <a:r>
            <a:rPr lang="ru-RU" sz="1100" b="1" dirty="0" err="1"/>
            <a:t>Подготока</a:t>
          </a:r>
          <a:r>
            <a:rPr lang="ru-RU" sz="1100" b="1" dirty="0"/>
            <a:t>  разработчиков учебных заданий </a:t>
          </a:r>
        </a:p>
        <a:p>
          <a:r>
            <a:rPr lang="ru-RU" sz="1100" b="1" dirty="0"/>
            <a:t>Создание  учебно-методических пособий</a:t>
          </a:r>
        </a:p>
      </dgm:t>
    </dgm:pt>
    <dgm:pt modelId="{511EC49A-8572-41CE-A33E-76C8C0ED25F5}" type="parTrans" cxnId="{93214DEC-5338-4132-AACF-6EE52A6A3965}">
      <dgm:prSet/>
      <dgm:spPr/>
      <dgm:t>
        <a:bodyPr/>
        <a:lstStyle/>
        <a:p>
          <a:endParaRPr lang="ru-RU"/>
        </a:p>
      </dgm:t>
    </dgm:pt>
    <dgm:pt modelId="{A9B10298-9476-4A38-8B07-EC08B801202B}" type="sibTrans" cxnId="{93214DEC-5338-4132-AACF-6EE52A6A3965}">
      <dgm:prSet/>
      <dgm:spPr/>
      <dgm:t>
        <a:bodyPr/>
        <a:lstStyle/>
        <a:p>
          <a:endParaRPr lang="ru-RU"/>
        </a:p>
      </dgm:t>
    </dgm:pt>
    <dgm:pt modelId="{7CACCB3B-6EB2-4FCA-A57F-E825C7173CDD}">
      <dgm:prSet phldrT="[Текст]"/>
      <dgm:spPr/>
      <dgm:t>
        <a:bodyPr anchor="ctr" anchorCtr="0"/>
        <a:lstStyle/>
        <a:p>
          <a:endParaRPr lang="ru-RU" sz="1100" b="1" dirty="0"/>
        </a:p>
      </dgm:t>
    </dgm:pt>
    <dgm:pt modelId="{C30B41ED-FA66-486D-8FDA-C23852D7A399}" type="parTrans" cxnId="{1EC05FC5-62E6-41AB-A23C-F25391A63C15}">
      <dgm:prSet/>
      <dgm:spPr/>
      <dgm:t>
        <a:bodyPr/>
        <a:lstStyle/>
        <a:p>
          <a:endParaRPr lang="ru-RU"/>
        </a:p>
      </dgm:t>
    </dgm:pt>
    <dgm:pt modelId="{1D20CEE5-CF66-47B6-B727-46A41383622C}" type="sibTrans" cxnId="{1EC05FC5-62E6-41AB-A23C-F25391A63C15}">
      <dgm:prSet/>
      <dgm:spPr/>
      <dgm:t>
        <a:bodyPr/>
        <a:lstStyle/>
        <a:p>
          <a:endParaRPr lang="ru-RU"/>
        </a:p>
      </dgm:t>
    </dgm:pt>
    <dgm:pt modelId="{2D1DA44B-9FAF-4321-A0C4-65B1B6C8204A}">
      <dgm:prSet phldrT="[Текст]" custT="1"/>
      <dgm:spPr/>
      <dgm:t>
        <a:bodyPr/>
        <a:lstStyle/>
        <a:p>
          <a:r>
            <a:rPr lang="ru-RU" sz="1050" b="1" dirty="0"/>
            <a:t>Подготовка специалистов:  разработчиков заданий, </a:t>
          </a:r>
          <a:r>
            <a:rPr lang="ru-RU" sz="1050" b="1" dirty="0" err="1"/>
            <a:t>психометриков</a:t>
          </a:r>
          <a:endParaRPr lang="ru-RU" sz="1050" b="1" dirty="0"/>
        </a:p>
        <a:p>
          <a:r>
            <a:rPr lang="ru-RU" sz="1050" b="1" dirty="0"/>
            <a:t>Введение в штат школы специалиста по диагностике</a:t>
          </a:r>
        </a:p>
      </dgm:t>
    </dgm:pt>
    <dgm:pt modelId="{04A6A68F-792C-46C1-948F-43D567C65ADD}" type="parTrans" cxnId="{A1399A27-1B67-452A-B169-51D953D43DC6}">
      <dgm:prSet/>
      <dgm:spPr/>
      <dgm:t>
        <a:bodyPr/>
        <a:lstStyle/>
        <a:p>
          <a:endParaRPr lang="ru-RU"/>
        </a:p>
      </dgm:t>
    </dgm:pt>
    <dgm:pt modelId="{AA02951E-BF69-4540-977E-6A25810A10F6}" type="sibTrans" cxnId="{A1399A27-1B67-452A-B169-51D953D43DC6}">
      <dgm:prSet/>
      <dgm:spPr/>
      <dgm:t>
        <a:bodyPr/>
        <a:lstStyle/>
        <a:p>
          <a:endParaRPr lang="ru-RU"/>
        </a:p>
      </dgm:t>
    </dgm:pt>
    <dgm:pt modelId="{7D3B6664-6AAB-4B5D-B989-8555376F97A0}">
      <dgm:prSet phldrT="[Текст]" custT="1"/>
      <dgm:spPr/>
      <dgm:t>
        <a:bodyPr anchor="ctr" anchorCtr="0"/>
        <a:lstStyle/>
        <a:p>
          <a:r>
            <a:rPr lang="ru-RU" sz="1400" b="1" dirty="0"/>
            <a:t>Внедрение формирующего и диагностического оценивания</a:t>
          </a:r>
        </a:p>
      </dgm:t>
    </dgm:pt>
    <dgm:pt modelId="{62CECE46-C10D-430B-8D83-2C71324E28B8}" type="parTrans" cxnId="{35BA382E-C322-4DB6-A510-71FA78E94D26}">
      <dgm:prSet/>
      <dgm:spPr/>
      <dgm:t>
        <a:bodyPr/>
        <a:lstStyle/>
        <a:p>
          <a:endParaRPr lang="ru-RU"/>
        </a:p>
      </dgm:t>
    </dgm:pt>
    <dgm:pt modelId="{7F410DAA-92F0-431B-92D2-349CFA233F0A}" type="sibTrans" cxnId="{35BA382E-C322-4DB6-A510-71FA78E94D26}">
      <dgm:prSet/>
      <dgm:spPr/>
      <dgm:t>
        <a:bodyPr/>
        <a:lstStyle/>
        <a:p>
          <a:endParaRPr lang="ru-RU"/>
        </a:p>
      </dgm:t>
    </dgm:pt>
    <dgm:pt modelId="{4ADF525A-6EED-4582-B9AD-966516B8A08E}">
      <dgm:prSet phldrT="[Текст]" custT="1"/>
      <dgm:spPr/>
      <dgm:t>
        <a:bodyPr/>
        <a:lstStyle/>
        <a:p>
          <a:r>
            <a:rPr lang="ru-RU" sz="1400" b="1" dirty="0"/>
            <a:t>Проведение мониторинговых исследований</a:t>
          </a:r>
        </a:p>
      </dgm:t>
    </dgm:pt>
    <dgm:pt modelId="{752CFD6F-7B26-4159-80A1-623F8BD160AF}" type="parTrans" cxnId="{627243DF-3CA0-4539-BAE7-33C3302AEC54}">
      <dgm:prSet/>
      <dgm:spPr/>
      <dgm:t>
        <a:bodyPr/>
        <a:lstStyle/>
        <a:p>
          <a:endParaRPr lang="ru-RU"/>
        </a:p>
      </dgm:t>
    </dgm:pt>
    <dgm:pt modelId="{2A23A5FC-64BE-4DC7-A319-CAE7689F2E39}" type="sibTrans" cxnId="{627243DF-3CA0-4539-BAE7-33C3302AEC54}">
      <dgm:prSet/>
      <dgm:spPr/>
      <dgm:t>
        <a:bodyPr/>
        <a:lstStyle/>
        <a:p>
          <a:endParaRPr lang="ru-RU"/>
        </a:p>
      </dgm:t>
    </dgm:pt>
    <dgm:pt modelId="{0CB56AA3-108D-45BE-8CFC-C09A419338C8}">
      <dgm:prSet phldrT="[Текст]" custT="1"/>
      <dgm:spPr/>
      <dgm:t>
        <a:bodyPr anchor="ctr" anchorCtr="0"/>
        <a:lstStyle/>
        <a:p>
          <a:r>
            <a:rPr lang="ru-RU" sz="1400" b="1" dirty="0"/>
            <a:t>Формирование функциональной грамотности  по индивидуальной траектории</a:t>
          </a:r>
        </a:p>
      </dgm:t>
    </dgm:pt>
    <dgm:pt modelId="{BA2A91FF-1377-4CA9-98AC-B9F353D641B9}" type="parTrans" cxnId="{C407DD33-26F5-49BD-9B79-2AA49ED8F71C}">
      <dgm:prSet/>
      <dgm:spPr/>
      <dgm:t>
        <a:bodyPr/>
        <a:lstStyle/>
        <a:p>
          <a:endParaRPr lang="ru-RU"/>
        </a:p>
      </dgm:t>
    </dgm:pt>
    <dgm:pt modelId="{747D4A4E-D662-4294-9327-E858799F3BA6}" type="sibTrans" cxnId="{C407DD33-26F5-49BD-9B79-2AA49ED8F71C}">
      <dgm:prSet/>
      <dgm:spPr/>
      <dgm:t>
        <a:bodyPr/>
        <a:lstStyle/>
        <a:p>
          <a:endParaRPr lang="ru-RU"/>
        </a:p>
      </dgm:t>
    </dgm:pt>
    <dgm:pt modelId="{C2E083CC-F0D5-4674-AAAE-809387FC5170}">
      <dgm:prSet phldrT="[Текст]"/>
      <dgm:spPr/>
      <dgm:t>
        <a:bodyPr anchor="ctr" anchorCtr="0"/>
        <a:lstStyle/>
        <a:p>
          <a:endParaRPr lang="ru-RU" sz="1100" b="1" dirty="0"/>
        </a:p>
      </dgm:t>
    </dgm:pt>
    <dgm:pt modelId="{EE2FEF4F-7A8E-4AAE-9D41-AE5E4D2FEA83}" type="parTrans" cxnId="{A1C75E62-00AD-4DE3-A052-8B955761DBA9}">
      <dgm:prSet/>
      <dgm:spPr/>
      <dgm:t>
        <a:bodyPr/>
        <a:lstStyle/>
        <a:p>
          <a:endParaRPr lang="ru-RU"/>
        </a:p>
      </dgm:t>
    </dgm:pt>
    <dgm:pt modelId="{18E7D8A1-61D7-46F5-9DB6-D6CEFF22C760}" type="sibTrans" cxnId="{A1C75E62-00AD-4DE3-A052-8B955761DBA9}">
      <dgm:prSet/>
      <dgm:spPr/>
      <dgm:t>
        <a:bodyPr/>
        <a:lstStyle/>
        <a:p>
          <a:endParaRPr lang="ru-RU"/>
        </a:p>
      </dgm:t>
    </dgm:pt>
    <dgm:pt modelId="{2EB3E9A7-42E3-449D-A2C4-6FD03D780B36}">
      <dgm:prSet phldrT="[Текст]" custT="1"/>
      <dgm:spPr/>
      <dgm:t>
        <a:bodyPr/>
        <a:lstStyle/>
        <a:p>
          <a:r>
            <a:rPr lang="ru-RU" sz="1100" b="1" dirty="0"/>
            <a:t>Наличие цифровых устройств</a:t>
          </a:r>
        </a:p>
        <a:p>
          <a:r>
            <a:rPr lang="ru-RU" sz="1100" b="1" dirty="0"/>
            <a:t>Доступ в интернет</a:t>
          </a:r>
        </a:p>
        <a:p>
          <a:r>
            <a:rPr lang="ru-RU" sz="1100" b="1" dirty="0"/>
            <a:t>Качество программного обеспечения</a:t>
          </a:r>
        </a:p>
      </dgm:t>
    </dgm:pt>
    <dgm:pt modelId="{88AD3F02-39B9-44A1-9DDF-60B0363C40AD}" type="parTrans" cxnId="{B823489C-1282-46A0-BD90-21A434BC1F9D}">
      <dgm:prSet/>
      <dgm:spPr/>
      <dgm:t>
        <a:bodyPr/>
        <a:lstStyle/>
        <a:p>
          <a:endParaRPr lang="ru-RU"/>
        </a:p>
      </dgm:t>
    </dgm:pt>
    <dgm:pt modelId="{1F913388-B803-44E0-9B7C-1421DADEBFA0}" type="sibTrans" cxnId="{B823489C-1282-46A0-BD90-21A434BC1F9D}">
      <dgm:prSet/>
      <dgm:spPr/>
      <dgm:t>
        <a:bodyPr/>
        <a:lstStyle/>
        <a:p>
          <a:endParaRPr lang="ru-RU"/>
        </a:p>
      </dgm:t>
    </dgm:pt>
    <dgm:pt modelId="{57F5D089-C38D-4E39-8CC4-E11A5201988D}">
      <dgm:prSet custT="1"/>
      <dgm:spPr/>
      <dgm:t>
        <a:bodyPr/>
        <a:lstStyle/>
        <a:p>
          <a:endParaRPr lang="ru-RU" sz="1400" dirty="0"/>
        </a:p>
      </dgm:t>
    </dgm:pt>
    <dgm:pt modelId="{AF284ACC-7503-4F12-8882-07B526789281}" type="parTrans" cxnId="{F3FFD993-D3B1-44A8-9BA1-BC1C4703AFE1}">
      <dgm:prSet/>
      <dgm:spPr/>
      <dgm:t>
        <a:bodyPr/>
        <a:lstStyle/>
        <a:p>
          <a:endParaRPr lang="ru-RU"/>
        </a:p>
      </dgm:t>
    </dgm:pt>
    <dgm:pt modelId="{8A30C226-0259-410D-947F-9AEC82B383B4}" type="sibTrans" cxnId="{F3FFD993-D3B1-44A8-9BA1-BC1C4703AFE1}">
      <dgm:prSet/>
      <dgm:spPr/>
      <dgm:t>
        <a:bodyPr/>
        <a:lstStyle/>
        <a:p>
          <a:endParaRPr lang="ru-RU"/>
        </a:p>
      </dgm:t>
    </dgm:pt>
    <dgm:pt modelId="{941340FD-6B10-435C-8A3E-7B6BFFFABE26}">
      <dgm:prSet custT="1"/>
      <dgm:spPr/>
      <dgm:t>
        <a:bodyPr/>
        <a:lstStyle/>
        <a:p>
          <a:r>
            <a:rPr lang="ru-RU" sz="1400" b="1" dirty="0"/>
            <a:t>Внедрение новых учебно-методических материалов</a:t>
          </a:r>
        </a:p>
      </dgm:t>
    </dgm:pt>
    <dgm:pt modelId="{DCD4FF9B-DBF4-4A9E-9B8D-31C3ED70CC8D}" type="parTrans" cxnId="{39846980-C6AB-466C-B72B-46DE1E014D16}">
      <dgm:prSet/>
      <dgm:spPr/>
      <dgm:t>
        <a:bodyPr/>
        <a:lstStyle/>
        <a:p>
          <a:endParaRPr lang="ru-RU"/>
        </a:p>
      </dgm:t>
    </dgm:pt>
    <dgm:pt modelId="{43B3BAF1-CE1F-42F2-B987-B9D375C3A841}" type="sibTrans" cxnId="{39846980-C6AB-466C-B72B-46DE1E014D16}">
      <dgm:prSet/>
      <dgm:spPr/>
      <dgm:t>
        <a:bodyPr/>
        <a:lstStyle/>
        <a:p>
          <a:endParaRPr lang="ru-RU"/>
        </a:p>
      </dgm:t>
    </dgm:pt>
    <dgm:pt modelId="{3A468C2C-892F-4448-B4C5-CBD941DA2C5B}">
      <dgm:prSet custT="1"/>
      <dgm:spPr/>
      <dgm:t>
        <a:bodyPr/>
        <a:lstStyle/>
        <a:p>
          <a:r>
            <a:rPr lang="ru-RU" sz="1400" b="1" dirty="0"/>
            <a:t>Изменение учебного процесса</a:t>
          </a:r>
        </a:p>
      </dgm:t>
    </dgm:pt>
    <dgm:pt modelId="{83AD6D95-9A75-4956-A827-FDBBCDBAD217}" type="parTrans" cxnId="{3DE742AA-78F7-4D21-820C-E13EE99FFBAC}">
      <dgm:prSet/>
      <dgm:spPr/>
      <dgm:t>
        <a:bodyPr/>
        <a:lstStyle/>
        <a:p>
          <a:endParaRPr lang="ru-RU"/>
        </a:p>
      </dgm:t>
    </dgm:pt>
    <dgm:pt modelId="{44ECBBB8-6E55-4100-B251-9B0619A8FE4E}" type="sibTrans" cxnId="{3DE742AA-78F7-4D21-820C-E13EE99FFBAC}">
      <dgm:prSet/>
      <dgm:spPr/>
      <dgm:t>
        <a:bodyPr/>
        <a:lstStyle/>
        <a:p>
          <a:endParaRPr lang="ru-RU"/>
        </a:p>
      </dgm:t>
    </dgm:pt>
    <dgm:pt modelId="{304EC867-FEA3-412E-A344-871329C78AD0}" type="pres">
      <dgm:prSet presAssocID="{D5AE8C0C-8818-41AD-A0A0-A12C70333244}" presName="Name0" presStyleCnt="0">
        <dgm:presLayoutVars>
          <dgm:dir/>
          <dgm:animLvl val="lvl"/>
          <dgm:resizeHandles/>
        </dgm:presLayoutVars>
      </dgm:prSet>
      <dgm:spPr/>
    </dgm:pt>
    <dgm:pt modelId="{05AA26A7-E1B9-4ADC-9716-381A559BC9E8}" type="pres">
      <dgm:prSet presAssocID="{A9241C59-6A97-4B5E-BE61-E78134411CD4}" presName="linNode" presStyleCnt="0"/>
      <dgm:spPr/>
    </dgm:pt>
    <dgm:pt modelId="{C6A7233D-6C60-41D9-A358-B40DF1BCD8E4}" type="pres">
      <dgm:prSet presAssocID="{A9241C59-6A97-4B5E-BE61-E78134411CD4}" presName="parentShp" presStyleLbl="node1" presStyleIdx="0" presStyleCnt="3" custLinFactNeighborX="98453" custLinFactNeighborY="6225">
        <dgm:presLayoutVars>
          <dgm:bulletEnabled val="1"/>
        </dgm:presLayoutVars>
      </dgm:prSet>
      <dgm:spPr/>
    </dgm:pt>
    <dgm:pt modelId="{2164896A-87E2-46F0-B795-405D862AACBB}" type="pres">
      <dgm:prSet presAssocID="{A9241C59-6A97-4B5E-BE61-E78134411CD4}" presName="childShp" presStyleLbl="bgAccFollowNode1" presStyleIdx="0" presStyleCnt="3" custScaleX="95671" custScaleY="120596" custLinFactNeighborX="-100000" custLinFactNeighborY="4753">
        <dgm:presLayoutVars>
          <dgm:bulletEnabled val="1"/>
        </dgm:presLayoutVars>
      </dgm:prSet>
      <dgm:spPr/>
    </dgm:pt>
    <dgm:pt modelId="{D9AFEC96-4211-4E72-886F-E91B3013AE48}" type="pres">
      <dgm:prSet presAssocID="{A9B10298-9476-4A38-8B07-EC08B801202B}" presName="spacing" presStyleCnt="0"/>
      <dgm:spPr/>
    </dgm:pt>
    <dgm:pt modelId="{3F6060D4-4380-412C-9D02-7C19293964C6}" type="pres">
      <dgm:prSet presAssocID="{2D1DA44B-9FAF-4321-A0C4-65B1B6C8204A}" presName="linNode" presStyleCnt="0"/>
      <dgm:spPr/>
    </dgm:pt>
    <dgm:pt modelId="{51BB101C-7DC9-485B-9ECE-373820795AA2}" type="pres">
      <dgm:prSet presAssocID="{2D1DA44B-9FAF-4321-A0C4-65B1B6C8204A}" presName="parentShp" presStyleLbl="node1" presStyleIdx="1" presStyleCnt="3" custLinFactNeighborX="97378" custLinFactNeighborY="-688">
        <dgm:presLayoutVars>
          <dgm:bulletEnabled val="1"/>
        </dgm:presLayoutVars>
      </dgm:prSet>
      <dgm:spPr/>
    </dgm:pt>
    <dgm:pt modelId="{2E62CCE7-B218-4614-8325-7D998AA7B56E}" type="pres">
      <dgm:prSet presAssocID="{2D1DA44B-9FAF-4321-A0C4-65B1B6C8204A}" presName="childShp" presStyleLbl="bgAccFollowNode1" presStyleIdx="1" presStyleCnt="3" custScaleX="95671" custScaleY="169293" custLinFactX="-2148" custLinFactNeighborX="-100000" custLinFactNeighborY="13326">
        <dgm:presLayoutVars>
          <dgm:bulletEnabled val="1"/>
        </dgm:presLayoutVars>
      </dgm:prSet>
      <dgm:spPr/>
    </dgm:pt>
    <dgm:pt modelId="{0A59E817-B120-48D8-A3E1-203B32853566}" type="pres">
      <dgm:prSet presAssocID="{AA02951E-BF69-4540-977E-6A25810A10F6}" presName="spacing" presStyleCnt="0"/>
      <dgm:spPr/>
    </dgm:pt>
    <dgm:pt modelId="{39490855-724A-4FF4-B6E4-6FFE76E124B1}" type="pres">
      <dgm:prSet presAssocID="{2EB3E9A7-42E3-449D-A2C4-6FD03D780B36}" presName="linNode" presStyleCnt="0"/>
      <dgm:spPr/>
    </dgm:pt>
    <dgm:pt modelId="{4757086F-A8CE-4115-8807-736E9711FE6D}" type="pres">
      <dgm:prSet presAssocID="{2EB3E9A7-42E3-449D-A2C4-6FD03D780B36}" presName="parentShp" presStyleLbl="node1" presStyleIdx="2" presStyleCnt="3" custLinFactNeighborX="97378" custLinFactNeighborY="-6129">
        <dgm:presLayoutVars>
          <dgm:bulletEnabled val="1"/>
        </dgm:presLayoutVars>
      </dgm:prSet>
      <dgm:spPr/>
    </dgm:pt>
    <dgm:pt modelId="{0EBCFBCB-AE8B-4363-AC88-BB0D534FF095}" type="pres">
      <dgm:prSet presAssocID="{2EB3E9A7-42E3-449D-A2C4-6FD03D780B36}" presName="childShp" presStyleLbl="bgAccFollowNode1" presStyleIdx="2" presStyleCnt="3" custScaleX="95671" custScaleY="139962" custLinFactX="-1876" custLinFactNeighborX="-100000" custLinFactNeighborY="-6129">
        <dgm:presLayoutVars>
          <dgm:bulletEnabled val="1"/>
        </dgm:presLayoutVars>
      </dgm:prSet>
      <dgm:spPr/>
    </dgm:pt>
  </dgm:ptLst>
  <dgm:cxnLst>
    <dgm:cxn modelId="{A392C102-426A-4E71-8A65-77B9949DDF94}" type="presOf" srcId="{57F5D089-C38D-4E39-8CC4-E11A5201988D}" destId="{2164896A-87E2-46F0-B795-405D862AACBB}" srcOrd="0" destOrd="3" presId="urn:microsoft.com/office/officeart/2005/8/layout/vList6"/>
    <dgm:cxn modelId="{2A5D101A-138D-4B1C-9BC2-105AE5CDA84F}" type="presOf" srcId="{7CACCB3B-6EB2-4FCA-A57F-E825C7173CDD}" destId="{2164896A-87E2-46F0-B795-405D862AACBB}" srcOrd="0" destOrd="0" presId="urn:microsoft.com/office/officeart/2005/8/layout/vList6"/>
    <dgm:cxn modelId="{A1399A27-1B67-452A-B169-51D953D43DC6}" srcId="{D5AE8C0C-8818-41AD-A0A0-A12C70333244}" destId="{2D1DA44B-9FAF-4321-A0C4-65B1B6C8204A}" srcOrd="1" destOrd="0" parTransId="{04A6A68F-792C-46C1-948F-43D567C65ADD}" sibTransId="{AA02951E-BF69-4540-977E-6A25810A10F6}"/>
    <dgm:cxn modelId="{35BA382E-C322-4DB6-A510-71FA78E94D26}" srcId="{2D1DA44B-9FAF-4321-A0C4-65B1B6C8204A}" destId="{7D3B6664-6AAB-4B5D-B989-8555376F97A0}" srcOrd="0" destOrd="0" parTransId="{62CECE46-C10D-430B-8D83-2C71324E28B8}" sibTransId="{7F410DAA-92F0-431B-92D2-349CFA233F0A}"/>
    <dgm:cxn modelId="{C407DD33-26F5-49BD-9B79-2AA49ED8F71C}" srcId="{2EB3E9A7-42E3-449D-A2C4-6FD03D780B36}" destId="{0CB56AA3-108D-45BE-8CFC-C09A419338C8}" srcOrd="1" destOrd="0" parTransId="{BA2A91FF-1377-4CA9-98AC-B9F353D641B9}" sibTransId="{747D4A4E-D662-4294-9327-E858799F3BA6}"/>
    <dgm:cxn modelId="{0B7F8D39-B7B6-4B21-B65C-B380A960389F}" type="presOf" srcId="{3A468C2C-892F-4448-B4C5-CBD941DA2C5B}" destId="{2164896A-87E2-46F0-B795-405D862AACBB}" srcOrd="0" destOrd="2" presId="urn:microsoft.com/office/officeart/2005/8/layout/vList6"/>
    <dgm:cxn modelId="{9D94045C-D0EC-4BD5-8BCE-F4153C84A8CB}" type="presOf" srcId="{2EB3E9A7-42E3-449D-A2C4-6FD03D780B36}" destId="{4757086F-A8CE-4115-8807-736E9711FE6D}" srcOrd="0" destOrd="0" presId="urn:microsoft.com/office/officeart/2005/8/layout/vList6"/>
    <dgm:cxn modelId="{A1C75E62-00AD-4DE3-A052-8B955761DBA9}" srcId="{2EB3E9A7-42E3-449D-A2C4-6FD03D780B36}" destId="{C2E083CC-F0D5-4674-AAAE-809387FC5170}" srcOrd="0" destOrd="0" parTransId="{EE2FEF4F-7A8E-4AAE-9D41-AE5E4D2FEA83}" sibTransId="{18E7D8A1-61D7-46F5-9DB6-D6CEFF22C760}"/>
    <dgm:cxn modelId="{39C00D43-7678-4A5A-8FCE-E305C0105B73}" type="presOf" srcId="{A9241C59-6A97-4B5E-BE61-E78134411CD4}" destId="{C6A7233D-6C60-41D9-A358-B40DF1BCD8E4}" srcOrd="0" destOrd="0" presId="urn:microsoft.com/office/officeart/2005/8/layout/vList6"/>
    <dgm:cxn modelId="{661D556E-8DFA-48A4-9321-ACEF7AACA54B}" type="presOf" srcId="{D5AE8C0C-8818-41AD-A0A0-A12C70333244}" destId="{304EC867-FEA3-412E-A344-871329C78AD0}" srcOrd="0" destOrd="0" presId="urn:microsoft.com/office/officeart/2005/8/layout/vList6"/>
    <dgm:cxn modelId="{3C43825A-3110-47C6-9D74-A56BBCDC22F6}" type="presOf" srcId="{2D1DA44B-9FAF-4321-A0C4-65B1B6C8204A}" destId="{51BB101C-7DC9-485B-9ECE-373820795AA2}" srcOrd="0" destOrd="0" presId="urn:microsoft.com/office/officeart/2005/8/layout/vList6"/>
    <dgm:cxn modelId="{39846980-C6AB-466C-B72B-46DE1E014D16}" srcId="{A9241C59-6A97-4B5E-BE61-E78134411CD4}" destId="{941340FD-6B10-435C-8A3E-7B6BFFFABE26}" srcOrd="1" destOrd="0" parTransId="{DCD4FF9B-DBF4-4A9E-9B8D-31C3ED70CC8D}" sibTransId="{43B3BAF1-CE1F-42F2-B987-B9D375C3A841}"/>
    <dgm:cxn modelId="{F3FFD993-D3B1-44A8-9BA1-BC1C4703AFE1}" srcId="{A9241C59-6A97-4B5E-BE61-E78134411CD4}" destId="{57F5D089-C38D-4E39-8CC4-E11A5201988D}" srcOrd="3" destOrd="0" parTransId="{AF284ACC-7503-4F12-8882-07B526789281}" sibTransId="{8A30C226-0259-410D-947F-9AEC82B383B4}"/>
    <dgm:cxn modelId="{B823489C-1282-46A0-BD90-21A434BC1F9D}" srcId="{D5AE8C0C-8818-41AD-A0A0-A12C70333244}" destId="{2EB3E9A7-42E3-449D-A2C4-6FD03D780B36}" srcOrd="2" destOrd="0" parTransId="{88AD3F02-39B9-44A1-9DDF-60B0363C40AD}" sibTransId="{1F913388-B803-44E0-9B7C-1421DADEBFA0}"/>
    <dgm:cxn modelId="{3DE742AA-78F7-4D21-820C-E13EE99FFBAC}" srcId="{A9241C59-6A97-4B5E-BE61-E78134411CD4}" destId="{3A468C2C-892F-4448-B4C5-CBD941DA2C5B}" srcOrd="2" destOrd="0" parTransId="{83AD6D95-9A75-4956-A827-FDBBCDBAD217}" sibTransId="{44ECBBB8-6E55-4100-B251-9B0619A8FE4E}"/>
    <dgm:cxn modelId="{67F413B7-CC36-42C5-92EE-6B54ABC56DD0}" type="presOf" srcId="{7D3B6664-6AAB-4B5D-B989-8555376F97A0}" destId="{2E62CCE7-B218-4614-8325-7D998AA7B56E}" srcOrd="0" destOrd="0" presId="urn:microsoft.com/office/officeart/2005/8/layout/vList6"/>
    <dgm:cxn modelId="{1EC05FC5-62E6-41AB-A23C-F25391A63C15}" srcId="{A9241C59-6A97-4B5E-BE61-E78134411CD4}" destId="{7CACCB3B-6EB2-4FCA-A57F-E825C7173CDD}" srcOrd="0" destOrd="0" parTransId="{C30B41ED-FA66-486D-8FDA-C23852D7A399}" sibTransId="{1D20CEE5-CF66-47B6-B727-46A41383622C}"/>
    <dgm:cxn modelId="{6B119ECB-25E8-4747-8CDF-A0375A7864A8}" type="presOf" srcId="{C2E083CC-F0D5-4674-AAAE-809387FC5170}" destId="{0EBCFBCB-AE8B-4363-AC88-BB0D534FF095}" srcOrd="0" destOrd="0" presId="urn:microsoft.com/office/officeart/2005/8/layout/vList6"/>
    <dgm:cxn modelId="{32174BD1-014D-4E81-AE63-5F47D4B57F6A}" type="presOf" srcId="{0CB56AA3-108D-45BE-8CFC-C09A419338C8}" destId="{0EBCFBCB-AE8B-4363-AC88-BB0D534FF095}" srcOrd="0" destOrd="1" presId="urn:microsoft.com/office/officeart/2005/8/layout/vList6"/>
    <dgm:cxn modelId="{445CC0D3-1E19-4632-9095-971193AD2540}" type="presOf" srcId="{941340FD-6B10-435C-8A3E-7B6BFFFABE26}" destId="{2164896A-87E2-46F0-B795-405D862AACBB}" srcOrd="0" destOrd="1" presId="urn:microsoft.com/office/officeart/2005/8/layout/vList6"/>
    <dgm:cxn modelId="{627243DF-3CA0-4539-BAE7-33C3302AEC54}" srcId="{2D1DA44B-9FAF-4321-A0C4-65B1B6C8204A}" destId="{4ADF525A-6EED-4582-B9AD-966516B8A08E}" srcOrd="1" destOrd="0" parTransId="{752CFD6F-7B26-4159-80A1-623F8BD160AF}" sibTransId="{2A23A5FC-64BE-4DC7-A319-CAE7689F2E39}"/>
    <dgm:cxn modelId="{93214DEC-5338-4132-AACF-6EE52A6A3965}" srcId="{D5AE8C0C-8818-41AD-A0A0-A12C70333244}" destId="{A9241C59-6A97-4B5E-BE61-E78134411CD4}" srcOrd="0" destOrd="0" parTransId="{511EC49A-8572-41CE-A33E-76C8C0ED25F5}" sibTransId="{A9B10298-9476-4A38-8B07-EC08B801202B}"/>
    <dgm:cxn modelId="{699D5AEE-63D7-4DBA-BFED-F8DEA090FB08}" type="presOf" srcId="{4ADF525A-6EED-4582-B9AD-966516B8A08E}" destId="{2E62CCE7-B218-4614-8325-7D998AA7B56E}" srcOrd="0" destOrd="1" presId="urn:microsoft.com/office/officeart/2005/8/layout/vList6"/>
    <dgm:cxn modelId="{D47E9E13-3898-4683-986C-E2A3C8462A44}" type="presParOf" srcId="{304EC867-FEA3-412E-A344-871329C78AD0}" destId="{05AA26A7-E1B9-4ADC-9716-381A559BC9E8}" srcOrd="0" destOrd="0" presId="urn:microsoft.com/office/officeart/2005/8/layout/vList6"/>
    <dgm:cxn modelId="{B15F7417-2445-4243-A44F-E7C28B3B4982}" type="presParOf" srcId="{05AA26A7-E1B9-4ADC-9716-381A559BC9E8}" destId="{C6A7233D-6C60-41D9-A358-B40DF1BCD8E4}" srcOrd="0" destOrd="0" presId="urn:microsoft.com/office/officeart/2005/8/layout/vList6"/>
    <dgm:cxn modelId="{5CD793BB-7C5E-415C-B7A4-2B78B82CA222}" type="presParOf" srcId="{05AA26A7-E1B9-4ADC-9716-381A559BC9E8}" destId="{2164896A-87E2-46F0-B795-405D862AACBB}" srcOrd="1" destOrd="0" presId="urn:microsoft.com/office/officeart/2005/8/layout/vList6"/>
    <dgm:cxn modelId="{9E3777B5-F2A4-46F1-B82F-57083EB254FC}" type="presParOf" srcId="{304EC867-FEA3-412E-A344-871329C78AD0}" destId="{D9AFEC96-4211-4E72-886F-E91B3013AE48}" srcOrd="1" destOrd="0" presId="urn:microsoft.com/office/officeart/2005/8/layout/vList6"/>
    <dgm:cxn modelId="{E3CE08BE-2683-4A90-8CD3-D5E717D300CE}" type="presParOf" srcId="{304EC867-FEA3-412E-A344-871329C78AD0}" destId="{3F6060D4-4380-412C-9D02-7C19293964C6}" srcOrd="2" destOrd="0" presId="urn:microsoft.com/office/officeart/2005/8/layout/vList6"/>
    <dgm:cxn modelId="{1CC78703-04AB-46C6-A817-52CB4BC7A24C}" type="presParOf" srcId="{3F6060D4-4380-412C-9D02-7C19293964C6}" destId="{51BB101C-7DC9-485B-9ECE-373820795AA2}" srcOrd="0" destOrd="0" presId="urn:microsoft.com/office/officeart/2005/8/layout/vList6"/>
    <dgm:cxn modelId="{F3469840-D32E-4096-A7D5-9A976EB799F5}" type="presParOf" srcId="{3F6060D4-4380-412C-9D02-7C19293964C6}" destId="{2E62CCE7-B218-4614-8325-7D998AA7B56E}" srcOrd="1" destOrd="0" presId="urn:microsoft.com/office/officeart/2005/8/layout/vList6"/>
    <dgm:cxn modelId="{9E09E457-393D-45A3-BA87-A47E131AB33D}" type="presParOf" srcId="{304EC867-FEA3-412E-A344-871329C78AD0}" destId="{0A59E817-B120-48D8-A3E1-203B32853566}" srcOrd="3" destOrd="0" presId="urn:microsoft.com/office/officeart/2005/8/layout/vList6"/>
    <dgm:cxn modelId="{2709F651-663E-4426-9E84-616C4D5C599C}" type="presParOf" srcId="{304EC867-FEA3-412E-A344-871329C78AD0}" destId="{39490855-724A-4FF4-B6E4-6FFE76E124B1}" srcOrd="4" destOrd="0" presId="urn:microsoft.com/office/officeart/2005/8/layout/vList6"/>
    <dgm:cxn modelId="{57385907-8B31-40BA-BA70-9ED696E0EA0A}" type="presParOf" srcId="{39490855-724A-4FF4-B6E4-6FFE76E124B1}" destId="{4757086F-A8CE-4115-8807-736E9711FE6D}" srcOrd="0" destOrd="0" presId="urn:microsoft.com/office/officeart/2005/8/layout/vList6"/>
    <dgm:cxn modelId="{6F706B2C-649B-4231-821B-75DDB3D6627B}" type="presParOf" srcId="{39490855-724A-4FF4-B6E4-6FFE76E124B1}" destId="{0EBCFBCB-AE8B-4363-AC88-BB0D534FF09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DA94D8-56F7-4C08-8790-CE29357BA8E4}" type="doc">
      <dgm:prSet loTypeId="urn:microsoft.com/office/officeart/2005/8/layout/chevron1" loCatId="process" qsTypeId="urn:microsoft.com/office/officeart/2005/8/quickstyle/simple5" qsCatId="simple" csTypeId="urn:microsoft.com/office/officeart/2005/8/colors/accent2_2" csCatId="accent2" phldr="1"/>
      <dgm:spPr/>
    </dgm:pt>
    <dgm:pt modelId="{0926CEE6-7435-474C-BC98-31A9EFE21595}">
      <dgm:prSet phldrT="[Текст]"/>
      <dgm:spPr/>
      <dgm:t>
        <a:bodyPr/>
        <a:lstStyle/>
        <a:p>
          <a:r>
            <a:rPr lang="ru-RU" b="1" dirty="0"/>
            <a:t>ЦЕЛЬ ИСПОЛЬЗОВАНИЯ</a:t>
          </a:r>
        </a:p>
      </dgm:t>
    </dgm:pt>
    <dgm:pt modelId="{B5618544-A231-41D1-8F5E-F4092000CE5D}" type="parTrans" cxnId="{5403DBDC-1A10-44ED-B707-027804C0DD9E}">
      <dgm:prSet/>
      <dgm:spPr/>
      <dgm:t>
        <a:bodyPr/>
        <a:lstStyle/>
        <a:p>
          <a:endParaRPr lang="ru-RU" b="1"/>
        </a:p>
      </dgm:t>
    </dgm:pt>
    <dgm:pt modelId="{9FECAEA6-C4AF-44A3-87D9-80C99863C939}" type="sibTrans" cxnId="{5403DBDC-1A10-44ED-B707-027804C0DD9E}">
      <dgm:prSet/>
      <dgm:spPr/>
      <dgm:t>
        <a:bodyPr/>
        <a:lstStyle/>
        <a:p>
          <a:endParaRPr lang="ru-RU" b="1"/>
        </a:p>
      </dgm:t>
    </dgm:pt>
    <dgm:pt modelId="{3670D5CB-474A-4F48-96B3-A3E5097B3CD4}">
      <dgm:prSet phldrT="[Текст]"/>
      <dgm:spPr/>
      <dgm:t>
        <a:bodyPr/>
        <a:lstStyle/>
        <a:p>
          <a:r>
            <a:rPr lang="ru-RU" b="1" dirty="0"/>
            <a:t>ЭФФЕКТ</a:t>
          </a:r>
        </a:p>
      </dgm:t>
    </dgm:pt>
    <dgm:pt modelId="{7BAA08E2-E1AE-4BDE-B22C-3FBA50174FD0}" type="parTrans" cxnId="{24BFCA02-FC4A-45DA-A7BB-50CA0DEC8C1D}">
      <dgm:prSet/>
      <dgm:spPr/>
      <dgm:t>
        <a:bodyPr/>
        <a:lstStyle/>
        <a:p>
          <a:endParaRPr lang="ru-RU" b="1"/>
        </a:p>
      </dgm:t>
    </dgm:pt>
    <dgm:pt modelId="{C2897F1C-7DE8-4E54-8C92-63282096942E}" type="sibTrans" cxnId="{24BFCA02-FC4A-45DA-A7BB-50CA0DEC8C1D}">
      <dgm:prSet/>
      <dgm:spPr/>
      <dgm:t>
        <a:bodyPr/>
        <a:lstStyle/>
        <a:p>
          <a:endParaRPr lang="ru-RU" b="1"/>
        </a:p>
      </dgm:t>
    </dgm:pt>
    <dgm:pt modelId="{9B126C29-645E-4607-BF97-F07A3794C128}">
      <dgm:prSet phldrT="[Текст]"/>
      <dgm:spPr/>
      <dgm:t>
        <a:bodyPr/>
        <a:lstStyle/>
        <a:p>
          <a:r>
            <a:rPr lang="ru-RU" b="1" dirty="0"/>
            <a:t>УСЛОВИЯ ИСПОЛЬЗОВАНИЯ</a:t>
          </a:r>
        </a:p>
      </dgm:t>
    </dgm:pt>
    <dgm:pt modelId="{EB85262A-DBCF-4025-86E7-A021997BE147}" type="parTrans" cxnId="{6174B1FE-6FFB-4C09-B739-A2A4DFC1D746}">
      <dgm:prSet/>
      <dgm:spPr/>
      <dgm:t>
        <a:bodyPr/>
        <a:lstStyle/>
        <a:p>
          <a:endParaRPr lang="ru-RU" b="1"/>
        </a:p>
      </dgm:t>
    </dgm:pt>
    <dgm:pt modelId="{C6C420A0-56CC-4F60-A295-4375BC1FF483}" type="sibTrans" cxnId="{6174B1FE-6FFB-4C09-B739-A2A4DFC1D746}">
      <dgm:prSet/>
      <dgm:spPr/>
      <dgm:t>
        <a:bodyPr/>
        <a:lstStyle/>
        <a:p>
          <a:endParaRPr lang="ru-RU" b="1"/>
        </a:p>
      </dgm:t>
    </dgm:pt>
    <dgm:pt modelId="{4E80833A-872A-4E49-82A2-AA49ACC1E13E}" type="pres">
      <dgm:prSet presAssocID="{08DA94D8-56F7-4C08-8790-CE29357BA8E4}" presName="Name0" presStyleCnt="0">
        <dgm:presLayoutVars>
          <dgm:dir/>
          <dgm:animLvl val="lvl"/>
          <dgm:resizeHandles val="exact"/>
        </dgm:presLayoutVars>
      </dgm:prSet>
      <dgm:spPr/>
    </dgm:pt>
    <dgm:pt modelId="{CAA729E4-0795-4AEB-91BB-433B510A6580}" type="pres">
      <dgm:prSet presAssocID="{0926CEE6-7435-474C-BC98-31A9EFE2159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22D1C35-8CB3-49F9-9287-5FA1A168DC54}" type="pres">
      <dgm:prSet presAssocID="{9FECAEA6-C4AF-44A3-87D9-80C99863C939}" presName="parTxOnlySpace" presStyleCnt="0"/>
      <dgm:spPr/>
    </dgm:pt>
    <dgm:pt modelId="{82FE06C7-3DD0-4701-B290-4EAF0052F916}" type="pres">
      <dgm:prSet presAssocID="{3670D5CB-474A-4F48-96B3-A3E5097B3CD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D3E2684-64F6-406A-BAE0-FCB15748D62D}" type="pres">
      <dgm:prSet presAssocID="{C2897F1C-7DE8-4E54-8C92-63282096942E}" presName="parTxOnlySpace" presStyleCnt="0"/>
      <dgm:spPr/>
    </dgm:pt>
    <dgm:pt modelId="{95370B56-1612-4631-BB12-581A9DABB21B}" type="pres">
      <dgm:prSet presAssocID="{9B126C29-645E-4607-BF97-F07A3794C12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4BFCA02-FC4A-45DA-A7BB-50CA0DEC8C1D}" srcId="{08DA94D8-56F7-4C08-8790-CE29357BA8E4}" destId="{3670D5CB-474A-4F48-96B3-A3E5097B3CD4}" srcOrd="1" destOrd="0" parTransId="{7BAA08E2-E1AE-4BDE-B22C-3FBA50174FD0}" sibTransId="{C2897F1C-7DE8-4E54-8C92-63282096942E}"/>
    <dgm:cxn modelId="{741D8C2F-6369-4D59-BDDB-EAC8B5A71D80}" type="presOf" srcId="{0926CEE6-7435-474C-BC98-31A9EFE21595}" destId="{CAA729E4-0795-4AEB-91BB-433B510A6580}" srcOrd="0" destOrd="0" presId="urn:microsoft.com/office/officeart/2005/8/layout/chevron1"/>
    <dgm:cxn modelId="{CC14F072-9325-4A1B-BD5F-C05DB624AABD}" type="presOf" srcId="{08DA94D8-56F7-4C08-8790-CE29357BA8E4}" destId="{4E80833A-872A-4E49-82A2-AA49ACC1E13E}" srcOrd="0" destOrd="0" presId="urn:microsoft.com/office/officeart/2005/8/layout/chevron1"/>
    <dgm:cxn modelId="{2E857553-A7BD-423D-9817-BC4FEF7874E5}" type="presOf" srcId="{9B126C29-645E-4607-BF97-F07A3794C128}" destId="{95370B56-1612-4631-BB12-581A9DABB21B}" srcOrd="0" destOrd="0" presId="urn:microsoft.com/office/officeart/2005/8/layout/chevron1"/>
    <dgm:cxn modelId="{271B24BD-76C6-4BEB-855A-0E56848FB89B}" type="presOf" srcId="{3670D5CB-474A-4F48-96B3-A3E5097B3CD4}" destId="{82FE06C7-3DD0-4701-B290-4EAF0052F916}" srcOrd="0" destOrd="0" presId="urn:microsoft.com/office/officeart/2005/8/layout/chevron1"/>
    <dgm:cxn modelId="{5403DBDC-1A10-44ED-B707-027804C0DD9E}" srcId="{08DA94D8-56F7-4C08-8790-CE29357BA8E4}" destId="{0926CEE6-7435-474C-BC98-31A9EFE21595}" srcOrd="0" destOrd="0" parTransId="{B5618544-A231-41D1-8F5E-F4092000CE5D}" sibTransId="{9FECAEA6-C4AF-44A3-87D9-80C99863C939}"/>
    <dgm:cxn modelId="{6174B1FE-6FFB-4C09-B739-A2A4DFC1D746}" srcId="{08DA94D8-56F7-4C08-8790-CE29357BA8E4}" destId="{9B126C29-645E-4607-BF97-F07A3794C128}" srcOrd="2" destOrd="0" parTransId="{EB85262A-DBCF-4025-86E7-A021997BE147}" sibTransId="{C6C420A0-56CC-4F60-A295-4375BC1FF483}"/>
    <dgm:cxn modelId="{D233BFBB-BC85-4621-AA35-114FEFBEA689}" type="presParOf" srcId="{4E80833A-872A-4E49-82A2-AA49ACC1E13E}" destId="{CAA729E4-0795-4AEB-91BB-433B510A6580}" srcOrd="0" destOrd="0" presId="urn:microsoft.com/office/officeart/2005/8/layout/chevron1"/>
    <dgm:cxn modelId="{AE878E35-183F-4CAF-B9DD-8C0DC1F7873F}" type="presParOf" srcId="{4E80833A-872A-4E49-82A2-AA49ACC1E13E}" destId="{D22D1C35-8CB3-49F9-9287-5FA1A168DC54}" srcOrd="1" destOrd="0" presId="urn:microsoft.com/office/officeart/2005/8/layout/chevron1"/>
    <dgm:cxn modelId="{947C0D63-874D-479E-AFF9-F90DFE331362}" type="presParOf" srcId="{4E80833A-872A-4E49-82A2-AA49ACC1E13E}" destId="{82FE06C7-3DD0-4701-B290-4EAF0052F916}" srcOrd="2" destOrd="0" presId="urn:microsoft.com/office/officeart/2005/8/layout/chevron1"/>
    <dgm:cxn modelId="{8D7C36DC-4699-469B-8AA9-27F655774B32}" type="presParOf" srcId="{4E80833A-872A-4E49-82A2-AA49ACC1E13E}" destId="{ED3E2684-64F6-406A-BAE0-FCB15748D62D}" srcOrd="3" destOrd="0" presId="urn:microsoft.com/office/officeart/2005/8/layout/chevron1"/>
    <dgm:cxn modelId="{8F166163-0EBF-4B92-8634-895CBAA826AE}" type="presParOf" srcId="{4E80833A-872A-4E49-82A2-AA49ACC1E13E}" destId="{95370B56-1612-4631-BB12-581A9DABB21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C6397-5044-467D-BBB0-1932E93C607C}">
      <dsp:nvSpPr>
        <dsp:cNvPr id="0" name=""/>
        <dsp:cNvSpPr/>
      </dsp:nvSpPr>
      <dsp:spPr>
        <a:xfrm>
          <a:off x="49" y="128589"/>
          <a:ext cx="4730772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грамотность</a:t>
          </a:r>
        </a:p>
      </dsp:txBody>
      <dsp:txXfrm>
        <a:off x="49" y="128589"/>
        <a:ext cx="4730772" cy="1152000"/>
      </dsp:txXfrm>
    </dsp:sp>
    <dsp:sp modelId="{9079931B-FC42-427A-A6D4-42266D947928}">
      <dsp:nvSpPr>
        <dsp:cNvPr id="0" name=""/>
        <dsp:cNvSpPr/>
      </dsp:nvSpPr>
      <dsp:spPr>
        <a:xfrm>
          <a:off x="49" y="1280589"/>
          <a:ext cx="473077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Первоначально:</a:t>
          </a:r>
          <a:r>
            <a:rPr lang="ru-RU" sz="1200" kern="1200" dirty="0"/>
            <a:t> определенная степень владения навыками чтения и письма в соответствии с устоявшимися нормами родного языка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1" kern="1200" dirty="0"/>
            <a:t>Исторически понятие грамотности расширялось </a:t>
          </a:r>
          <a:r>
            <a:rPr lang="ru-RU" sz="1200" kern="1200" dirty="0"/>
            <a:t>от элементарных умений </a:t>
          </a:r>
          <a:r>
            <a:rPr lang="ru-RU" sz="1200" b="1" i="1" kern="1200" dirty="0"/>
            <a:t>читать, писать, считать </a:t>
          </a:r>
          <a:r>
            <a:rPr lang="ru-RU" sz="1200" kern="1200" dirty="0"/>
            <a:t>к владению некоторым </a:t>
          </a:r>
          <a:r>
            <a:rPr lang="ru-RU" sz="1200" b="1" i="1" kern="1200" dirty="0"/>
            <a:t>комплексом знаний, умений и навыков</a:t>
          </a:r>
          <a:r>
            <a:rPr lang="ru-RU" sz="1200" kern="1200" dirty="0"/>
            <a:t>, позволяющих человеку </a:t>
          </a:r>
          <a:r>
            <a:rPr lang="ru-RU" sz="1200" b="1" i="1" kern="1200" dirty="0"/>
            <a:t>сознательно действовать в социальных процессах</a:t>
          </a:r>
          <a:endParaRPr lang="ru-RU" sz="1200" kern="1200" dirty="0"/>
        </a:p>
      </dsp:txBody>
      <dsp:txXfrm>
        <a:off x="49" y="1280589"/>
        <a:ext cx="4730772" cy="1756800"/>
      </dsp:txXfrm>
    </dsp:sp>
    <dsp:sp modelId="{1F5DF2A7-0031-4409-B4CE-8084D7A9A4ED}">
      <dsp:nvSpPr>
        <dsp:cNvPr id="0" name=""/>
        <dsp:cNvSpPr/>
      </dsp:nvSpPr>
      <dsp:spPr>
        <a:xfrm>
          <a:off x="5393130" y="128589"/>
          <a:ext cx="4730772" cy="115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функциональность</a:t>
          </a:r>
        </a:p>
      </dsp:txBody>
      <dsp:txXfrm>
        <a:off x="5393130" y="128589"/>
        <a:ext cx="4730772" cy="1152000"/>
      </dsp:txXfrm>
    </dsp:sp>
    <dsp:sp modelId="{DCDB7301-DAEE-49DE-8A5B-95CC329DC889}">
      <dsp:nvSpPr>
        <dsp:cNvPr id="0" name=""/>
        <dsp:cNvSpPr/>
      </dsp:nvSpPr>
      <dsp:spPr>
        <a:xfrm>
          <a:off x="5393130" y="1280589"/>
          <a:ext cx="473077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marR="0" lvl="1" indent="-26988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ru-RU" sz="1400" kern="1200" dirty="0"/>
            <a:t> </a:t>
          </a:r>
          <a:r>
            <a:rPr lang="ru-RU" sz="1400" b="1" kern="1200" dirty="0"/>
            <a:t>Набор возможностей или функций</a:t>
          </a:r>
          <a:r>
            <a:rPr lang="ru-RU" sz="1400" kern="1200" dirty="0"/>
            <a:t>, имеющихся у объекта или системы (практичность, </a:t>
          </a:r>
          <a:r>
            <a:rPr lang="ru-RU" sz="1400" b="1" kern="1200" dirty="0"/>
            <a:t>полезность</a:t>
          </a:r>
          <a:r>
            <a:rPr lang="ru-RU" sz="1400" kern="1200" dirty="0"/>
            <a:t>)</a:t>
          </a:r>
        </a:p>
        <a:p>
          <a:pPr marL="114300" lvl="1" indent="-269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400" kern="1200" dirty="0"/>
            <a:t> </a:t>
          </a:r>
          <a:r>
            <a:rPr lang="ru-RU" sz="1400" b="1" kern="1200" dirty="0"/>
            <a:t>Способность выполнять определённые функции</a:t>
          </a:r>
        </a:p>
        <a:p>
          <a:pPr marL="114300" lvl="1" indent="-26988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ru-RU" sz="1400" kern="1200" dirty="0"/>
        </a:p>
      </dsp:txBody>
      <dsp:txXfrm>
        <a:off x="5393130" y="1280589"/>
        <a:ext cx="4730772" cy="175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DB9A54-1048-4E87-B49B-0E6E934C6CE7}">
      <dsp:nvSpPr>
        <dsp:cNvPr id="0" name=""/>
        <dsp:cNvSpPr/>
      </dsp:nvSpPr>
      <dsp:spPr>
        <a:xfrm>
          <a:off x="0" y="1581668"/>
          <a:ext cx="2287326" cy="21819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 Narrow" panose="020B0606020202030204" pitchFamily="34" charset="0"/>
            </a:rPr>
            <a:t>Национальный </a:t>
          </a:r>
          <a:r>
            <a:rPr lang="ru-RU" sz="1800" b="1" kern="1200" dirty="0" err="1">
              <a:latin typeface="Arial Narrow" panose="020B0606020202030204" pitchFamily="34" charset="0"/>
            </a:rPr>
            <a:t>инструментарийпо</a:t>
          </a:r>
          <a:r>
            <a:rPr lang="ru-RU" sz="1800" b="1" kern="1200" dirty="0">
              <a:latin typeface="Arial Narrow" panose="020B0606020202030204" pitchFamily="34" charset="0"/>
            </a:rPr>
            <a:t> методологии  </a:t>
          </a:r>
          <a:r>
            <a:rPr lang="en-US" sz="1800" b="1" kern="1200" dirty="0">
              <a:latin typeface="Arial Narrow" panose="020B0606020202030204" pitchFamily="34" charset="0"/>
            </a:rPr>
            <a:t>PISA</a:t>
          </a:r>
          <a:endParaRPr lang="ru-RU" sz="1800" b="1" kern="1200" dirty="0">
            <a:latin typeface="Arial Narrow" panose="020B0606020202030204" pitchFamily="34" charset="0"/>
          </a:endParaRPr>
        </a:p>
      </dsp:txBody>
      <dsp:txXfrm>
        <a:off x="334971" y="1901214"/>
        <a:ext cx="1617384" cy="1542902"/>
      </dsp:txXfrm>
    </dsp:sp>
    <dsp:sp modelId="{CD659E1A-517E-4C1A-9FA2-E71077B3274C}">
      <dsp:nvSpPr>
        <dsp:cNvPr id="0" name=""/>
        <dsp:cNvSpPr/>
      </dsp:nvSpPr>
      <dsp:spPr>
        <a:xfrm rot="12769836">
          <a:off x="2035350" y="3183625"/>
          <a:ext cx="563628" cy="651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4C5C11-9EE0-41CE-BB44-2D39B1EBC6C1}">
      <dsp:nvSpPr>
        <dsp:cNvPr id="0" name=""/>
        <dsp:cNvSpPr/>
      </dsp:nvSpPr>
      <dsp:spPr>
        <a:xfrm>
          <a:off x="2341079" y="3305250"/>
          <a:ext cx="1802600" cy="1481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Создание тренажеров</a:t>
          </a:r>
        </a:p>
      </dsp:txBody>
      <dsp:txXfrm>
        <a:off x="2384485" y="3348656"/>
        <a:ext cx="1715788" cy="1395163"/>
      </dsp:txXfrm>
    </dsp:sp>
    <dsp:sp modelId="{BAB364DB-DEF1-4B33-A8F7-0A698210C0CC}">
      <dsp:nvSpPr>
        <dsp:cNvPr id="0" name=""/>
        <dsp:cNvSpPr/>
      </dsp:nvSpPr>
      <dsp:spPr>
        <a:xfrm rot="8445851">
          <a:off x="1905391" y="1370357"/>
          <a:ext cx="684648" cy="651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2BD309-77CA-452F-B077-98E62419AD72}">
      <dsp:nvSpPr>
        <dsp:cNvPr id="0" name=""/>
        <dsp:cNvSpPr/>
      </dsp:nvSpPr>
      <dsp:spPr>
        <a:xfrm>
          <a:off x="2339921" y="136440"/>
          <a:ext cx="1802600" cy="1481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Включение заданий в различные предметы</a:t>
          </a:r>
        </a:p>
      </dsp:txBody>
      <dsp:txXfrm>
        <a:off x="2383327" y="179846"/>
        <a:ext cx="1715788" cy="1395163"/>
      </dsp:txXfrm>
    </dsp:sp>
    <dsp:sp modelId="{0BE03C11-4BE4-40FC-A881-5BF14743A104}">
      <dsp:nvSpPr>
        <dsp:cNvPr id="0" name=""/>
        <dsp:cNvSpPr/>
      </dsp:nvSpPr>
      <dsp:spPr>
        <a:xfrm rot="10463747">
          <a:off x="2333740" y="2210631"/>
          <a:ext cx="347836" cy="65188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D3BD94-5A6F-4BAE-819D-B4EEBED9C47F}">
      <dsp:nvSpPr>
        <dsp:cNvPr id="0" name=""/>
        <dsp:cNvSpPr/>
      </dsp:nvSpPr>
      <dsp:spPr>
        <a:xfrm>
          <a:off x="2339947" y="1720853"/>
          <a:ext cx="1802600" cy="1481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1" kern="1200" dirty="0"/>
            <a:t>Проведение оценочных процедур</a:t>
          </a:r>
        </a:p>
      </dsp:txBody>
      <dsp:txXfrm>
        <a:off x="2383353" y="1764259"/>
        <a:ext cx="1715788" cy="13951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4896A-87E2-46F0-B795-405D862AACBB}">
      <dsp:nvSpPr>
        <dsp:cNvPr id="0" name=""/>
        <dsp:cNvSpPr/>
      </dsp:nvSpPr>
      <dsp:spPr>
        <a:xfrm>
          <a:off x="62354" y="52590"/>
          <a:ext cx="2656123" cy="12989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Внедрение новых учебно-методических материалов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Изменение учебного процесса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/>
        </a:p>
      </dsp:txBody>
      <dsp:txXfrm>
        <a:off x="62354" y="214964"/>
        <a:ext cx="2169001" cy="974243"/>
      </dsp:txXfrm>
    </dsp:sp>
    <dsp:sp modelId="{C6A7233D-6C60-41D9-A358-B40DF1BCD8E4}">
      <dsp:nvSpPr>
        <dsp:cNvPr id="0" name=""/>
        <dsp:cNvSpPr/>
      </dsp:nvSpPr>
      <dsp:spPr>
        <a:xfrm>
          <a:off x="2780833" y="179370"/>
          <a:ext cx="1850873" cy="10771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Подготовка учителей  </a:t>
          </a:r>
          <a:r>
            <a:rPr lang="ru-RU" sz="1100" b="1" kern="1200" dirty="0" err="1"/>
            <a:t>Подготока</a:t>
          </a:r>
          <a:r>
            <a:rPr lang="ru-RU" sz="1100" b="1" kern="1200" dirty="0"/>
            <a:t>  разработчиков учебных заданий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Создание  учебно-методических пособий</a:t>
          </a:r>
        </a:p>
      </dsp:txBody>
      <dsp:txXfrm>
        <a:off x="2833415" y="231952"/>
        <a:ext cx="1745709" cy="971979"/>
      </dsp:txXfrm>
    </dsp:sp>
    <dsp:sp modelId="{2E62CCE7-B218-4614-8325-7D998AA7B56E}">
      <dsp:nvSpPr>
        <dsp:cNvPr id="0" name=""/>
        <dsp:cNvSpPr/>
      </dsp:nvSpPr>
      <dsp:spPr>
        <a:xfrm>
          <a:off x="2719" y="1551640"/>
          <a:ext cx="2656123" cy="18235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Внедрение формирующего и диагностического оценивания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Проведение мониторинговых исследований</a:t>
          </a:r>
        </a:p>
      </dsp:txBody>
      <dsp:txXfrm>
        <a:off x="2719" y="1779581"/>
        <a:ext cx="1972300" cy="1367646"/>
      </dsp:txXfrm>
    </dsp:sp>
    <dsp:sp modelId="{51BB101C-7DC9-485B-9ECE-373820795AA2}">
      <dsp:nvSpPr>
        <dsp:cNvPr id="0" name=""/>
        <dsp:cNvSpPr/>
      </dsp:nvSpPr>
      <dsp:spPr>
        <a:xfrm>
          <a:off x="2765870" y="1773882"/>
          <a:ext cx="1850873" cy="10771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Подготовка специалистов:  разработчиков заданий, </a:t>
          </a:r>
          <a:r>
            <a:rPr lang="ru-RU" sz="1050" b="1" kern="1200" dirty="0" err="1"/>
            <a:t>психометриков</a:t>
          </a:r>
          <a:endParaRPr lang="ru-RU" sz="1050" b="1" kern="1200" dirty="0"/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1" kern="1200" dirty="0"/>
            <a:t>Введение в штат школы специалиста по диагностике</a:t>
          </a:r>
        </a:p>
      </dsp:txBody>
      <dsp:txXfrm>
        <a:off x="2818452" y="1826464"/>
        <a:ext cx="1745709" cy="971979"/>
      </dsp:txXfrm>
    </dsp:sp>
    <dsp:sp modelId="{0EBCFBCB-AE8B-4363-AC88-BB0D534FF095}">
      <dsp:nvSpPr>
        <dsp:cNvPr id="0" name=""/>
        <dsp:cNvSpPr/>
      </dsp:nvSpPr>
      <dsp:spPr>
        <a:xfrm>
          <a:off x="10271" y="3273325"/>
          <a:ext cx="2656123" cy="15075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/>
            <a:t>Формирование функциональной грамотности  по индивидуальной траектории</a:t>
          </a:r>
        </a:p>
      </dsp:txBody>
      <dsp:txXfrm>
        <a:off x="10271" y="3461774"/>
        <a:ext cx="2090776" cy="1130693"/>
      </dsp:txXfrm>
    </dsp:sp>
    <dsp:sp modelId="{4757086F-A8CE-4115-8807-736E9711FE6D}">
      <dsp:nvSpPr>
        <dsp:cNvPr id="0" name=""/>
        <dsp:cNvSpPr/>
      </dsp:nvSpPr>
      <dsp:spPr>
        <a:xfrm>
          <a:off x="2765870" y="3488549"/>
          <a:ext cx="1850873" cy="10771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Наличие цифровых устройств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Доступ в интернет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Качество программного обеспечения</a:t>
          </a:r>
        </a:p>
      </dsp:txBody>
      <dsp:txXfrm>
        <a:off x="2818452" y="3541131"/>
        <a:ext cx="1745709" cy="9719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A729E4-0795-4AEB-91BB-433B510A6580}">
      <dsp:nvSpPr>
        <dsp:cNvPr id="0" name=""/>
        <dsp:cNvSpPr/>
      </dsp:nvSpPr>
      <dsp:spPr>
        <a:xfrm>
          <a:off x="2037" y="0"/>
          <a:ext cx="2482369" cy="4483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ЦЕЛЬ ИСПОЛЬЗОВАНИЯ</a:t>
          </a:r>
        </a:p>
      </dsp:txBody>
      <dsp:txXfrm>
        <a:off x="226195" y="0"/>
        <a:ext cx="2034053" cy="448316"/>
      </dsp:txXfrm>
    </dsp:sp>
    <dsp:sp modelId="{82FE06C7-3DD0-4701-B290-4EAF0052F916}">
      <dsp:nvSpPr>
        <dsp:cNvPr id="0" name=""/>
        <dsp:cNvSpPr/>
      </dsp:nvSpPr>
      <dsp:spPr>
        <a:xfrm>
          <a:off x="2236170" y="0"/>
          <a:ext cx="2482369" cy="4483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ЭФФЕКТ</a:t>
          </a:r>
        </a:p>
      </dsp:txBody>
      <dsp:txXfrm>
        <a:off x="2460328" y="0"/>
        <a:ext cx="2034053" cy="448316"/>
      </dsp:txXfrm>
    </dsp:sp>
    <dsp:sp modelId="{95370B56-1612-4631-BB12-581A9DABB21B}">
      <dsp:nvSpPr>
        <dsp:cNvPr id="0" name=""/>
        <dsp:cNvSpPr/>
      </dsp:nvSpPr>
      <dsp:spPr>
        <a:xfrm>
          <a:off x="4470302" y="0"/>
          <a:ext cx="2482369" cy="44831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УСЛОВИЯ ИСПОЛЬЗОВАНИЯ</a:t>
          </a:r>
        </a:p>
      </dsp:txBody>
      <dsp:txXfrm>
        <a:off x="4694460" y="0"/>
        <a:ext cx="2034053" cy="448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2907" cy="496094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847" y="0"/>
            <a:ext cx="2942907" cy="496094"/>
          </a:xfrm>
          <a:prstGeom prst="rect">
            <a:avLst/>
          </a:prstGeom>
        </p:spPr>
        <p:txBody>
          <a:bodyPr vert="horz" lIns="91376" tIns="45688" rIns="91376" bIns="45688" rtlCol="0"/>
          <a:lstStyle>
            <a:lvl1pPr algn="r">
              <a:defRPr sz="1200"/>
            </a:lvl1pPr>
          </a:lstStyle>
          <a:p>
            <a:fld id="{7FA546F4-3602-4837-BFFD-3E3B4BA3A09D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1150" y="744538"/>
            <a:ext cx="61690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76" tIns="45688" rIns="91376" bIns="45688" rtlCol="0" anchor="ctr"/>
          <a:lstStyle/>
          <a:p>
            <a:r>
              <a:rPr lang="ru-RU" dirty="0" err="1"/>
              <a:t>Енка</a:t>
            </a:r>
            <a:r>
              <a:rPr lang="ru-RU" dirty="0"/>
              <a:t> </a:t>
            </a:r>
            <a:r>
              <a:rPr lang="ru-RU" dirty="0" err="1"/>
              <a:t>стра</a:t>
            </a:r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133" y="4712891"/>
            <a:ext cx="5433060" cy="4464844"/>
          </a:xfrm>
          <a:prstGeom prst="rect">
            <a:avLst/>
          </a:prstGeom>
        </p:spPr>
        <p:txBody>
          <a:bodyPr vert="horz" lIns="91376" tIns="45688" rIns="91376" bIns="4568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4059"/>
            <a:ext cx="2942907" cy="496094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847" y="9424059"/>
            <a:ext cx="2942907" cy="496094"/>
          </a:xfrm>
          <a:prstGeom prst="rect">
            <a:avLst/>
          </a:prstGeom>
        </p:spPr>
        <p:txBody>
          <a:bodyPr vert="horz" lIns="91376" tIns="45688" rIns="91376" bIns="45688" rtlCol="0" anchor="b"/>
          <a:lstStyle>
            <a:lvl1pPr algn="r">
              <a:defRPr sz="1200"/>
            </a:lvl1pPr>
          </a:lstStyle>
          <a:p>
            <a:fld id="{C66E0C06-5FE1-4F23-A7EB-1A222EB9CE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7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4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body"/>
          </p:nvPr>
        </p:nvSpPr>
        <p:spPr>
          <a:xfrm>
            <a:off x="558373" y="4305194"/>
            <a:ext cx="4466401" cy="4077891"/>
          </a:xfrm>
          <a:prstGeom prst="rect">
            <a:avLst/>
          </a:prstGeom>
        </p:spPr>
        <p:txBody>
          <a:bodyPr lIns="0" tIns="0" rIns="0" bIns="0"/>
          <a:lstStyle/>
          <a:p>
            <a:pPr marL="189626" indent="-189626"/>
            <a:endParaRPr lang="ru-RU" sz="1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3162943" y="8608961"/>
            <a:ext cx="2419032" cy="4524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298901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74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16B91-39D6-4226-A583-3C583C21CC95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528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61290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101E0-43CB-4683-B176-B1524CF6A62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83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F41B6D-794E-42B5-8813-1F3292FFB450}" type="slidenum">
              <a:rPr lang="ru-RU"/>
              <a:pPr/>
              <a:t>11</a:t>
            </a:fld>
            <a:endParaRPr lang="ru-RU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0713" y="1241425"/>
            <a:ext cx="5556250" cy="3351213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noFill/>
          <a:ln/>
        </p:spPr>
        <p:txBody>
          <a:bodyPr/>
          <a:lstStyle/>
          <a:p>
            <a:pPr eaLnBrk="1" hangingPunct="1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8548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052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738" y="744538"/>
            <a:ext cx="61722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114" y="9427926"/>
            <a:ext cx="2945977" cy="497127"/>
          </a:xfrm>
          <a:prstGeom prst="rect">
            <a:avLst/>
          </a:prstGeom>
        </p:spPr>
        <p:txBody>
          <a:bodyPr/>
          <a:lstStyle/>
          <a:p>
            <a:fld id="{C66E0C06-5FE1-4F23-A7EB-1A222EB9CE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38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dirty="0"/>
              <a:t>В настоящий момент сложилась особая ситуация в образовании,  которая  дает основания для оптимизма   в решении поставленных перед образованием задач.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296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20713" y="1241425"/>
            <a:ext cx="555625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54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61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E0C06-5FE1-4F23-A7EB-1A222EB9CE1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8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6" y="2225605"/>
            <a:ext cx="10098723" cy="15357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8" y="286908"/>
            <a:ext cx="2673191" cy="611294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4" y="286908"/>
            <a:ext cx="7821560" cy="611294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286910"/>
            <a:ext cx="10692765" cy="77500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8" y="4603785"/>
            <a:ext cx="10098723" cy="1422928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8" y="3036576"/>
            <a:ext cx="10098723" cy="156721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2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63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8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4047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9435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5" y="1603698"/>
            <a:ext cx="5249437" cy="6683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84" indent="0">
              <a:buNone/>
              <a:defRPr sz="2300" b="1"/>
            </a:lvl2pPr>
            <a:lvl3pPr marL="1042569" indent="0">
              <a:buNone/>
              <a:defRPr sz="2100" b="1"/>
            </a:lvl3pPr>
            <a:lvl4pPr marL="1563853" indent="0">
              <a:buNone/>
              <a:defRPr sz="1900" b="1"/>
            </a:lvl4pPr>
            <a:lvl5pPr marL="2085137" indent="0">
              <a:buNone/>
              <a:defRPr sz="1900" b="1"/>
            </a:lvl5pPr>
            <a:lvl6pPr marL="2606422" indent="0">
              <a:buNone/>
              <a:defRPr sz="1900" b="1"/>
            </a:lvl6pPr>
            <a:lvl7pPr marL="3127706" indent="0">
              <a:buNone/>
              <a:defRPr sz="1900" b="1"/>
            </a:lvl7pPr>
            <a:lvl8pPr marL="3648990" indent="0">
              <a:buNone/>
              <a:defRPr sz="1900" b="1"/>
            </a:lvl8pPr>
            <a:lvl9pPr marL="4170275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4045" y="2272043"/>
            <a:ext cx="5249437" cy="412781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9" y="1603698"/>
            <a:ext cx="5251501" cy="6683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84" indent="0">
              <a:buNone/>
              <a:defRPr sz="2300" b="1"/>
            </a:lvl2pPr>
            <a:lvl3pPr marL="1042569" indent="0">
              <a:buNone/>
              <a:defRPr sz="2100" b="1"/>
            </a:lvl3pPr>
            <a:lvl4pPr marL="1563853" indent="0">
              <a:buNone/>
              <a:defRPr sz="1900" b="1"/>
            </a:lvl4pPr>
            <a:lvl5pPr marL="2085137" indent="0">
              <a:buNone/>
              <a:defRPr sz="1900" b="1"/>
            </a:lvl5pPr>
            <a:lvl6pPr marL="2606422" indent="0">
              <a:buNone/>
              <a:defRPr sz="1900" b="1"/>
            </a:lvl6pPr>
            <a:lvl7pPr marL="3127706" indent="0">
              <a:buNone/>
              <a:defRPr sz="1900" b="1"/>
            </a:lvl7pPr>
            <a:lvl8pPr marL="3648990" indent="0">
              <a:buNone/>
              <a:defRPr sz="1900" b="1"/>
            </a:lvl8pPr>
            <a:lvl9pPr marL="4170275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35309" y="2272043"/>
            <a:ext cx="5251501" cy="412781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6" y="285251"/>
            <a:ext cx="3908718" cy="121396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5084" y="285251"/>
            <a:ext cx="6641725" cy="6114606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6" y="1499216"/>
            <a:ext cx="3908718" cy="4900641"/>
          </a:xfrm>
        </p:spPr>
        <p:txBody>
          <a:bodyPr/>
          <a:lstStyle>
            <a:lvl1pPr marL="0" indent="0">
              <a:buNone/>
              <a:defRPr sz="1600"/>
            </a:lvl1pPr>
            <a:lvl2pPr marL="521284" indent="0">
              <a:buNone/>
              <a:defRPr sz="1500"/>
            </a:lvl2pPr>
            <a:lvl3pPr marL="1042569" indent="0">
              <a:buNone/>
              <a:defRPr sz="1100"/>
            </a:lvl3pPr>
            <a:lvl4pPr marL="1563853" indent="0">
              <a:buNone/>
              <a:defRPr sz="1100"/>
            </a:lvl4pPr>
            <a:lvl5pPr marL="2085137" indent="0">
              <a:buNone/>
              <a:defRPr sz="1100"/>
            </a:lvl5pPr>
            <a:lvl6pPr marL="2606422" indent="0">
              <a:buNone/>
              <a:defRPr sz="1100"/>
            </a:lvl6pPr>
            <a:lvl7pPr marL="3127706" indent="0">
              <a:buNone/>
              <a:defRPr sz="1100"/>
            </a:lvl7pPr>
            <a:lvl8pPr marL="3648990" indent="0">
              <a:buNone/>
              <a:defRPr sz="1100"/>
            </a:lvl8pPr>
            <a:lvl9pPr marL="417027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3"/>
            <a:ext cx="7128510" cy="59205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/>
          <a:lstStyle>
            <a:lvl1pPr marL="0" indent="0">
              <a:buNone/>
              <a:defRPr sz="3600"/>
            </a:lvl1pPr>
            <a:lvl2pPr marL="521284" indent="0">
              <a:buNone/>
              <a:defRPr sz="3200"/>
            </a:lvl2pPr>
            <a:lvl3pPr marL="1042569" indent="0">
              <a:buNone/>
              <a:defRPr sz="2700"/>
            </a:lvl3pPr>
            <a:lvl4pPr marL="1563853" indent="0">
              <a:buNone/>
              <a:defRPr sz="2300"/>
            </a:lvl4pPr>
            <a:lvl5pPr marL="2085137" indent="0">
              <a:buNone/>
              <a:defRPr sz="2300"/>
            </a:lvl5pPr>
            <a:lvl6pPr marL="2606422" indent="0">
              <a:buNone/>
              <a:defRPr sz="2300"/>
            </a:lvl6pPr>
            <a:lvl7pPr marL="3127706" indent="0">
              <a:buNone/>
              <a:defRPr sz="2300"/>
            </a:lvl7pPr>
            <a:lvl8pPr marL="3648990" indent="0">
              <a:buNone/>
              <a:defRPr sz="2300"/>
            </a:lvl8pPr>
            <a:lvl9pPr marL="417027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31"/>
            <a:ext cx="7128510" cy="840819"/>
          </a:xfrm>
        </p:spPr>
        <p:txBody>
          <a:bodyPr/>
          <a:lstStyle>
            <a:lvl1pPr marL="0" indent="0">
              <a:buNone/>
              <a:defRPr sz="1600"/>
            </a:lvl1pPr>
            <a:lvl2pPr marL="521284" indent="0">
              <a:buNone/>
              <a:defRPr sz="1500"/>
            </a:lvl2pPr>
            <a:lvl3pPr marL="1042569" indent="0">
              <a:buNone/>
              <a:defRPr sz="1100"/>
            </a:lvl3pPr>
            <a:lvl4pPr marL="1563853" indent="0">
              <a:buNone/>
              <a:defRPr sz="1100"/>
            </a:lvl4pPr>
            <a:lvl5pPr marL="2085137" indent="0">
              <a:buNone/>
              <a:defRPr sz="1100"/>
            </a:lvl5pPr>
            <a:lvl6pPr marL="2606422" indent="0">
              <a:buNone/>
              <a:defRPr sz="1100"/>
            </a:lvl6pPr>
            <a:lvl7pPr marL="3127706" indent="0">
              <a:buNone/>
              <a:defRPr sz="1100"/>
            </a:lvl7pPr>
            <a:lvl8pPr marL="3648990" indent="0">
              <a:buNone/>
              <a:defRPr sz="1100"/>
            </a:lvl8pPr>
            <a:lvl9pPr marL="417027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286910"/>
            <a:ext cx="10692765" cy="1194065"/>
          </a:xfrm>
          <a:prstGeom prst="rect">
            <a:avLst/>
          </a:prstGeom>
        </p:spPr>
        <p:txBody>
          <a:bodyPr vert="horz" lIns="104257" tIns="52128" rIns="104257" bIns="5212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4" y="1671693"/>
            <a:ext cx="10692765" cy="4728165"/>
          </a:xfrm>
          <a:prstGeom prst="rect">
            <a:avLst/>
          </a:prstGeom>
        </p:spPr>
        <p:txBody>
          <a:bodyPr vert="horz" lIns="104257" tIns="52128" rIns="104257" bIns="5212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5"/>
            <a:ext cx="2772198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BE020-E3D2-4B40-A05B-7CD782450F67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2" y="6640325"/>
            <a:ext cx="3762269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11" y="6640325"/>
            <a:ext cx="2772198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569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64" indent="-390964" algn="l" defTabSz="104256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087" indent="-325803" algn="l" defTabSz="104256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11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494" indent="-260643" algn="l" defTabSz="104256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779" indent="-260643" algn="l" defTabSz="104256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063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349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633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0917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84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569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853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137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422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706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990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275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alina_kovaleva_rao@mail.ru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3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hyperlink" Target="http://skiv.instra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s://edsoo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edsoo.ru/2024/01/25/metodicheskie-rekomendaczii-po-formirovaniyu-funkczionalnoj-gramotnosti-obuchayushhihsya-5-9-klassov-vo-vneurochnoj-deyatelnosti-9-klass-2023-g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pisa/aboutpisa/Global-competency-for-an-inclusive-world.pd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hyperlink" Target="https://edsoo.ru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galina_kovaleva_rao@mail.ru" TargetMode="External"/><Relationship Id="rId2" Type="http://schemas.openxmlformats.org/officeDocument/2006/relationships/hyperlink" Target="https://vogazeta.ru/articles/2024/9/12/quality_of_education/25302-Galina_Kovaleva_esli_nashi_deti_ovladeyut_funktsionalnoy_gramotnostyu_i_nauchatsya_rabotat_v_komande_togda_ne_tolko_oni_smogut_vyzhit_no_vyzhivet_vsya_nasha_tsivilizatsiy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51793" y="1061914"/>
            <a:ext cx="11161240" cy="6285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508" b="1" dirty="0">
                <a:solidFill>
                  <a:srgbClr val="7030A0"/>
                </a:solidFill>
                <a:latin typeface="Bitter"/>
              </a:rPr>
              <a:t>Функциональная грамотность – интегральная характеристика инновационного развития системы образования</a:t>
            </a:r>
          </a:p>
          <a:p>
            <a:pPr>
              <a:defRPr/>
            </a:pPr>
            <a:endParaRPr lang="ru-RU" sz="3508" b="1" dirty="0">
              <a:latin typeface="Bitter"/>
            </a:endParaRPr>
          </a:p>
          <a:p>
            <a:pPr algn="ctr">
              <a:defRPr/>
            </a:pPr>
            <a:endParaRPr lang="ru-RU" sz="3508" b="1" dirty="0">
              <a:latin typeface="Bitter"/>
            </a:endParaRPr>
          </a:p>
          <a:p>
            <a:pPr algn="ctr">
              <a:defRPr/>
            </a:pPr>
            <a:r>
              <a:rPr lang="ru-RU" sz="3200" i="1" dirty="0">
                <a:solidFill>
                  <a:srgbClr val="7030A0"/>
                </a:solidFill>
                <a:latin typeface="Bitter"/>
              </a:rPr>
              <a:t>Ковалева Галина Сергеевна, </a:t>
            </a:r>
          </a:p>
          <a:p>
            <a:pPr algn="ctr">
              <a:defRPr/>
            </a:pPr>
            <a:r>
              <a:rPr lang="ru-RU" sz="3200" i="1" dirty="0">
                <a:solidFill>
                  <a:srgbClr val="7030A0"/>
                </a:solidFill>
                <a:latin typeface="Bitter"/>
              </a:rPr>
              <a:t>Федеральный институт оценки качества образования</a:t>
            </a:r>
            <a:endParaRPr lang="en-US" sz="3200" i="1" dirty="0">
              <a:solidFill>
                <a:srgbClr val="7030A0"/>
              </a:solidFill>
              <a:latin typeface="Bitter"/>
            </a:endParaRPr>
          </a:p>
          <a:p>
            <a:pPr algn="ctr">
              <a:defRPr/>
            </a:pPr>
            <a:r>
              <a:rPr lang="en-US" sz="3200" i="1" dirty="0">
                <a:solidFill>
                  <a:srgbClr val="7030A0"/>
                </a:solidFill>
                <a:latin typeface="Bitter"/>
                <a:hlinkClick r:id="rId2"/>
              </a:rPr>
              <a:t>galina_kovaleva_rao@mail.ru</a:t>
            </a:r>
            <a:endParaRPr lang="ru-RU" sz="3200" i="1" dirty="0">
              <a:solidFill>
                <a:srgbClr val="7030A0"/>
              </a:solidFill>
              <a:latin typeface="Bitter"/>
            </a:endParaRPr>
          </a:p>
          <a:p>
            <a:pPr algn="ctr">
              <a:defRPr/>
            </a:pPr>
            <a:endParaRPr lang="en-US" sz="3200" i="1" dirty="0">
              <a:solidFill>
                <a:srgbClr val="7030A0"/>
              </a:solidFill>
              <a:latin typeface="Bitter"/>
            </a:endParaRPr>
          </a:p>
          <a:p>
            <a:pPr algn="ctr">
              <a:defRPr/>
            </a:pPr>
            <a:endParaRPr lang="en-US" sz="3200" i="1" dirty="0">
              <a:latin typeface="Bitter"/>
            </a:endParaRPr>
          </a:p>
          <a:p>
            <a:pPr algn="ctr">
              <a:defRPr/>
            </a:pPr>
            <a:endParaRPr lang="en-US" sz="3200" i="1" dirty="0">
              <a:latin typeface="Bitter"/>
            </a:endParaRPr>
          </a:p>
          <a:p>
            <a:pPr>
              <a:defRPr/>
            </a:pPr>
            <a:endParaRPr lang="ru-RU" sz="3508" b="1" dirty="0">
              <a:solidFill>
                <a:srgbClr val="7030A0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069276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660066"/>
                </a:solidFill>
              </a:rPr>
              <a:t>Анализ результатов российских учащихся в сравнении с результатами стран (</a:t>
            </a:r>
            <a:r>
              <a:rPr lang="en-US" dirty="0">
                <a:solidFill>
                  <a:srgbClr val="660066"/>
                </a:solidFill>
              </a:rPr>
              <a:t>PISA-2018)</a:t>
            </a:r>
            <a:endParaRPr lang="ru-RU" dirty="0">
              <a:solidFill>
                <a:srgbClr val="660066"/>
              </a:solidFill>
            </a:endParaRPr>
          </a:p>
        </p:txBody>
      </p:sp>
      <p:grpSp>
        <p:nvGrpSpPr>
          <p:cNvPr id="3" name="Группа 38"/>
          <p:cNvGrpSpPr/>
          <p:nvPr/>
        </p:nvGrpSpPr>
        <p:grpSpPr>
          <a:xfrm>
            <a:off x="7536716" y="1113470"/>
            <a:ext cx="4499939" cy="5584632"/>
            <a:chOff x="7536716" y="1113470"/>
            <a:chExt cx="4499939" cy="5584632"/>
          </a:xfrm>
        </p:grpSpPr>
        <p:sp>
          <p:nvSpPr>
            <p:cNvPr id="6" name="Стрелка вправо 5"/>
            <p:cNvSpPr/>
            <p:nvPr/>
          </p:nvSpPr>
          <p:spPr>
            <a:xfrm rot="10800000">
              <a:off x="9565758" y="5247748"/>
              <a:ext cx="804924" cy="122469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10280928" y="5139234"/>
              <a:ext cx="1399957" cy="23363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Россия - 478</a:t>
              </a: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6716" y="1113470"/>
              <a:ext cx="2102750" cy="5584632"/>
            </a:xfrm>
            <a:prstGeom prst="rect">
              <a:avLst/>
            </a:prstGeom>
          </p:spPr>
        </p:pic>
        <p:sp>
          <p:nvSpPr>
            <p:cNvPr id="33" name="Стрелка вправо 32"/>
            <p:cNvSpPr/>
            <p:nvPr/>
          </p:nvSpPr>
          <p:spPr>
            <a:xfrm rot="10800000">
              <a:off x="9565758" y="4610107"/>
              <a:ext cx="804924" cy="122469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10272694" y="4519595"/>
              <a:ext cx="1763961" cy="230984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Финляндия - 522</a:t>
              </a:r>
            </a:p>
          </p:txBody>
        </p:sp>
        <p:sp>
          <p:nvSpPr>
            <p:cNvPr id="35" name="Стрелка вправо 34"/>
            <p:cNvSpPr/>
            <p:nvPr/>
          </p:nvSpPr>
          <p:spPr>
            <a:xfrm rot="10800000">
              <a:off x="9579350" y="4419018"/>
              <a:ext cx="804924" cy="122469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10332601" y="4311580"/>
              <a:ext cx="1399957" cy="23363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Эстония - 530</a:t>
              </a:r>
            </a:p>
          </p:txBody>
        </p:sp>
        <p:sp>
          <p:nvSpPr>
            <p:cNvPr id="37" name="Стрелка вправо 36"/>
            <p:cNvSpPr/>
            <p:nvPr/>
          </p:nvSpPr>
          <p:spPr>
            <a:xfrm rot="10800000">
              <a:off x="9579350" y="3778155"/>
              <a:ext cx="804924" cy="122469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1"/>
            <p:cNvSpPr txBox="1"/>
            <p:nvPr/>
          </p:nvSpPr>
          <p:spPr>
            <a:xfrm>
              <a:off x="10280928" y="3678515"/>
              <a:ext cx="1399957" cy="23363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Китай - 590</a:t>
              </a:r>
            </a:p>
          </p:txBody>
        </p:sp>
      </p:grpSp>
      <p:grpSp>
        <p:nvGrpSpPr>
          <p:cNvPr id="4" name="Группа 28"/>
          <p:cNvGrpSpPr/>
          <p:nvPr/>
        </p:nvGrpSpPr>
        <p:grpSpPr>
          <a:xfrm>
            <a:off x="-252263" y="1061915"/>
            <a:ext cx="4771813" cy="5687743"/>
            <a:chOff x="-252263" y="1061915"/>
            <a:chExt cx="4771813" cy="5687743"/>
          </a:xfrm>
        </p:grpSpPr>
        <p:grpSp>
          <p:nvGrpSpPr>
            <p:cNvPr id="5" name="Группа 30"/>
            <p:cNvGrpSpPr/>
            <p:nvPr/>
          </p:nvGrpSpPr>
          <p:grpSpPr>
            <a:xfrm>
              <a:off x="-252263" y="1061915"/>
              <a:ext cx="4771813" cy="5687743"/>
              <a:chOff x="88491" y="1061915"/>
              <a:chExt cx="4771813" cy="5687743"/>
            </a:xfrm>
          </p:grpSpPr>
          <p:sp>
            <p:nvSpPr>
              <p:cNvPr id="22" name="TextBox 1"/>
              <p:cNvSpPr txBox="1"/>
              <p:nvPr/>
            </p:nvSpPr>
            <p:spPr>
              <a:xfrm>
                <a:off x="3042577" y="4446085"/>
                <a:ext cx="1817727" cy="233635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b="1" i="0" kern="0" baseline="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Финляндия</a:t>
                </a:r>
                <a:r>
                  <a:rPr lang="ru-RU" sz="1400" b="1" i="0" kern="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- </a:t>
                </a:r>
                <a:r>
                  <a:rPr lang="ru-RU" sz="1400" b="1" i="0" kern="0" baseline="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520</a:t>
                </a:r>
              </a:p>
            </p:txBody>
          </p:sp>
          <p:grpSp>
            <p:nvGrpSpPr>
              <p:cNvPr id="12" name="Группа 29"/>
              <p:cNvGrpSpPr/>
              <p:nvPr/>
            </p:nvGrpSpPr>
            <p:grpSpPr>
              <a:xfrm>
                <a:off x="88491" y="1061915"/>
                <a:ext cx="4555790" cy="5687743"/>
                <a:chOff x="107777" y="1061915"/>
                <a:chExt cx="4555790" cy="5687743"/>
              </a:xfrm>
            </p:grpSpPr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07777" y="1061915"/>
                  <a:ext cx="2068121" cy="5687743"/>
                </a:xfrm>
                <a:prstGeom prst="rect">
                  <a:avLst/>
                </a:prstGeom>
              </p:spPr>
            </p:pic>
            <p:grpSp>
              <p:nvGrpSpPr>
                <p:cNvPr id="27" name="Группа 28"/>
                <p:cNvGrpSpPr/>
                <p:nvPr/>
              </p:nvGrpSpPr>
              <p:grpSpPr>
                <a:xfrm>
                  <a:off x="2172054" y="4018501"/>
                  <a:ext cx="2491513" cy="1237551"/>
                  <a:chOff x="2172054" y="4018501"/>
                  <a:chExt cx="2491513" cy="1237551"/>
                </a:xfrm>
              </p:grpSpPr>
              <p:sp>
                <p:nvSpPr>
                  <p:cNvPr id="8" name="Стрелка вправо 7"/>
                  <p:cNvSpPr/>
                  <p:nvPr/>
                </p:nvSpPr>
                <p:spPr>
                  <a:xfrm rot="10800000">
                    <a:off x="2175898" y="5067619"/>
                    <a:ext cx="964860" cy="188433"/>
                  </a:xfrm>
                  <a:prstGeom prst="rightArrow">
                    <a:avLst>
                      <a:gd name="adj1" fmla="val 34580"/>
                      <a:gd name="adj2" fmla="val 155350"/>
                    </a:avLst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0" name="TextBox 1"/>
                  <p:cNvSpPr txBox="1"/>
                  <p:nvPr/>
                </p:nvSpPr>
                <p:spPr>
                  <a:xfrm>
                    <a:off x="3078334" y="5014114"/>
                    <a:ext cx="1371180" cy="233635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Россия</a:t>
                    </a:r>
                    <a:r>
                      <a:rPr lang="ru-RU" sz="1400" b="1" i="0" kern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479</a:t>
                    </a:r>
                  </a:p>
                </p:txBody>
              </p:sp>
              <p:sp>
                <p:nvSpPr>
                  <p:cNvPr id="21" name="Стрелка вправо 20"/>
                  <p:cNvSpPr/>
                  <p:nvPr/>
                </p:nvSpPr>
                <p:spPr>
                  <a:xfrm rot="10800000">
                    <a:off x="2172054" y="4507601"/>
                    <a:ext cx="964860" cy="188433"/>
                  </a:xfrm>
                  <a:prstGeom prst="rightArrow">
                    <a:avLst>
                      <a:gd name="adj1" fmla="val 34580"/>
                      <a:gd name="adj2" fmla="val 155350"/>
                    </a:avLst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3" name="Стрелка вправо 22"/>
                  <p:cNvSpPr/>
                  <p:nvPr/>
                </p:nvSpPr>
                <p:spPr>
                  <a:xfrm rot="10800000">
                    <a:off x="2179318" y="4080017"/>
                    <a:ext cx="964860" cy="188433"/>
                  </a:xfrm>
                  <a:prstGeom prst="rightArrow">
                    <a:avLst>
                      <a:gd name="adj1" fmla="val 34580"/>
                      <a:gd name="adj2" fmla="val 155350"/>
                    </a:avLst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4" name="TextBox 1"/>
                  <p:cNvSpPr txBox="1"/>
                  <p:nvPr/>
                </p:nvSpPr>
                <p:spPr>
                  <a:xfrm>
                    <a:off x="3049842" y="4018501"/>
                    <a:ext cx="1371180" cy="233635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Китай</a:t>
                    </a:r>
                    <a:r>
                      <a:rPr lang="ru-RU" sz="1400" b="1" i="0" kern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555</a:t>
                    </a:r>
                  </a:p>
                </p:txBody>
              </p:sp>
              <p:sp>
                <p:nvSpPr>
                  <p:cNvPr id="25" name="Стрелка вправо 24"/>
                  <p:cNvSpPr/>
                  <p:nvPr/>
                </p:nvSpPr>
                <p:spPr>
                  <a:xfrm rot="10800000">
                    <a:off x="2179318" y="4353054"/>
                    <a:ext cx="964860" cy="188433"/>
                  </a:xfrm>
                  <a:prstGeom prst="rightArrow">
                    <a:avLst>
                      <a:gd name="adj1" fmla="val 34580"/>
                      <a:gd name="adj2" fmla="val 155350"/>
                    </a:avLst>
                  </a:prstGeom>
                  <a:solidFill>
                    <a:srgbClr val="C0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6" name="TextBox 1"/>
                  <p:cNvSpPr txBox="1"/>
                  <p:nvPr/>
                </p:nvSpPr>
                <p:spPr>
                  <a:xfrm>
                    <a:off x="2997120" y="4285960"/>
                    <a:ext cx="1666447" cy="233635"/>
                  </a:xfrm>
                  <a:prstGeom prst="rect">
                    <a:avLst/>
                  </a:prstGeom>
                </p:spPr>
                <p:txBody>
                  <a:bodyPr wrap="square" rtlCol="0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Эстония</a:t>
                    </a:r>
                    <a:r>
                      <a:rPr lang="ru-RU" sz="1400" b="1" i="0" kern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 - </a:t>
                    </a:r>
                    <a:r>
                      <a:rPr lang="ru-RU" sz="1400" b="1" i="0" kern="0" baseline="0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rPr>
                      <a:t>523</a:t>
                    </a:r>
                  </a:p>
                </p:txBody>
              </p:sp>
            </p:grpSp>
          </p:grpSp>
        </p:grpSp>
        <p:sp>
          <p:nvSpPr>
            <p:cNvPr id="39" name="Стрелка вправо 38"/>
            <p:cNvSpPr/>
            <p:nvPr/>
          </p:nvSpPr>
          <p:spPr>
            <a:xfrm rot="10800000">
              <a:off x="1835970" y="5265969"/>
              <a:ext cx="964860" cy="188433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1"/>
            <p:cNvSpPr txBox="1"/>
            <p:nvPr/>
          </p:nvSpPr>
          <p:spPr>
            <a:xfrm>
              <a:off x="2738406" y="5212464"/>
              <a:ext cx="1781144" cy="24193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Белоруссия</a:t>
              </a:r>
              <a:r>
                <a:rPr lang="ru-RU" sz="1400" b="1" i="0" kern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- </a:t>
              </a:r>
              <a:r>
                <a:rPr lang="ru-RU" sz="1400" b="1" i="0" kern="0" baseline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474</a:t>
              </a:r>
            </a:p>
          </p:txBody>
        </p:sp>
        <p:sp>
          <p:nvSpPr>
            <p:cNvPr id="41" name="Стрелка вправо 40"/>
            <p:cNvSpPr/>
            <p:nvPr/>
          </p:nvSpPr>
          <p:spPr>
            <a:xfrm rot="10800000">
              <a:off x="1835969" y="5986049"/>
              <a:ext cx="964860" cy="188433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1"/>
            <p:cNvSpPr txBox="1"/>
            <p:nvPr/>
          </p:nvSpPr>
          <p:spPr>
            <a:xfrm>
              <a:off x="2738405" y="5932544"/>
              <a:ext cx="1565122" cy="241938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Казахстан</a:t>
              </a:r>
              <a:r>
                <a:rPr lang="ru-RU" sz="1400" b="1" i="0" kern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- 387</a:t>
              </a:r>
              <a:endParaRPr lang="ru-RU" sz="1400" b="1" i="0" kern="0" baseline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Группа 29"/>
          <p:cNvGrpSpPr/>
          <p:nvPr/>
        </p:nvGrpSpPr>
        <p:grpSpPr>
          <a:xfrm>
            <a:off x="3708177" y="1093906"/>
            <a:ext cx="4680520" cy="5670935"/>
            <a:chOff x="3708177" y="1093906"/>
            <a:chExt cx="4680520" cy="5670935"/>
          </a:xfrm>
        </p:grpSpPr>
        <p:grpSp>
          <p:nvGrpSpPr>
            <p:cNvPr id="30" name="Группа 31"/>
            <p:cNvGrpSpPr/>
            <p:nvPr/>
          </p:nvGrpSpPr>
          <p:grpSpPr>
            <a:xfrm>
              <a:off x="3708177" y="1093906"/>
              <a:ext cx="4645289" cy="5670935"/>
              <a:chOff x="4247464" y="1093906"/>
              <a:chExt cx="4645289" cy="5670935"/>
            </a:xfrm>
          </p:grpSpPr>
          <p:sp>
            <p:nvSpPr>
              <p:cNvPr id="7" name="Стрелка вправо 6"/>
              <p:cNvSpPr/>
              <p:nvPr/>
            </p:nvSpPr>
            <p:spPr>
              <a:xfrm rot="10800000">
                <a:off x="6367065" y="4917363"/>
                <a:ext cx="792088" cy="128977"/>
              </a:xfrm>
              <a:prstGeom prst="rightArrow">
                <a:avLst>
                  <a:gd name="adj1" fmla="val 34580"/>
                  <a:gd name="adj2" fmla="val 155350"/>
                </a:avLst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1"/>
              <p:cNvSpPr txBox="1"/>
              <p:nvPr/>
            </p:nvSpPr>
            <p:spPr>
              <a:xfrm>
                <a:off x="7139511" y="4825685"/>
                <a:ext cx="1320884" cy="30524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b="1" i="0" kern="0" baseline="0" dirty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Россия - 488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247464" y="1093906"/>
                <a:ext cx="2265339" cy="5670935"/>
              </a:xfrm>
              <a:prstGeom prst="rect">
                <a:avLst/>
              </a:prstGeom>
            </p:spPr>
          </p:pic>
          <p:sp>
            <p:nvSpPr>
              <p:cNvPr id="14" name="Стрелка вправо 13"/>
              <p:cNvSpPr/>
              <p:nvPr/>
            </p:nvSpPr>
            <p:spPr>
              <a:xfrm rot="10800000">
                <a:off x="6371864" y="3606550"/>
                <a:ext cx="792088" cy="128977"/>
              </a:xfrm>
              <a:prstGeom prst="rightArrow">
                <a:avLst>
                  <a:gd name="adj1" fmla="val 34580"/>
                  <a:gd name="adj2" fmla="val 155350"/>
                </a:avLst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"/>
              <p:cNvSpPr txBox="1"/>
              <p:nvPr/>
            </p:nvSpPr>
            <p:spPr>
              <a:xfrm>
                <a:off x="7142220" y="3517707"/>
                <a:ext cx="1175011" cy="30524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b="1" i="0" kern="0" baseline="0" dirty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Китай - 591</a:t>
                </a:r>
              </a:p>
            </p:txBody>
          </p:sp>
          <p:sp>
            <p:nvSpPr>
              <p:cNvPr id="16" name="Стрелка вправо 15"/>
              <p:cNvSpPr/>
              <p:nvPr/>
            </p:nvSpPr>
            <p:spPr>
              <a:xfrm rot="10800000">
                <a:off x="6372472" y="4711619"/>
                <a:ext cx="792088" cy="128977"/>
              </a:xfrm>
              <a:prstGeom prst="rightArrow">
                <a:avLst>
                  <a:gd name="adj1" fmla="val 34580"/>
                  <a:gd name="adj2" fmla="val 155350"/>
                </a:avLst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TextBox 1"/>
              <p:cNvSpPr txBox="1"/>
              <p:nvPr/>
            </p:nvSpPr>
            <p:spPr>
              <a:xfrm>
                <a:off x="7092553" y="4610107"/>
                <a:ext cx="1800200" cy="30524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b="1" i="0" kern="0" baseline="0" dirty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Финляндия - 507</a:t>
                </a:r>
              </a:p>
            </p:txBody>
          </p:sp>
          <p:sp>
            <p:nvSpPr>
              <p:cNvPr id="18" name="Стрелка вправо 17"/>
              <p:cNvSpPr/>
              <p:nvPr/>
            </p:nvSpPr>
            <p:spPr>
              <a:xfrm rot="10800000">
                <a:off x="6380958" y="4481129"/>
                <a:ext cx="792088" cy="128977"/>
              </a:xfrm>
              <a:prstGeom prst="rightArrow">
                <a:avLst>
                  <a:gd name="adj1" fmla="val 34580"/>
                  <a:gd name="adj2" fmla="val 155350"/>
                </a:avLst>
              </a:prstGeom>
              <a:solidFill>
                <a:srgbClr val="0066FF"/>
              </a:solidFill>
              <a:ln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TextBox 1"/>
              <p:cNvSpPr txBox="1"/>
              <p:nvPr/>
            </p:nvSpPr>
            <p:spPr>
              <a:xfrm>
                <a:off x="7139511" y="4392994"/>
                <a:ext cx="1444858" cy="305246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400" b="1" i="0" kern="0" baseline="0" dirty="0">
                    <a:solidFill>
                      <a:srgbClr val="0066FF"/>
                    </a:solidFill>
                    <a:latin typeface="Arial" pitchFamily="34" charset="0"/>
                    <a:cs typeface="Arial" pitchFamily="34" charset="0"/>
                  </a:rPr>
                  <a:t>Эстония - 523</a:t>
                </a:r>
              </a:p>
            </p:txBody>
          </p:sp>
        </p:grpSp>
        <p:sp>
          <p:nvSpPr>
            <p:cNvPr id="43" name="Стрелка вправо 42"/>
            <p:cNvSpPr/>
            <p:nvPr/>
          </p:nvSpPr>
          <p:spPr>
            <a:xfrm rot="10800000">
              <a:off x="5838471" y="5672572"/>
              <a:ext cx="792088" cy="128977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1"/>
            <p:cNvSpPr txBox="1"/>
            <p:nvPr/>
          </p:nvSpPr>
          <p:spPr>
            <a:xfrm>
              <a:off x="6516489" y="5581204"/>
              <a:ext cx="1800200" cy="30524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Казахстан - 423</a:t>
              </a:r>
            </a:p>
          </p:txBody>
        </p:sp>
        <p:sp>
          <p:nvSpPr>
            <p:cNvPr id="45" name="Стрелка вправо 44"/>
            <p:cNvSpPr/>
            <p:nvPr/>
          </p:nvSpPr>
          <p:spPr>
            <a:xfrm rot="10800000">
              <a:off x="5830222" y="5146501"/>
              <a:ext cx="792088" cy="128977"/>
            </a:xfrm>
            <a:prstGeom prst="rightArrow">
              <a:avLst>
                <a:gd name="adj1" fmla="val 34580"/>
                <a:gd name="adj2" fmla="val 155350"/>
              </a:avLst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1"/>
            <p:cNvSpPr txBox="1"/>
            <p:nvPr/>
          </p:nvSpPr>
          <p:spPr>
            <a:xfrm>
              <a:off x="6588497" y="5022354"/>
              <a:ext cx="1800200" cy="30524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b="1" i="0" kern="0" baseline="0" dirty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Белоруссия - 472</a:t>
              </a:r>
            </a:p>
          </p:txBody>
        </p:sp>
      </p:grpSp>
      <p:sp>
        <p:nvSpPr>
          <p:cNvPr id="47" name="Стрелка вправо 46"/>
          <p:cNvSpPr/>
          <p:nvPr/>
        </p:nvSpPr>
        <p:spPr>
          <a:xfrm rot="10800000">
            <a:off x="9565758" y="5955769"/>
            <a:ext cx="804924" cy="122469"/>
          </a:xfrm>
          <a:prstGeom prst="rightArrow">
            <a:avLst>
              <a:gd name="adj1" fmla="val 34580"/>
              <a:gd name="adj2" fmla="val 15535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1"/>
          <p:cNvSpPr txBox="1"/>
          <p:nvPr/>
        </p:nvSpPr>
        <p:spPr>
          <a:xfrm>
            <a:off x="10225136" y="5865257"/>
            <a:ext cx="1763961" cy="23098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0" kern="0" baseline="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Казахстан - 397</a:t>
            </a:r>
          </a:p>
        </p:txBody>
      </p:sp>
      <p:sp>
        <p:nvSpPr>
          <p:cNvPr id="49" name="Стрелка вправо 48"/>
          <p:cNvSpPr/>
          <p:nvPr/>
        </p:nvSpPr>
        <p:spPr>
          <a:xfrm rot="10800000">
            <a:off x="9590208" y="5400898"/>
            <a:ext cx="804924" cy="122469"/>
          </a:xfrm>
          <a:prstGeom prst="rightArrow">
            <a:avLst>
              <a:gd name="adj1" fmla="val 34580"/>
              <a:gd name="adj2" fmla="val 15535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1"/>
          <p:cNvSpPr txBox="1"/>
          <p:nvPr/>
        </p:nvSpPr>
        <p:spPr>
          <a:xfrm>
            <a:off x="10297144" y="5310386"/>
            <a:ext cx="1763961" cy="23098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0" kern="0" baseline="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Белоруссия - 471</a:t>
            </a:r>
          </a:p>
        </p:txBody>
      </p:sp>
    </p:spTree>
    <p:extLst>
      <p:ext uri="{BB962C8B-B14F-4D97-AF65-F5344CB8AC3E}">
        <p14:creationId xmlns:p14="http://schemas.microsoft.com/office/powerpoint/2010/main" val="2800370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66616" y="1099769"/>
            <a:ext cx="8953669" cy="3604344"/>
          </a:xfrm>
        </p:spPr>
        <p:txBody>
          <a:bodyPr vert="horz" lIns="80235" tIns="40118" rIns="80235" bIns="40118" rtlCol="0" anchor="ctr">
            <a:normAutofit fontScale="90000"/>
          </a:bodyPr>
          <a:lstStyle/>
          <a:p>
            <a:pPr marL="458901" indent="-23676" algn="l"/>
            <a:br>
              <a:rPr lang="ru-RU" sz="2716" u="sng" dirty="0">
                <a:solidFill>
                  <a:srgbClr val="660066"/>
                </a:solidFill>
              </a:rPr>
            </a:br>
            <a:r>
              <a:rPr lang="ru-RU" sz="2716" dirty="0">
                <a:solidFill>
                  <a:srgbClr val="7030A0"/>
                </a:solidFill>
              </a:rPr>
              <a:t>Функциональная грамотность – это </a:t>
            </a:r>
            <a:r>
              <a:rPr lang="ru-RU" sz="2716" u="sng" dirty="0">
                <a:solidFill>
                  <a:srgbClr val="7030A0"/>
                </a:solidFill>
              </a:rPr>
              <a:t>не новые знания или новые грамотности!</a:t>
            </a:r>
            <a:br>
              <a:rPr lang="ru-RU" sz="2716" u="sng" dirty="0">
                <a:solidFill>
                  <a:srgbClr val="7030A0"/>
                </a:solidFill>
              </a:rPr>
            </a:br>
            <a:r>
              <a:rPr lang="ru-RU" sz="2716" dirty="0">
                <a:solidFill>
                  <a:srgbClr val="7030A0"/>
                </a:solidFill>
              </a:rPr>
              <a:t>Функциональная грамотность – </a:t>
            </a:r>
            <a:r>
              <a:rPr lang="ru-RU" sz="2716" u="sng" dirty="0">
                <a:solidFill>
                  <a:srgbClr val="7030A0"/>
                </a:solidFill>
              </a:rPr>
              <a:t>интегральная характеристика личностного развития человека</a:t>
            </a:r>
            <a:r>
              <a:rPr lang="ru-RU" sz="2716" dirty="0">
                <a:solidFill>
                  <a:srgbClr val="7030A0"/>
                </a:solidFill>
              </a:rPr>
              <a:t> – способность действовать (применять, переносить) накопленные знания и опыт действий для решения широкого круга задач.</a:t>
            </a:r>
            <a:br>
              <a:rPr lang="ru-RU" sz="2716" dirty="0">
                <a:solidFill>
                  <a:srgbClr val="7030A0"/>
                </a:solidFill>
              </a:rPr>
            </a:br>
            <a:br>
              <a:rPr lang="ru-RU" sz="2716" dirty="0">
                <a:solidFill>
                  <a:srgbClr val="7030A0"/>
                </a:solidFill>
              </a:rPr>
            </a:br>
            <a:r>
              <a:rPr lang="ru-RU" sz="2716" dirty="0">
                <a:solidFill>
                  <a:srgbClr val="660066"/>
                </a:solidFill>
              </a:rPr>
              <a:t>Функциональная грамотность </a:t>
            </a:r>
            <a:r>
              <a:rPr lang="ru-RU" sz="2716" u="sng" dirty="0">
                <a:solidFill>
                  <a:srgbClr val="660066"/>
                </a:solidFill>
              </a:rPr>
              <a:t>обнаруживает себя  за пределами учебных ситуаций</a:t>
            </a:r>
            <a:r>
              <a:rPr lang="ru-RU" sz="2716" dirty="0">
                <a:solidFill>
                  <a:srgbClr val="660066"/>
                </a:solidFill>
              </a:rPr>
              <a:t>,  в задачах, не похожих на те, где эти знания, умения, способы приобретались.</a:t>
            </a:r>
            <a:br>
              <a:rPr lang="en-US" sz="3134" dirty="0">
                <a:solidFill>
                  <a:schemeClr val="accent4">
                    <a:lumMod val="25000"/>
                  </a:schemeClr>
                </a:solidFill>
              </a:rPr>
            </a:br>
            <a:endParaRPr lang="ru-RU" sz="3134" i="1" dirty="0">
              <a:solidFill>
                <a:srgbClr val="660066"/>
              </a:solidFill>
            </a:endParaRPr>
          </a:p>
        </p:txBody>
      </p:sp>
      <p:sp>
        <p:nvSpPr>
          <p:cNvPr id="47108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1598200" y="4950348"/>
            <a:ext cx="8916035" cy="186562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80235" tIns="40118" rIns="80235" bIns="40118" rtlCol="0">
            <a:normAutofit fontScale="62500" lnSpcReduction="20000"/>
          </a:bodyPr>
          <a:lstStyle/>
          <a:p>
            <a:pPr indent="-40398">
              <a:buNone/>
            </a:pPr>
            <a:r>
              <a:rPr lang="ru-RU" dirty="0">
                <a:solidFill>
                  <a:srgbClr val="FF0000"/>
                </a:solidFill>
              </a:rPr>
              <a:t>Чтобы оценить уровень функциональной грамотности </a:t>
            </a:r>
            <a:r>
              <a:rPr lang="ru-RU" dirty="0"/>
              <a:t>учащихся, нужно дать им нетипичные задания, в которых предлагается рассмотреть некоторые проблемы из реальной жизни. Решение этих задач, как правило, требует </a:t>
            </a:r>
            <a:r>
              <a:rPr lang="ru-RU" dirty="0">
                <a:solidFill>
                  <a:srgbClr val="FF0000"/>
                </a:solidFill>
              </a:rPr>
              <a:t>применения знаний в незнакомой ситуации, поиска новых решений или способов действий, т.е. требует творческой активности.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897" y="197823"/>
            <a:ext cx="10009111" cy="486147"/>
          </a:xfrm>
          <a:prstGeom prst="rect">
            <a:avLst/>
          </a:prstGeom>
        </p:spPr>
        <p:txBody>
          <a:bodyPr wrap="square" lIns="80251" tIns="40126" rIns="80251" bIns="40126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2925" b="1" dirty="0"/>
              <a:t>Уроки исследования </a:t>
            </a:r>
            <a:r>
              <a:rPr lang="en-US" altLang="ru-RU" sz="2925" b="1" dirty="0"/>
              <a:t>PISA</a:t>
            </a:r>
            <a:r>
              <a:rPr lang="ru-RU" altLang="ru-RU" sz="2925" b="1" dirty="0"/>
              <a:t> по функциональной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38168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95FF26CC-068E-4A5C-B6AA-6E28F1DB46A3}"/>
              </a:ext>
            </a:extLst>
          </p:cNvPr>
          <p:cNvSpPr txBox="1"/>
          <p:nvPr/>
        </p:nvSpPr>
        <p:spPr bwMode="auto">
          <a:xfrm>
            <a:off x="395809" y="197818"/>
            <a:ext cx="10873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О каких затруднениях  учащихся говорят результаты мониторинга   функциональной грамотности?</a:t>
            </a:r>
            <a:endParaRPr sz="2800" dirty="0">
              <a:solidFill>
                <a:srgbClr val="7030A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3CB9FC-A574-4F92-9B9F-3B7C6B5CB743}"/>
              </a:ext>
            </a:extLst>
          </p:cNvPr>
          <p:cNvSpPr txBox="1"/>
          <p:nvPr/>
        </p:nvSpPr>
        <p:spPr bwMode="auto">
          <a:xfrm>
            <a:off x="395809" y="1637978"/>
            <a:ext cx="10945216" cy="449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defRPr/>
            </a:pPr>
            <a:r>
              <a:rPr lang="ru-RU" sz="2046" b="1" dirty="0">
                <a:solidFill>
                  <a:srgbClr val="00A8D6"/>
                </a:solidFill>
                <a:latin typeface="Manrope"/>
              </a:rPr>
              <a:t>ФОРМАЛЬНОЕ ОСВОЕНИЕ </a:t>
            </a:r>
            <a:r>
              <a:rPr lang="ru-RU" sz="2046" dirty="0">
                <a:latin typeface="Manrope"/>
              </a:rPr>
              <a:t>знаний: знания воспроизводятся, но учащиеся затрудняются их использовать в практических ситуациях</a:t>
            </a:r>
          </a:p>
          <a:p>
            <a:pPr algn="l">
              <a:defRPr/>
            </a:pPr>
            <a:r>
              <a:rPr lang="ru-RU" sz="2046" b="1" dirty="0">
                <a:solidFill>
                  <a:srgbClr val="00A8D6"/>
                </a:solidFill>
                <a:latin typeface="Manrope"/>
              </a:rPr>
              <a:t>СИТУАЦИОННОСТЬ</a:t>
            </a:r>
            <a:r>
              <a:rPr lang="ru-RU" sz="2046" dirty="0">
                <a:latin typeface="Manrope"/>
              </a:rPr>
              <a:t> знаний: знания проявляются только в тех ситуациях, в которых формировались, если знания не осознаны и не присвоены учащимися </a:t>
            </a:r>
          </a:p>
          <a:p>
            <a:pPr algn="l">
              <a:defRPr/>
            </a:pPr>
            <a:r>
              <a:rPr lang="ru-RU" sz="2046" b="1" dirty="0">
                <a:solidFill>
                  <a:srgbClr val="00A8D6"/>
                </a:solidFill>
                <a:latin typeface="Manrope"/>
              </a:rPr>
              <a:t>ФРАГМЕНТАРНОСТЬ </a:t>
            </a:r>
            <a:r>
              <a:rPr lang="ru-RU" sz="2046" dirty="0">
                <a:latin typeface="Manrope"/>
              </a:rPr>
              <a:t>знаний, отсутствие интеграции содержания отдельных предметов: учащиеся затрудняются выполнять практические задания, требующие знаний из нескольких предметов</a:t>
            </a:r>
          </a:p>
          <a:p>
            <a:pPr algn="l">
              <a:defRPr/>
            </a:pPr>
            <a:r>
              <a:rPr lang="ru-RU" sz="2046" b="1" dirty="0">
                <a:solidFill>
                  <a:srgbClr val="00A8D6"/>
                </a:solidFill>
                <a:latin typeface="Manrope"/>
              </a:rPr>
              <a:t>ТРУДНОСТИ с ПОНИМАНИЕМ ТЕКСТОВ</a:t>
            </a:r>
            <a:r>
              <a:rPr lang="ru-RU" sz="2046" dirty="0">
                <a:latin typeface="Manrope"/>
              </a:rPr>
              <a:t>, не похожих на учебные: тех, где информации больше, чем нужно для решения задачи, и текстов «повседневности» (инструкция, объявление, чаты, форумы, страницы сайтов и проч.), а также составных (множественных) текстов, при чтении которых необходимо обобщать и интерпретировать информацию из нескольких отличающихся источников</a:t>
            </a:r>
          </a:p>
          <a:p>
            <a:pPr algn="l">
              <a:defRPr/>
            </a:pPr>
            <a:r>
              <a:rPr lang="ru-RU" sz="2046" b="1" dirty="0">
                <a:solidFill>
                  <a:srgbClr val="00A8D6"/>
                </a:solidFill>
                <a:latin typeface="Manrope"/>
              </a:rPr>
              <a:t>ТРУДНОСТИ в РАБОТЕ с ИНФОРМАЦИЕЙ</a:t>
            </a:r>
            <a:r>
              <a:rPr lang="ru-RU" sz="2046" dirty="0">
                <a:latin typeface="Manrope"/>
              </a:rPr>
              <a:t>, в формировании умений критически оценивать информацию (определять её качество и надежность, обнаруживать и устранять противоречия)</a:t>
            </a:r>
            <a:endParaRPr lang="ru-RU" sz="2729" dirty="0">
              <a:solidFill>
                <a:srgbClr val="212529"/>
              </a:solidFill>
              <a:latin typeface="Manrope"/>
            </a:endParaRPr>
          </a:p>
        </p:txBody>
      </p:sp>
    </p:spTree>
    <p:extLst>
      <p:ext uri="{BB962C8B-B14F-4D97-AF65-F5344CB8AC3E}">
        <p14:creationId xmlns:p14="http://schemas.microsoft.com/office/powerpoint/2010/main" val="2890754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5" y="286911"/>
            <a:ext cx="10692765" cy="652077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ru-RU" sz="4900" b="0" dirty="0"/>
            </a:br>
            <a:br>
              <a:rPr lang="ru-RU" sz="4900" b="0" dirty="0"/>
            </a:br>
            <a:r>
              <a:rPr lang="ru-RU" dirty="0">
                <a:solidFill>
                  <a:srgbClr val="7030A0"/>
                </a:solidFill>
                <a:latin typeface="Bitter"/>
              </a:rPr>
              <a:t>Вызовы современности – обеспечение глобальной конкурентоспособности</a:t>
            </a:r>
            <a:br>
              <a:rPr lang="ru-RU" b="0" dirty="0">
                <a:solidFill>
                  <a:srgbClr val="7030A0"/>
                </a:solidFill>
                <a:latin typeface="Bitter"/>
              </a:rPr>
            </a:br>
            <a:endParaRPr lang="ru-RU" dirty="0">
              <a:solidFill>
                <a:srgbClr val="7030A0"/>
              </a:solidFill>
              <a:latin typeface="Bitter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5" y="1939119"/>
            <a:ext cx="10692765" cy="4460739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Указ «О национальных целях развития Российской Федерации на период до 2030 года»: «… вхождение Российской Федерации в число десяти ведущих стран мира по качеству общего образования»</a:t>
            </a:r>
          </a:p>
          <a:p>
            <a:r>
              <a:rPr lang="ru-RU" dirty="0"/>
              <a:t>Сохранение лидирующих позиций РФ в международном исследовании качества чтения и понимания текстов </a:t>
            </a:r>
            <a:r>
              <a:rPr lang="en-US" dirty="0"/>
              <a:t>PIRLS, </a:t>
            </a:r>
            <a:r>
              <a:rPr lang="ru-RU" dirty="0"/>
              <a:t>а также в международном исследовании качества математического и естественнонаучного образования </a:t>
            </a:r>
            <a:r>
              <a:rPr lang="en-US" dirty="0"/>
              <a:t>TIMSS</a:t>
            </a:r>
            <a:r>
              <a:rPr lang="ru-RU" dirty="0"/>
              <a:t> и повышение уровня функциональной грамотности в международном исследовании </a:t>
            </a:r>
            <a:r>
              <a:rPr lang="en-US" dirty="0"/>
              <a:t>PISA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825" y="2"/>
            <a:ext cx="10441160" cy="1250216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ru-RU" sz="4283" dirty="0">
                <a:solidFill>
                  <a:srgbClr val="002060"/>
                </a:solidFill>
              </a:rPr>
            </a:br>
            <a:br>
              <a:rPr lang="ru-RU" sz="4283" dirty="0">
                <a:solidFill>
                  <a:srgbClr val="002060"/>
                </a:solidFill>
              </a:rPr>
            </a:br>
            <a:r>
              <a:rPr lang="ru-RU" sz="3239" dirty="0">
                <a:solidFill>
                  <a:srgbClr val="7030A0"/>
                </a:solidFill>
              </a:rPr>
              <a:t>Что реализовано на федеральном уровне в рамках национального проекта «Образование» по функциональной грамотности</a:t>
            </a:r>
            <a:br>
              <a:rPr lang="ru-RU" sz="5119" dirty="0">
                <a:solidFill>
                  <a:srgbClr val="6A1F5F"/>
                </a:solidFill>
              </a:rPr>
            </a:br>
            <a:br>
              <a:rPr lang="ru-RU" b="0" dirty="0">
                <a:solidFill>
                  <a:srgbClr val="660066"/>
                </a:solidFill>
              </a:rPr>
            </a:br>
            <a:endParaRPr lang="ru-RU" dirty="0">
              <a:solidFill>
                <a:srgbClr val="66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94551" y="1275296"/>
            <a:ext cx="8044509" cy="5691276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sz="3239" b="1" dirty="0"/>
              <a:t>Введены обновленные ФГОС и федеральные образовательные программы общего образования, в которых уделяется большое внимание функциональной грамотности</a:t>
            </a:r>
            <a:r>
              <a:rPr lang="ru-RU" sz="3239" dirty="0"/>
              <a:t>  </a:t>
            </a:r>
          </a:p>
          <a:p>
            <a:endParaRPr lang="ru-RU" sz="3239" dirty="0"/>
          </a:p>
          <a:p>
            <a:r>
              <a:rPr lang="ru-RU" sz="3239" dirty="0"/>
              <a:t>Среди основных направлений оценки качества образования Рособрнадзор включил </a:t>
            </a:r>
            <a:r>
              <a:rPr lang="ru-RU" sz="3239" b="1" dirty="0"/>
              <a:t>«функциональную грамотность» </a:t>
            </a:r>
            <a:r>
              <a:rPr lang="ru-RU" sz="3239" dirty="0"/>
              <a:t>в </a:t>
            </a:r>
            <a:r>
              <a:rPr lang="ru-RU" sz="3239" b="1" dirty="0"/>
              <a:t>показатели «Качество обучения» </a:t>
            </a:r>
          </a:p>
          <a:p>
            <a:endParaRPr lang="ru-RU" sz="3239" b="1" dirty="0"/>
          </a:p>
          <a:p>
            <a:r>
              <a:rPr lang="ru-RU" sz="3239" dirty="0"/>
              <a:t>Регулярно информируется страна о результатах выпускников основной школы - </a:t>
            </a:r>
            <a:r>
              <a:rPr lang="ru-RU" sz="3239" b="1" dirty="0"/>
              <a:t>отслеживание результатов российских учащихся по методологии </a:t>
            </a:r>
            <a:r>
              <a:rPr lang="en-US" sz="3239" b="1" dirty="0"/>
              <a:t>PISA</a:t>
            </a:r>
            <a:endParaRPr lang="ru-RU" sz="3239" b="1" dirty="0"/>
          </a:p>
          <a:p>
            <a:r>
              <a:rPr lang="ru-RU" sz="3239" dirty="0"/>
              <a:t>Обеспечена </a:t>
            </a:r>
            <a:r>
              <a:rPr lang="ru-RU" sz="3239" b="1" dirty="0"/>
              <a:t>поддержки школ с низкими результатами </a:t>
            </a:r>
            <a:r>
              <a:rPr lang="ru-RU" sz="3239" dirty="0"/>
              <a:t>(проект 500+)</a:t>
            </a:r>
          </a:p>
          <a:p>
            <a:endParaRPr lang="ru-RU" sz="3239" dirty="0"/>
          </a:p>
          <a:p>
            <a:r>
              <a:rPr lang="ru-RU" sz="3239" dirty="0"/>
              <a:t>Реализован </a:t>
            </a:r>
            <a:r>
              <a:rPr lang="ru-RU" sz="3239" b="1" dirty="0"/>
              <a:t>проект « Мониторинг формирования и оценки функциональной грамотности обучающихся» по разработке национального инструментария по методологии международных исследований»</a:t>
            </a:r>
            <a:r>
              <a:rPr lang="ru-RU" sz="3239" dirty="0"/>
              <a:t> </a:t>
            </a:r>
          </a:p>
          <a:p>
            <a:pPr lvl="0"/>
            <a:endParaRPr lang="ru-RU" sz="3239" dirty="0"/>
          </a:p>
          <a:p>
            <a:pPr lvl="0"/>
            <a:r>
              <a:rPr lang="ru-RU" sz="3239" dirty="0"/>
              <a:t>Проводятся </a:t>
            </a:r>
            <a:r>
              <a:rPr lang="ru-RU" sz="3239" b="1" dirty="0"/>
              <a:t>постоянные всероссийские семинары по формированию </a:t>
            </a:r>
            <a:r>
              <a:rPr lang="ru-RU" sz="3239" dirty="0"/>
              <a:t>и оценке функциональной грамотности </a:t>
            </a:r>
          </a:p>
          <a:p>
            <a:r>
              <a:rPr lang="ru-RU" sz="3239" dirty="0"/>
              <a:t>Организована </a:t>
            </a:r>
            <a:r>
              <a:rPr lang="ru-RU" sz="3239" b="1" dirty="0"/>
              <a:t>система повышения квалификации педагогических кадров</a:t>
            </a:r>
            <a:endParaRPr lang="ru-RU" sz="3239" dirty="0"/>
          </a:p>
          <a:p>
            <a:endParaRPr lang="ru-RU" dirty="0"/>
          </a:p>
        </p:txBody>
      </p:sp>
      <p:grpSp>
        <p:nvGrpSpPr>
          <p:cNvPr id="4" name="object 13"/>
          <p:cNvGrpSpPr>
            <a:grpSpLocks/>
          </p:cNvGrpSpPr>
          <p:nvPr/>
        </p:nvGrpSpPr>
        <p:grpSpPr bwMode="auto">
          <a:xfrm>
            <a:off x="1644552" y="2407105"/>
            <a:ext cx="223058" cy="427874"/>
            <a:chOff x="3442478" y="4990367"/>
            <a:chExt cx="426720" cy="614680"/>
          </a:xfrm>
        </p:grpSpPr>
        <p:sp>
          <p:nvSpPr>
            <p:cNvPr id="10" name="object 14"/>
            <p:cNvSpPr>
              <a:spLocks/>
            </p:cNvSpPr>
            <p:nvPr/>
          </p:nvSpPr>
          <p:spPr bwMode="auto">
            <a:xfrm>
              <a:off x="3458000" y="5005824"/>
              <a:ext cx="395605" cy="394335"/>
            </a:xfrm>
            <a:custGeom>
              <a:avLst/>
              <a:gdLst/>
              <a:ahLst/>
              <a:cxnLst>
                <a:cxn ang="0">
                  <a:pos x="386976" y="254065"/>
                </a:cxn>
                <a:cxn ang="0">
                  <a:pos x="372161" y="289747"/>
                </a:cxn>
                <a:cxn ang="0">
                  <a:pos x="350642" y="321865"/>
                </a:cxn>
                <a:cxn ang="0">
                  <a:pos x="323247" y="349183"/>
                </a:cxn>
                <a:cxn ang="0">
                  <a:pos x="291029" y="370652"/>
                </a:cxn>
                <a:cxn ang="0">
                  <a:pos x="255226" y="385447"/>
                </a:cxn>
                <a:cxn ang="0">
                  <a:pos x="217212" y="393000"/>
                </a:cxn>
                <a:cxn ang="0">
                  <a:pos x="197832" y="393960"/>
                </a:cxn>
                <a:cxn ang="0">
                  <a:pos x="188142" y="393727"/>
                </a:cxn>
                <a:cxn ang="0">
                  <a:pos x="149796" y="388083"/>
                </a:cxn>
                <a:cxn ang="0">
                  <a:pos x="113292" y="375094"/>
                </a:cxn>
                <a:cxn ang="0">
                  <a:pos x="80034" y="355261"/>
                </a:cxn>
                <a:cxn ang="0">
                  <a:pos x="51298" y="329345"/>
                </a:cxn>
                <a:cxn ang="0">
                  <a:pos x="28190" y="298342"/>
                </a:cxn>
                <a:cxn ang="0">
                  <a:pos x="11597" y="263444"/>
                </a:cxn>
                <a:cxn ang="0">
                  <a:pos x="2157" y="225992"/>
                </a:cxn>
                <a:cxn ang="0">
                  <a:pos x="0" y="197079"/>
                </a:cxn>
                <a:cxn ang="0">
                  <a:pos x="233" y="187425"/>
                </a:cxn>
                <a:cxn ang="0">
                  <a:pos x="5899" y="149225"/>
                </a:cxn>
                <a:cxn ang="0">
                  <a:pos x="18937" y="112860"/>
                </a:cxn>
                <a:cxn ang="0">
                  <a:pos x="38845" y="79728"/>
                </a:cxn>
                <a:cxn ang="0">
                  <a:pos x="64860" y="51102"/>
                </a:cxn>
                <a:cxn ang="0">
                  <a:pos x="95981" y="28082"/>
                </a:cxn>
                <a:cxn ang="0">
                  <a:pos x="131012" y="11552"/>
                </a:cxn>
                <a:cxn ang="0">
                  <a:pos x="168607" y="2149"/>
                </a:cxn>
                <a:cxn ang="0">
                  <a:pos x="197631" y="0"/>
                </a:cxn>
                <a:cxn ang="0">
                  <a:pos x="207321" y="232"/>
                </a:cxn>
                <a:cxn ang="0">
                  <a:pos x="245667" y="5877"/>
                </a:cxn>
                <a:cxn ang="0">
                  <a:pos x="282170" y="18865"/>
                </a:cxn>
                <a:cxn ang="0">
                  <a:pos x="315429" y="38699"/>
                </a:cxn>
                <a:cxn ang="0">
                  <a:pos x="344165" y="64615"/>
                </a:cxn>
                <a:cxn ang="0">
                  <a:pos x="367273" y="95617"/>
                </a:cxn>
                <a:cxn ang="0">
                  <a:pos x="383866" y="130515"/>
                </a:cxn>
                <a:cxn ang="0">
                  <a:pos x="393305" y="167967"/>
                </a:cxn>
                <a:cxn ang="0">
                  <a:pos x="395463" y="196881"/>
                </a:cxn>
                <a:cxn ang="0">
                  <a:pos x="395229" y="206534"/>
                </a:cxn>
                <a:cxn ang="0">
                  <a:pos x="389564" y="244734"/>
                </a:cxn>
                <a:cxn ang="0">
                  <a:pos x="386976" y="254065"/>
                </a:cxn>
              </a:cxnLst>
              <a:rect l="0" t="0" r="r" b="b"/>
              <a:pathLst>
                <a:path w="395604" h="394335">
                  <a:moveTo>
                    <a:pt x="386976" y="254065"/>
                  </a:moveTo>
                  <a:lnTo>
                    <a:pt x="372161" y="289747"/>
                  </a:lnTo>
                  <a:lnTo>
                    <a:pt x="350642" y="321865"/>
                  </a:lnTo>
                  <a:lnTo>
                    <a:pt x="323247" y="349183"/>
                  </a:lnTo>
                  <a:lnTo>
                    <a:pt x="291029" y="370652"/>
                  </a:lnTo>
                  <a:lnTo>
                    <a:pt x="255226" y="385447"/>
                  </a:lnTo>
                  <a:lnTo>
                    <a:pt x="217212" y="393000"/>
                  </a:lnTo>
                  <a:lnTo>
                    <a:pt x="197832" y="393960"/>
                  </a:lnTo>
                  <a:lnTo>
                    <a:pt x="188142" y="393727"/>
                  </a:lnTo>
                  <a:lnTo>
                    <a:pt x="149796" y="388083"/>
                  </a:lnTo>
                  <a:lnTo>
                    <a:pt x="113292" y="375094"/>
                  </a:lnTo>
                  <a:lnTo>
                    <a:pt x="80034" y="355261"/>
                  </a:lnTo>
                  <a:lnTo>
                    <a:pt x="51298" y="329345"/>
                  </a:lnTo>
                  <a:lnTo>
                    <a:pt x="28190" y="298342"/>
                  </a:lnTo>
                  <a:lnTo>
                    <a:pt x="11597" y="263444"/>
                  </a:lnTo>
                  <a:lnTo>
                    <a:pt x="2157" y="225992"/>
                  </a:lnTo>
                  <a:lnTo>
                    <a:pt x="0" y="197079"/>
                  </a:lnTo>
                  <a:lnTo>
                    <a:pt x="233" y="187425"/>
                  </a:lnTo>
                  <a:lnTo>
                    <a:pt x="5899" y="149225"/>
                  </a:lnTo>
                  <a:lnTo>
                    <a:pt x="18937" y="112860"/>
                  </a:lnTo>
                  <a:lnTo>
                    <a:pt x="38845" y="79728"/>
                  </a:lnTo>
                  <a:lnTo>
                    <a:pt x="64860" y="51102"/>
                  </a:lnTo>
                  <a:lnTo>
                    <a:pt x="95981" y="28082"/>
                  </a:lnTo>
                  <a:lnTo>
                    <a:pt x="131012" y="11552"/>
                  </a:lnTo>
                  <a:lnTo>
                    <a:pt x="168607" y="2149"/>
                  </a:lnTo>
                  <a:lnTo>
                    <a:pt x="197631" y="0"/>
                  </a:lnTo>
                  <a:lnTo>
                    <a:pt x="207321" y="232"/>
                  </a:lnTo>
                  <a:lnTo>
                    <a:pt x="245667" y="5877"/>
                  </a:lnTo>
                  <a:lnTo>
                    <a:pt x="282170" y="18865"/>
                  </a:lnTo>
                  <a:lnTo>
                    <a:pt x="315429" y="38699"/>
                  </a:lnTo>
                  <a:lnTo>
                    <a:pt x="344165" y="64615"/>
                  </a:lnTo>
                  <a:lnTo>
                    <a:pt x="367273" y="95617"/>
                  </a:lnTo>
                  <a:lnTo>
                    <a:pt x="383866" y="130515"/>
                  </a:lnTo>
                  <a:lnTo>
                    <a:pt x="393305" y="167967"/>
                  </a:lnTo>
                  <a:lnTo>
                    <a:pt x="395463" y="196881"/>
                  </a:lnTo>
                  <a:lnTo>
                    <a:pt x="395229" y="206534"/>
                  </a:lnTo>
                  <a:lnTo>
                    <a:pt x="389564" y="244734"/>
                  </a:lnTo>
                  <a:lnTo>
                    <a:pt x="386976" y="254065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11" name="object 15"/>
            <p:cNvSpPr/>
            <p:nvPr/>
          </p:nvSpPr>
          <p:spPr>
            <a:xfrm>
              <a:off x="3442478" y="4990367"/>
              <a:ext cx="426720" cy="425670"/>
            </a:xfrm>
            <a:custGeom>
              <a:avLst/>
              <a:gdLst/>
              <a:ahLst/>
              <a:cxnLst/>
              <a:rect l="l" t="t" r="r" b="b"/>
              <a:pathLst>
                <a:path w="426720" h="425450">
                  <a:moveTo>
                    <a:pt x="213241" y="424866"/>
                  </a:moveTo>
                  <a:lnTo>
                    <a:pt x="164406" y="419246"/>
                  </a:lnTo>
                  <a:lnTo>
                    <a:pt x="119546" y="403241"/>
                  </a:lnTo>
                  <a:lnTo>
                    <a:pt x="79949" y="378137"/>
                  </a:lnTo>
                  <a:lnTo>
                    <a:pt x="46906" y="345220"/>
                  </a:lnTo>
                  <a:lnTo>
                    <a:pt x="21707" y="305773"/>
                  </a:lnTo>
                  <a:lnTo>
                    <a:pt x="5641" y="261082"/>
                  </a:lnTo>
                  <a:lnTo>
                    <a:pt x="0" y="212433"/>
                  </a:lnTo>
                  <a:lnTo>
                    <a:pt x="5641" y="163783"/>
                  </a:lnTo>
                  <a:lnTo>
                    <a:pt x="21707" y="119092"/>
                  </a:lnTo>
                  <a:lnTo>
                    <a:pt x="46906" y="79646"/>
                  </a:lnTo>
                  <a:lnTo>
                    <a:pt x="79949" y="46728"/>
                  </a:lnTo>
                  <a:lnTo>
                    <a:pt x="119546" y="21624"/>
                  </a:lnTo>
                  <a:lnTo>
                    <a:pt x="164406" y="5620"/>
                  </a:lnTo>
                  <a:lnTo>
                    <a:pt x="213241" y="0"/>
                  </a:lnTo>
                  <a:lnTo>
                    <a:pt x="262076" y="5620"/>
                  </a:lnTo>
                  <a:lnTo>
                    <a:pt x="306937" y="21624"/>
                  </a:lnTo>
                  <a:lnTo>
                    <a:pt x="321584" y="30910"/>
                  </a:lnTo>
                  <a:lnTo>
                    <a:pt x="213241" y="30910"/>
                  </a:lnTo>
                  <a:lnTo>
                    <a:pt x="164801" y="37395"/>
                  </a:lnTo>
                  <a:lnTo>
                    <a:pt x="121274" y="55694"/>
                  </a:lnTo>
                  <a:lnTo>
                    <a:pt x="84396" y="84077"/>
                  </a:lnTo>
                  <a:lnTo>
                    <a:pt x="55905" y="120815"/>
                  </a:lnTo>
                  <a:lnTo>
                    <a:pt x="37537" y="164177"/>
                  </a:lnTo>
                  <a:lnTo>
                    <a:pt x="31028" y="212433"/>
                  </a:lnTo>
                  <a:lnTo>
                    <a:pt x="37537" y="260688"/>
                  </a:lnTo>
                  <a:lnTo>
                    <a:pt x="55906" y="304050"/>
                  </a:lnTo>
                  <a:lnTo>
                    <a:pt x="84397" y="340788"/>
                  </a:lnTo>
                  <a:lnTo>
                    <a:pt x="121275" y="369172"/>
                  </a:lnTo>
                  <a:lnTo>
                    <a:pt x="164802" y="387471"/>
                  </a:lnTo>
                  <a:lnTo>
                    <a:pt x="213241" y="393955"/>
                  </a:lnTo>
                  <a:lnTo>
                    <a:pt x="321584" y="393955"/>
                  </a:lnTo>
                  <a:lnTo>
                    <a:pt x="306937" y="403241"/>
                  </a:lnTo>
                  <a:lnTo>
                    <a:pt x="262076" y="419246"/>
                  </a:lnTo>
                  <a:lnTo>
                    <a:pt x="213241" y="424866"/>
                  </a:lnTo>
                  <a:close/>
                </a:path>
                <a:path w="426720" h="425450">
                  <a:moveTo>
                    <a:pt x="321584" y="393955"/>
                  </a:moveTo>
                  <a:lnTo>
                    <a:pt x="213241" y="393955"/>
                  </a:lnTo>
                  <a:lnTo>
                    <a:pt x="261680" y="387471"/>
                  </a:lnTo>
                  <a:lnTo>
                    <a:pt x="305207" y="369172"/>
                  </a:lnTo>
                  <a:lnTo>
                    <a:pt x="342085" y="340788"/>
                  </a:lnTo>
                  <a:lnTo>
                    <a:pt x="370577" y="304050"/>
                  </a:lnTo>
                  <a:lnTo>
                    <a:pt x="388945" y="260688"/>
                  </a:lnTo>
                  <a:lnTo>
                    <a:pt x="395454" y="212433"/>
                  </a:lnTo>
                  <a:lnTo>
                    <a:pt x="388946" y="164177"/>
                  </a:lnTo>
                  <a:lnTo>
                    <a:pt x="370577" y="120815"/>
                  </a:lnTo>
                  <a:lnTo>
                    <a:pt x="342086" y="84077"/>
                  </a:lnTo>
                  <a:lnTo>
                    <a:pt x="305208" y="55694"/>
                  </a:lnTo>
                  <a:lnTo>
                    <a:pt x="261681" y="37395"/>
                  </a:lnTo>
                  <a:lnTo>
                    <a:pt x="213241" y="30910"/>
                  </a:lnTo>
                  <a:lnTo>
                    <a:pt x="321584" y="30910"/>
                  </a:lnTo>
                  <a:lnTo>
                    <a:pt x="379576" y="79646"/>
                  </a:lnTo>
                  <a:lnTo>
                    <a:pt x="404776" y="119092"/>
                  </a:lnTo>
                  <a:lnTo>
                    <a:pt x="420841" y="163783"/>
                  </a:lnTo>
                  <a:lnTo>
                    <a:pt x="426483" y="212433"/>
                  </a:lnTo>
                  <a:lnTo>
                    <a:pt x="420841" y="261082"/>
                  </a:lnTo>
                  <a:lnTo>
                    <a:pt x="404776" y="305773"/>
                  </a:lnTo>
                  <a:lnTo>
                    <a:pt x="379576" y="345220"/>
                  </a:lnTo>
                  <a:lnTo>
                    <a:pt x="346533" y="378137"/>
                  </a:lnTo>
                  <a:lnTo>
                    <a:pt x="321584" y="393955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pic>
          <p:nvPicPr>
            <p:cNvPr id="12" name="object 16"/>
            <p:cNvPicPr/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561009" y="5196288"/>
              <a:ext cx="189423" cy="408595"/>
            </a:xfrm>
            <a:prstGeom prst="rect">
              <a:avLst/>
            </a:prstGeom>
          </p:spPr>
        </p:pic>
      </p:grpSp>
      <p:grpSp>
        <p:nvGrpSpPr>
          <p:cNvPr id="5" name="object 190"/>
          <p:cNvGrpSpPr>
            <a:grpSpLocks/>
          </p:cNvGrpSpPr>
          <p:nvPr/>
        </p:nvGrpSpPr>
        <p:grpSpPr bwMode="auto">
          <a:xfrm>
            <a:off x="1644552" y="1481082"/>
            <a:ext cx="223888" cy="451091"/>
            <a:chOff x="10100187" y="6554892"/>
            <a:chExt cx="427990" cy="647700"/>
          </a:xfrm>
        </p:grpSpPr>
        <p:sp>
          <p:nvSpPr>
            <p:cNvPr id="14" name="object 191"/>
            <p:cNvSpPr/>
            <p:nvPr/>
          </p:nvSpPr>
          <p:spPr>
            <a:xfrm>
              <a:off x="10260287" y="6554892"/>
              <a:ext cx="267890" cy="606425"/>
            </a:xfrm>
            <a:custGeom>
              <a:avLst/>
              <a:gdLst/>
              <a:ahLst/>
              <a:cxnLst/>
              <a:rect l="l" t="t" r="r" b="b"/>
              <a:pathLst>
                <a:path w="267970" h="605790">
                  <a:moveTo>
                    <a:pt x="267512" y="302933"/>
                  </a:moveTo>
                  <a:lnTo>
                    <a:pt x="263055" y="245427"/>
                  </a:lnTo>
                  <a:lnTo>
                    <a:pt x="249910" y="190715"/>
                  </a:lnTo>
                  <a:lnTo>
                    <a:pt x="228511" y="140068"/>
                  </a:lnTo>
                  <a:lnTo>
                    <a:pt x="199288" y="94742"/>
                  </a:lnTo>
                  <a:lnTo>
                    <a:pt x="160426" y="54165"/>
                  </a:lnTo>
                  <a:lnTo>
                    <a:pt x="116217" y="24472"/>
                  </a:lnTo>
                  <a:lnTo>
                    <a:pt x="67792" y="6210"/>
                  </a:lnTo>
                  <a:lnTo>
                    <a:pt x="26352" y="1219"/>
                  </a:lnTo>
                  <a:lnTo>
                    <a:pt x="25133" y="0"/>
                  </a:lnTo>
                  <a:lnTo>
                    <a:pt x="16281" y="0"/>
                  </a:lnTo>
                  <a:lnTo>
                    <a:pt x="7340" y="0"/>
                  </a:lnTo>
                  <a:lnTo>
                    <a:pt x="0" y="7188"/>
                  </a:lnTo>
                  <a:lnTo>
                    <a:pt x="0" y="532853"/>
                  </a:lnTo>
                  <a:lnTo>
                    <a:pt x="7251" y="540042"/>
                  </a:lnTo>
                  <a:lnTo>
                    <a:pt x="16192" y="540042"/>
                  </a:lnTo>
                  <a:lnTo>
                    <a:pt x="25133" y="540042"/>
                  </a:lnTo>
                  <a:lnTo>
                    <a:pt x="32372" y="532853"/>
                  </a:lnTo>
                  <a:lnTo>
                    <a:pt x="32372" y="34086"/>
                  </a:lnTo>
                  <a:lnTo>
                    <a:pt x="60363" y="37515"/>
                  </a:lnTo>
                  <a:lnTo>
                    <a:pt x="101942" y="53365"/>
                  </a:lnTo>
                  <a:lnTo>
                    <a:pt x="140042" y="79171"/>
                  </a:lnTo>
                  <a:lnTo>
                    <a:pt x="173697" y="114427"/>
                  </a:lnTo>
                  <a:lnTo>
                    <a:pt x="200025" y="155295"/>
                  </a:lnTo>
                  <a:lnTo>
                    <a:pt x="219290" y="201104"/>
                  </a:lnTo>
                  <a:lnTo>
                    <a:pt x="231114" y="250710"/>
                  </a:lnTo>
                  <a:lnTo>
                    <a:pt x="235140" y="302920"/>
                  </a:lnTo>
                  <a:lnTo>
                    <a:pt x="231101" y="355142"/>
                  </a:lnTo>
                  <a:lnTo>
                    <a:pt x="219252" y="404736"/>
                  </a:lnTo>
                  <a:lnTo>
                    <a:pt x="199974" y="450545"/>
                  </a:lnTo>
                  <a:lnTo>
                    <a:pt x="173647" y="491413"/>
                  </a:lnTo>
                  <a:lnTo>
                    <a:pt x="139979" y="526643"/>
                  </a:lnTo>
                  <a:lnTo>
                    <a:pt x="101879" y="552437"/>
                  </a:lnTo>
                  <a:lnTo>
                    <a:pt x="60299" y="568286"/>
                  </a:lnTo>
                  <a:lnTo>
                    <a:pt x="16192" y="573671"/>
                  </a:lnTo>
                  <a:lnTo>
                    <a:pt x="16217" y="605790"/>
                  </a:lnTo>
                  <a:lnTo>
                    <a:pt x="67729" y="599579"/>
                  </a:lnTo>
                  <a:lnTo>
                    <a:pt x="116154" y="581342"/>
                  </a:lnTo>
                  <a:lnTo>
                    <a:pt x="160362" y="551649"/>
                  </a:lnTo>
                  <a:lnTo>
                    <a:pt x="199224" y="511098"/>
                  </a:lnTo>
                  <a:lnTo>
                    <a:pt x="228473" y="465785"/>
                  </a:lnTo>
                  <a:lnTo>
                    <a:pt x="249872" y="415137"/>
                  </a:lnTo>
                  <a:lnTo>
                    <a:pt x="263029" y="360426"/>
                  </a:lnTo>
                  <a:lnTo>
                    <a:pt x="267512" y="30293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3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pic>
          <p:nvPicPr>
            <p:cNvPr id="15" name="object 192"/>
            <p:cNvPicPr/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163011" y="7046761"/>
              <a:ext cx="226423" cy="94504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sp>
          <p:nvSpPr>
            <p:cNvPr id="16" name="object 193"/>
            <p:cNvSpPr/>
            <p:nvPr/>
          </p:nvSpPr>
          <p:spPr>
            <a:xfrm>
              <a:off x="10116038" y="7124805"/>
              <a:ext cx="320200" cy="61912"/>
            </a:xfrm>
            <a:custGeom>
              <a:avLst/>
              <a:gdLst/>
              <a:ahLst/>
              <a:cxnLst/>
              <a:rect l="l" t="t" r="r" b="b"/>
              <a:pathLst>
                <a:path w="320040" h="62865">
                  <a:moveTo>
                    <a:pt x="288246" y="62391"/>
                  </a:moveTo>
                  <a:lnTo>
                    <a:pt x="31449" y="62391"/>
                  </a:lnTo>
                  <a:lnTo>
                    <a:pt x="19219" y="59935"/>
                  </a:lnTo>
                  <a:lnTo>
                    <a:pt x="9221" y="53244"/>
                  </a:lnTo>
                  <a:lnTo>
                    <a:pt x="2475" y="43327"/>
                  </a:lnTo>
                  <a:lnTo>
                    <a:pt x="0" y="31196"/>
                  </a:lnTo>
                  <a:lnTo>
                    <a:pt x="2475" y="19065"/>
                  </a:lnTo>
                  <a:lnTo>
                    <a:pt x="9221" y="9148"/>
                  </a:lnTo>
                  <a:lnTo>
                    <a:pt x="19219" y="2455"/>
                  </a:lnTo>
                  <a:lnTo>
                    <a:pt x="31449" y="0"/>
                  </a:lnTo>
                  <a:lnTo>
                    <a:pt x="288246" y="0"/>
                  </a:lnTo>
                  <a:lnTo>
                    <a:pt x="300476" y="2455"/>
                  </a:lnTo>
                  <a:lnTo>
                    <a:pt x="310474" y="9148"/>
                  </a:lnTo>
                  <a:lnTo>
                    <a:pt x="317222" y="19065"/>
                  </a:lnTo>
                  <a:lnTo>
                    <a:pt x="319697" y="31196"/>
                  </a:lnTo>
                  <a:lnTo>
                    <a:pt x="317222" y="43327"/>
                  </a:lnTo>
                  <a:lnTo>
                    <a:pt x="310474" y="53244"/>
                  </a:lnTo>
                  <a:lnTo>
                    <a:pt x="300476" y="59935"/>
                  </a:lnTo>
                  <a:lnTo>
                    <a:pt x="288246" y="62391"/>
                  </a:lnTo>
                  <a:close/>
                </a:path>
              </a:pathLst>
            </a:custGeom>
            <a:solidFill>
              <a:srgbClr val="2E945C"/>
            </a:solidFill>
            <a:ln>
              <a:solidFill>
                <a:schemeClr val="accent3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17" name="object 194"/>
            <p:cNvSpPr/>
            <p:nvPr/>
          </p:nvSpPr>
          <p:spPr>
            <a:xfrm>
              <a:off x="10100187" y="7107342"/>
              <a:ext cx="351903" cy="95250"/>
            </a:xfrm>
            <a:custGeom>
              <a:avLst/>
              <a:gdLst/>
              <a:ahLst/>
              <a:cxnLst/>
              <a:rect l="l" t="t" r="r" b="b"/>
              <a:pathLst>
                <a:path w="352425" h="94615">
                  <a:moveTo>
                    <a:pt x="304434" y="94504"/>
                  </a:moveTo>
                  <a:lnTo>
                    <a:pt x="47637" y="94504"/>
                  </a:lnTo>
                  <a:lnTo>
                    <a:pt x="29112" y="90785"/>
                  </a:lnTo>
                  <a:lnTo>
                    <a:pt x="13968" y="80649"/>
                  </a:lnTo>
                  <a:lnTo>
                    <a:pt x="3749" y="65627"/>
                  </a:lnTo>
                  <a:lnTo>
                    <a:pt x="0" y="47253"/>
                  </a:lnTo>
                  <a:lnTo>
                    <a:pt x="3749" y="28877"/>
                  </a:lnTo>
                  <a:lnTo>
                    <a:pt x="13968" y="13855"/>
                  </a:lnTo>
                  <a:lnTo>
                    <a:pt x="29112" y="3719"/>
                  </a:lnTo>
                  <a:lnTo>
                    <a:pt x="47637" y="0"/>
                  </a:lnTo>
                  <a:lnTo>
                    <a:pt x="304434" y="0"/>
                  </a:lnTo>
                  <a:lnTo>
                    <a:pt x="322958" y="3719"/>
                  </a:lnTo>
                  <a:lnTo>
                    <a:pt x="338102" y="13855"/>
                  </a:lnTo>
                  <a:lnTo>
                    <a:pt x="348322" y="28877"/>
                  </a:lnTo>
                  <a:lnTo>
                    <a:pt x="348983" y="32113"/>
                  </a:lnTo>
                  <a:lnTo>
                    <a:pt x="39209" y="32113"/>
                  </a:lnTo>
                  <a:lnTo>
                    <a:pt x="32375" y="38891"/>
                  </a:lnTo>
                  <a:lnTo>
                    <a:pt x="32378" y="55615"/>
                  </a:lnTo>
                  <a:lnTo>
                    <a:pt x="39209" y="62391"/>
                  </a:lnTo>
                  <a:lnTo>
                    <a:pt x="348984" y="62391"/>
                  </a:lnTo>
                  <a:lnTo>
                    <a:pt x="348324" y="65627"/>
                  </a:lnTo>
                  <a:lnTo>
                    <a:pt x="338104" y="80649"/>
                  </a:lnTo>
                  <a:lnTo>
                    <a:pt x="322960" y="90785"/>
                  </a:lnTo>
                  <a:lnTo>
                    <a:pt x="304434" y="94504"/>
                  </a:lnTo>
                  <a:close/>
                </a:path>
                <a:path w="352425" h="94615">
                  <a:moveTo>
                    <a:pt x="348984" y="62391"/>
                  </a:moveTo>
                  <a:lnTo>
                    <a:pt x="312864" y="62391"/>
                  </a:lnTo>
                  <a:lnTo>
                    <a:pt x="319697" y="55615"/>
                  </a:lnTo>
                  <a:lnTo>
                    <a:pt x="319697" y="38891"/>
                  </a:lnTo>
                  <a:lnTo>
                    <a:pt x="312864" y="32113"/>
                  </a:lnTo>
                  <a:lnTo>
                    <a:pt x="348983" y="32113"/>
                  </a:lnTo>
                  <a:lnTo>
                    <a:pt x="352073" y="47253"/>
                  </a:lnTo>
                  <a:lnTo>
                    <a:pt x="348984" y="6239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3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18" name="object 195"/>
            <p:cNvSpPr/>
            <p:nvPr/>
          </p:nvSpPr>
          <p:spPr>
            <a:xfrm>
              <a:off x="10119209" y="6669192"/>
              <a:ext cx="313859" cy="311150"/>
            </a:xfrm>
            <a:custGeom>
              <a:avLst/>
              <a:gdLst/>
              <a:ahLst/>
              <a:cxnLst/>
              <a:rect l="l" t="t" r="r" b="b"/>
              <a:pathLst>
                <a:path w="313054" h="310515">
                  <a:moveTo>
                    <a:pt x="156290" y="310046"/>
                  </a:moveTo>
                  <a:lnTo>
                    <a:pt x="118305" y="305399"/>
                  </a:lnTo>
                  <a:lnTo>
                    <a:pt x="82614" y="291742"/>
                  </a:lnTo>
                  <a:lnTo>
                    <a:pt x="51338" y="269894"/>
                  </a:lnTo>
                  <a:lnTo>
                    <a:pt x="22229" y="234713"/>
                  </a:lnTo>
                  <a:lnTo>
                    <a:pt x="4685" y="192699"/>
                  </a:lnTo>
                  <a:lnTo>
                    <a:pt x="0" y="155023"/>
                  </a:lnTo>
                  <a:lnTo>
                    <a:pt x="187" y="147407"/>
                  </a:lnTo>
                  <a:lnTo>
                    <a:pt x="9131" y="102805"/>
                  </a:lnTo>
                  <a:lnTo>
                    <a:pt x="30761" y="62667"/>
                  </a:lnTo>
                  <a:lnTo>
                    <a:pt x="63180" y="30511"/>
                  </a:lnTo>
                  <a:lnTo>
                    <a:pt x="96480" y="11800"/>
                  </a:lnTo>
                  <a:lnTo>
                    <a:pt x="133366" y="1675"/>
                  </a:lnTo>
                  <a:lnTo>
                    <a:pt x="156290" y="0"/>
                  </a:lnTo>
                  <a:lnTo>
                    <a:pt x="163968" y="186"/>
                  </a:lnTo>
                  <a:lnTo>
                    <a:pt x="201659" y="6673"/>
                  </a:lnTo>
                  <a:lnTo>
                    <a:pt x="236631" y="22049"/>
                  </a:lnTo>
                  <a:lnTo>
                    <a:pt x="266803" y="45405"/>
                  </a:lnTo>
                  <a:lnTo>
                    <a:pt x="294127" y="81944"/>
                  </a:lnTo>
                  <a:lnTo>
                    <a:pt x="309577" y="124779"/>
                  </a:lnTo>
                  <a:lnTo>
                    <a:pt x="312580" y="155023"/>
                  </a:lnTo>
                  <a:lnTo>
                    <a:pt x="312392" y="162638"/>
                  </a:lnTo>
                  <a:lnTo>
                    <a:pt x="303448" y="207240"/>
                  </a:lnTo>
                  <a:lnTo>
                    <a:pt x="281818" y="247378"/>
                  </a:lnTo>
                  <a:lnTo>
                    <a:pt x="249400" y="279534"/>
                  </a:lnTo>
                  <a:lnTo>
                    <a:pt x="216099" y="298245"/>
                  </a:lnTo>
                  <a:lnTo>
                    <a:pt x="179213" y="308370"/>
                  </a:lnTo>
                  <a:lnTo>
                    <a:pt x="156290" y="310046"/>
                  </a:lnTo>
                  <a:close/>
                </a:path>
              </a:pathLst>
            </a:custGeom>
            <a:solidFill>
              <a:srgbClr val="2E945C"/>
            </a:solidFill>
            <a:ln>
              <a:solidFill>
                <a:schemeClr val="accent3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19" name="object 196"/>
            <p:cNvSpPr/>
            <p:nvPr/>
          </p:nvSpPr>
          <p:spPr>
            <a:xfrm>
              <a:off x="10103357" y="6653317"/>
              <a:ext cx="345562" cy="342900"/>
            </a:xfrm>
            <a:custGeom>
              <a:avLst/>
              <a:gdLst/>
              <a:ahLst/>
              <a:cxnLst/>
              <a:rect l="l" t="t" r="r" b="b"/>
              <a:pathLst>
                <a:path w="345440" h="342265">
                  <a:moveTo>
                    <a:pt x="344957" y="171081"/>
                  </a:moveTo>
                  <a:lnTo>
                    <a:pt x="338785" y="125653"/>
                  </a:lnTo>
                  <a:lnTo>
                    <a:pt x="321373" y="84797"/>
                  </a:lnTo>
                  <a:lnTo>
                    <a:pt x="312572" y="73507"/>
                  </a:lnTo>
                  <a:lnTo>
                    <a:pt x="312572" y="171081"/>
                  </a:lnTo>
                  <a:lnTo>
                    <a:pt x="301574" y="189611"/>
                  </a:lnTo>
                  <a:lnTo>
                    <a:pt x="299059" y="190881"/>
                  </a:lnTo>
                  <a:lnTo>
                    <a:pt x="299059" y="227241"/>
                  </a:lnTo>
                  <a:lnTo>
                    <a:pt x="285546" y="253149"/>
                  </a:lnTo>
                  <a:lnTo>
                    <a:pt x="255219" y="283235"/>
                  </a:lnTo>
                  <a:lnTo>
                    <a:pt x="229069" y="296659"/>
                  </a:lnTo>
                  <a:lnTo>
                    <a:pt x="237032" y="279755"/>
                  </a:lnTo>
                  <a:lnTo>
                    <a:pt x="243801" y="256032"/>
                  </a:lnTo>
                  <a:lnTo>
                    <a:pt x="246037" y="244068"/>
                  </a:lnTo>
                  <a:lnTo>
                    <a:pt x="258114" y="241833"/>
                  </a:lnTo>
                  <a:lnTo>
                    <a:pt x="282041" y="235127"/>
                  </a:lnTo>
                  <a:lnTo>
                    <a:pt x="299059" y="227241"/>
                  </a:lnTo>
                  <a:lnTo>
                    <a:pt x="299059" y="190881"/>
                  </a:lnTo>
                  <a:lnTo>
                    <a:pt x="271538" y="204736"/>
                  </a:lnTo>
                  <a:lnTo>
                    <a:pt x="250901" y="209473"/>
                  </a:lnTo>
                  <a:lnTo>
                    <a:pt x="251802" y="201028"/>
                  </a:lnTo>
                  <a:lnTo>
                    <a:pt x="252844" y="171081"/>
                  </a:lnTo>
                  <a:lnTo>
                    <a:pt x="251802" y="141135"/>
                  </a:lnTo>
                  <a:lnTo>
                    <a:pt x="250901" y="132702"/>
                  </a:lnTo>
                  <a:lnTo>
                    <a:pt x="271538" y="137426"/>
                  </a:lnTo>
                  <a:lnTo>
                    <a:pt x="301574" y="152552"/>
                  </a:lnTo>
                  <a:lnTo>
                    <a:pt x="312572" y="171081"/>
                  </a:lnTo>
                  <a:lnTo>
                    <a:pt x="312572" y="73507"/>
                  </a:lnTo>
                  <a:lnTo>
                    <a:pt x="299059" y="56172"/>
                  </a:lnTo>
                  <a:lnTo>
                    <a:pt x="299059" y="114947"/>
                  </a:lnTo>
                  <a:lnTo>
                    <a:pt x="282041" y="107048"/>
                  </a:lnTo>
                  <a:lnTo>
                    <a:pt x="258114" y="100330"/>
                  </a:lnTo>
                  <a:lnTo>
                    <a:pt x="246037" y="98107"/>
                  </a:lnTo>
                  <a:lnTo>
                    <a:pt x="243801" y="86131"/>
                  </a:lnTo>
                  <a:lnTo>
                    <a:pt x="237032" y="62407"/>
                  </a:lnTo>
                  <a:lnTo>
                    <a:pt x="229069" y="45529"/>
                  </a:lnTo>
                  <a:lnTo>
                    <a:pt x="255219" y="58928"/>
                  </a:lnTo>
                  <a:lnTo>
                    <a:pt x="285546" y="89014"/>
                  </a:lnTo>
                  <a:lnTo>
                    <a:pt x="299059" y="114947"/>
                  </a:lnTo>
                  <a:lnTo>
                    <a:pt x="299059" y="56172"/>
                  </a:lnTo>
                  <a:lnTo>
                    <a:pt x="294386" y="50165"/>
                  </a:lnTo>
                  <a:lnTo>
                    <a:pt x="270840" y="32118"/>
                  </a:lnTo>
                  <a:lnTo>
                    <a:pt x="259461" y="23393"/>
                  </a:lnTo>
                  <a:lnTo>
                    <a:pt x="220459" y="7048"/>
                  </a:lnTo>
                  <a:lnTo>
                    <a:pt x="220459" y="171081"/>
                  </a:lnTo>
                  <a:lnTo>
                    <a:pt x="217347" y="215620"/>
                  </a:lnTo>
                  <a:lnTo>
                    <a:pt x="211162" y="216052"/>
                  </a:lnTo>
                  <a:lnTo>
                    <a:pt x="211162" y="248881"/>
                  </a:lnTo>
                  <a:lnTo>
                    <a:pt x="206413" y="269341"/>
                  </a:lnTo>
                  <a:lnTo>
                    <a:pt x="191160" y="299123"/>
                  </a:lnTo>
                  <a:lnTo>
                    <a:pt x="172478" y="310045"/>
                  </a:lnTo>
                  <a:lnTo>
                    <a:pt x="153797" y="299123"/>
                  </a:lnTo>
                  <a:lnTo>
                    <a:pt x="138544" y="269341"/>
                  </a:lnTo>
                  <a:lnTo>
                    <a:pt x="133769" y="248881"/>
                  </a:lnTo>
                  <a:lnTo>
                    <a:pt x="142290" y="249770"/>
                  </a:lnTo>
                  <a:lnTo>
                    <a:pt x="172478" y="250799"/>
                  </a:lnTo>
                  <a:lnTo>
                    <a:pt x="202666" y="249770"/>
                  </a:lnTo>
                  <a:lnTo>
                    <a:pt x="211162" y="248881"/>
                  </a:lnTo>
                  <a:lnTo>
                    <a:pt x="211162" y="216052"/>
                  </a:lnTo>
                  <a:lnTo>
                    <a:pt x="172478" y="218681"/>
                  </a:lnTo>
                  <a:lnTo>
                    <a:pt x="127584" y="215620"/>
                  </a:lnTo>
                  <a:lnTo>
                    <a:pt x="124485" y="171081"/>
                  </a:lnTo>
                  <a:lnTo>
                    <a:pt x="127584" y="126568"/>
                  </a:lnTo>
                  <a:lnTo>
                    <a:pt x="172478" y="123482"/>
                  </a:lnTo>
                  <a:lnTo>
                    <a:pt x="217347" y="126568"/>
                  </a:lnTo>
                  <a:lnTo>
                    <a:pt x="220459" y="171081"/>
                  </a:lnTo>
                  <a:lnTo>
                    <a:pt x="220459" y="7048"/>
                  </a:lnTo>
                  <a:lnTo>
                    <a:pt x="218274" y="6121"/>
                  </a:lnTo>
                  <a:lnTo>
                    <a:pt x="211162" y="5181"/>
                  </a:lnTo>
                  <a:lnTo>
                    <a:pt x="211162" y="93294"/>
                  </a:lnTo>
                  <a:lnTo>
                    <a:pt x="202666" y="92392"/>
                  </a:lnTo>
                  <a:lnTo>
                    <a:pt x="172478" y="91376"/>
                  </a:lnTo>
                  <a:lnTo>
                    <a:pt x="142290" y="92392"/>
                  </a:lnTo>
                  <a:lnTo>
                    <a:pt x="133769" y="93294"/>
                  </a:lnTo>
                  <a:lnTo>
                    <a:pt x="138544" y="72821"/>
                  </a:lnTo>
                  <a:lnTo>
                    <a:pt x="153797" y="43040"/>
                  </a:lnTo>
                  <a:lnTo>
                    <a:pt x="172478" y="32118"/>
                  </a:lnTo>
                  <a:lnTo>
                    <a:pt x="191160" y="43040"/>
                  </a:lnTo>
                  <a:lnTo>
                    <a:pt x="206413" y="72821"/>
                  </a:lnTo>
                  <a:lnTo>
                    <a:pt x="211162" y="93294"/>
                  </a:lnTo>
                  <a:lnTo>
                    <a:pt x="211162" y="5181"/>
                  </a:lnTo>
                  <a:lnTo>
                    <a:pt x="172478" y="0"/>
                  </a:lnTo>
                  <a:lnTo>
                    <a:pt x="126682" y="6121"/>
                  </a:lnTo>
                  <a:lnTo>
                    <a:pt x="115862" y="10668"/>
                  </a:lnTo>
                  <a:lnTo>
                    <a:pt x="115862" y="45529"/>
                  </a:lnTo>
                  <a:lnTo>
                    <a:pt x="115862" y="296659"/>
                  </a:lnTo>
                  <a:lnTo>
                    <a:pt x="89738" y="283235"/>
                  </a:lnTo>
                  <a:lnTo>
                    <a:pt x="59410" y="253161"/>
                  </a:lnTo>
                  <a:lnTo>
                    <a:pt x="45885" y="227241"/>
                  </a:lnTo>
                  <a:lnTo>
                    <a:pt x="62915" y="235127"/>
                  </a:lnTo>
                  <a:lnTo>
                    <a:pt x="86829" y="241833"/>
                  </a:lnTo>
                  <a:lnTo>
                    <a:pt x="98894" y="244068"/>
                  </a:lnTo>
                  <a:lnTo>
                    <a:pt x="101142" y="256032"/>
                  </a:lnTo>
                  <a:lnTo>
                    <a:pt x="107911" y="279755"/>
                  </a:lnTo>
                  <a:lnTo>
                    <a:pt x="115862" y="296659"/>
                  </a:lnTo>
                  <a:lnTo>
                    <a:pt x="115862" y="45529"/>
                  </a:lnTo>
                  <a:lnTo>
                    <a:pt x="107911" y="62407"/>
                  </a:lnTo>
                  <a:lnTo>
                    <a:pt x="101142" y="86131"/>
                  </a:lnTo>
                  <a:lnTo>
                    <a:pt x="98894" y="98107"/>
                  </a:lnTo>
                  <a:lnTo>
                    <a:pt x="94030" y="99009"/>
                  </a:lnTo>
                  <a:lnTo>
                    <a:pt x="94030" y="132702"/>
                  </a:lnTo>
                  <a:lnTo>
                    <a:pt x="93141" y="141135"/>
                  </a:lnTo>
                  <a:lnTo>
                    <a:pt x="92113" y="171081"/>
                  </a:lnTo>
                  <a:lnTo>
                    <a:pt x="93141" y="201028"/>
                  </a:lnTo>
                  <a:lnTo>
                    <a:pt x="94030" y="209473"/>
                  </a:lnTo>
                  <a:lnTo>
                    <a:pt x="73406" y="204736"/>
                  </a:lnTo>
                  <a:lnTo>
                    <a:pt x="43383" y="189611"/>
                  </a:lnTo>
                  <a:lnTo>
                    <a:pt x="32372" y="171081"/>
                  </a:lnTo>
                  <a:lnTo>
                    <a:pt x="43383" y="152552"/>
                  </a:lnTo>
                  <a:lnTo>
                    <a:pt x="73406" y="137426"/>
                  </a:lnTo>
                  <a:lnTo>
                    <a:pt x="94030" y="132702"/>
                  </a:lnTo>
                  <a:lnTo>
                    <a:pt x="94030" y="99009"/>
                  </a:lnTo>
                  <a:lnTo>
                    <a:pt x="86829" y="100330"/>
                  </a:lnTo>
                  <a:lnTo>
                    <a:pt x="62915" y="107048"/>
                  </a:lnTo>
                  <a:lnTo>
                    <a:pt x="45897" y="114935"/>
                  </a:lnTo>
                  <a:lnTo>
                    <a:pt x="59410" y="89014"/>
                  </a:lnTo>
                  <a:lnTo>
                    <a:pt x="89738" y="58928"/>
                  </a:lnTo>
                  <a:lnTo>
                    <a:pt x="115862" y="45529"/>
                  </a:lnTo>
                  <a:lnTo>
                    <a:pt x="115862" y="10668"/>
                  </a:lnTo>
                  <a:lnTo>
                    <a:pt x="50571" y="50165"/>
                  </a:lnTo>
                  <a:lnTo>
                    <a:pt x="23583" y="84797"/>
                  </a:lnTo>
                  <a:lnTo>
                    <a:pt x="6172" y="125653"/>
                  </a:lnTo>
                  <a:lnTo>
                    <a:pt x="0" y="171081"/>
                  </a:lnTo>
                  <a:lnTo>
                    <a:pt x="6172" y="216509"/>
                  </a:lnTo>
                  <a:lnTo>
                    <a:pt x="23583" y="257365"/>
                  </a:lnTo>
                  <a:lnTo>
                    <a:pt x="50571" y="291998"/>
                  </a:lnTo>
                  <a:lnTo>
                    <a:pt x="85496" y="318770"/>
                  </a:lnTo>
                  <a:lnTo>
                    <a:pt x="126682" y="336042"/>
                  </a:lnTo>
                  <a:lnTo>
                    <a:pt x="172478" y="342163"/>
                  </a:lnTo>
                  <a:lnTo>
                    <a:pt x="218274" y="336042"/>
                  </a:lnTo>
                  <a:lnTo>
                    <a:pt x="259461" y="318770"/>
                  </a:lnTo>
                  <a:lnTo>
                    <a:pt x="294373" y="291998"/>
                  </a:lnTo>
                  <a:lnTo>
                    <a:pt x="321373" y="257365"/>
                  </a:lnTo>
                  <a:lnTo>
                    <a:pt x="338785" y="216509"/>
                  </a:lnTo>
                  <a:lnTo>
                    <a:pt x="344957" y="17108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3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</p:grpSp>
      <p:grpSp>
        <p:nvGrpSpPr>
          <p:cNvPr id="6" name="object 142"/>
          <p:cNvGrpSpPr>
            <a:grpSpLocks/>
          </p:cNvGrpSpPr>
          <p:nvPr/>
        </p:nvGrpSpPr>
        <p:grpSpPr bwMode="auto">
          <a:xfrm>
            <a:off x="1652599" y="3582194"/>
            <a:ext cx="238815" cy="451091"/>
            <a:chOff x="13187595" y="6555016"/>
            <a:chExt cx="456864" cy="647700"/>
          </a:xfrm>
        </p:grpSpPr>
        <p:sp>
          <p:nvSpPr>
            <p:cNvPr id="21" name="object 143"/>
            <p:cNvSpPr>
              <a:spLocks/>
            </p:cNvSpPr>
            <p:nvPr/>
          </p:nvSpPr>
          <p:spPr bwMode="auto">
            <a:xfrm>
              <a:off x="13209203" y="6864263"/>
              <a:ext cx="202565" cy="321945"/>
            </a:xfrm>
            <a:custGeom>
              <a:avLst/>
              <a:gdLst/>
              <a:ahLst/>
              <a:cxnLst>
                <a:cxn ang="0">
                  <a:pos x="118913" y="321697"/>
                </a:cxn>
                <a:cxn ang="0">
                  <a:pos x="112706" y="321697"/>
                </a:cxn>
                <a:cxn ang="0">
                  <a:pos x="106945" y="318215"/>
                </a:cxn>
                <a:cxn ang="0">
                  <a:pos x="76819" y="258703"/>
                </a:cxn>
                <a:cxn ang="0">
                  <a:pos x="24454" y="295205"/>
                </a:cxn>
                <a:cxn ang="0">
                  <a:pos x="0" y="282228"/>
                </a:cxn>
                <a:cxn ang="0">
                  <a:pos x="69738" y="5033"/>
                </a:cxn>
                <a:cxn ang="0">
                  <a:pos x="76510" y="0"/>
                </a:cxn>
                <a:cxn ang="0">
                  <a:pos x="85289" y="0"/>
                </a:cxn>
                <a:cxn ang="0">
                  <a:pos x="193400" y="27080"/>
                </a:cxn>
                <a:cxn ang="0">
                  <a:pos x="202261" y="41923"/>
                </a:cxn>
                <a:cxn ang="0">
                  <a:pos x="133343" y="315852"/>
                </a:cxn>
                <a:cxn ang="0">
                  <a:pos x="127656" y="320826"/>
                </a:cxn>
                <a:cxn ang="0">
                  <a:pos x="120145" y="321663"/>
                </a:cxn>
                <a:cxn ang="0">
                  <a:pos x="118913" y="321697"/>
                </a:cxn>
              </a:cxnLst>
              <a:rect l="0" t="0" r="r" b="b"/>
              <a:pathLst>
                <a:path w="202565" h="321945">
                  <a:moveTo>
                    <a:pt x="118913" y="321697"/>
                  </a:moveTo>
                  <a:lnTo>
                    <a:pt x="112706" y="321697"/>
                  </a:lnTo>
                  <a:lnTo>
                    <a:pt x="106945" y="318215"/>
                  </a:lnTo>
                  <a:lnTo>
                    <a:pt x="76819" y="258703"/>
                  </a:lnTo>
                  <a:lnTo>
                    <a:pt x="24454" y="295205"/>
                  </a:lnTo>
                  <a:lnTo>
                    <a:pt x="0" y="282228"/>
                  </a:lnTo>
                  <a:lnTo>
                    <a:pt x="69738" y="5033"/>
                  </a:lnTo>
                  <a:lnTo>
                    <a:pt x="76510" y="0"/>
                  </a:lnTo>
                  <a:lnTo>
                    <a:pt x="85289" y="0"/>
                  </a:lnTo>
                  <a:lnTo>
                    <a:pt x="193400" y="27080"/>
                  </a:lnTo>
                  <a:lnTo>
                    <a:pt x="202261" y="41923"/>
                  </a:lnTo>
                  <a:lnTo>
                    <a:pt x="133343" y="315852"/>
                  </a:lnTo>
                  <a:lnTo>
                    <a:pt x="127656" y="320826"/>
                  </a:lnTo>
                  <a:lnTo>
                    <a:pt x="120145" y="321663"/>
                  </a:lnTo>
                  <a:lnTo>
                    <a:pt x="118913" y="321697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22" name="object 144"/>
            <p:cNvSpPr/>
            <p:nvPr/>
          </p:nvSpPr>
          <p:spPr>
            <a:xfrm>
              <a:off x="13193940" y="6847116"/>
              <a:ext cx="233189" cy="355600"/>
            </a:xfrm>
            <a:custGeom>
              <a:avLst/>
              <a:gdLst/>
              <a:ahLst/>
              <a:cxnLst/>
              <a:rect l="l" t="t" r="r" b="b"/>
              <a:pathLst>
                <a:path w="233680" h="355600">
                  <a:moveTo>
                    <a:pt x="39831" y="329487"/>
                  </a:moveTo>
                  <a:lnTo>
                    <a:pt x="26579" y="329487"/>
                  </a:lnTo>
                  <a:lnTo>
                    <a:pt x="19941" y="327498"/>
                  </a:lnTo>
                  <a:lnTo>
                    <a:pt x="14287" y="323586"/>
                  </a:lnTo>
                  <a:lnTo>
                    <a:pt x="6914" y="316601"/>
                  </a:lnTo>
                  <a:lnTo>
                    <a:pt x="2070" y="307921"/>
                  </a:lnTo>
                  <a:lnTo>
                    <a:pt x="0" y="298196"/>
                  </a:lnTo>
                  <a:lnTo>
                    <a:pt x="949" y="288077"/>
                  </a:lnTo>
                  <a:lnTo>
                    <a:pt x="67095" y="25160"/>
                  </a:lnTo>
                  <a:lnTo>
                    <a:pt x="99308" y="0"/>
                  </a:lnTo>
                  <a:lnTo>
                    <a:pt x="101995" y="0"/>
                  </a:lnTo>
                  <a:lnTo>
                    <a:pt x="208557" y="26507"/>
                  </a:lnTo>
                  <a:lnTo>
                    <a:pt x="221610" y="33288"/>
                  </a:lnTo>
                  <a:lnTo>
                    <a:pt x="99333" y="33288"/>
                  </a:lnTo>
                  <a:lnTo>
                    <a:pt x="33187" y="296208"/>
                  </a:lnTo>
                  <a:lnTo>
                    <a:pt x="121389" y="296208"/>
                  </a:lnTo>
                  <a:lnTo>
                    <a:pt x="123277" y="299938"/>
                  </a:lnTo>
                  <a:lnTo>
                    <a:pt x="86005" y="299938"/>
                  </a:lnTo>
                  <a:lnTo>
                    <a:pt x="46472" y="327498"/>
                  </a:lnTo>
                  <a:lnTo>
                    <a:pt x="39831" y="329487"/>
                  </a:lnTo>
                  <a:close/>
                </a:path>
                <a:path w="233680" h="355600">
                  <a:moveTo>
                    <a:pt x="168572" y="321702"/>
                  </a:moveTo>
                  <a:lnTo>
                    <a:pt x="134295" y="321702"/>
                  </a:lnTo>
                  <a:lnTo>
                    <a:pt x="200441" y="58784"/>
                  </a:lnTo>
                  <a:lnTo>
                    <a:pt x="99333" y="33288"/>
                  </a:lnTo>
                  <a:lnTo>
                    <a:pt x="221610" y="33288"/>
                  </a:lnTo>
                  <a:lnTo>
                    <a:pt x="225077" y="36440"/>
                  </a:lnTo>
                  <a:lnTo>
                    <a:pt x="228974" y="41708"/>
                  </a:lnTo>
                  <a:lnTo>
                    <a:pt x="231763" y="47639"/>
                  </a:lnTo>
                  <a:lnTo>
                    <a:pt x="233328" y="53941"/>
                  </a:lnTo>
                  <a:lnTo>
                    <a:pt x="233640" y="60427"/>
                  </a:lnTo>
                  <a:lnTo>
                    <a:pt x="232674" y="66910"/>
                  </a:lnTo>
                  <a:lnTo>
                    <a:pt x="168572" y="321702"/>
                  </a:lnTo>
                  <a:close/>
                </a:path>
                <a:path w="233680" h="355600">
                  <a:moveTo>
                    <a:pt x="121389" y="296208"/>
                  </a:moveTo>
                  <a:lnTo>
                    <a:pt x="33187" y="296208"/>
                  </a:lnTo>
                  <a:lnTo>
                    <a:pt x="98382" y="250762"/>
                  </a:lnTo>
                  <a:lnTo>
                    <a:pt x="121389" y="296208"/>
                  </a:lnTo>
                  <a:close/>
                </a:path>
                <a:path w="233680" h="355600">
                  <a:moveTo>
                    <a:pt x="135507" y="354982"/>
                  </a:moveTo>
                  <a:lnTo>
                    <a:pt x="134279" y="354982"/>
                  </a:lnTo>
                  <a:lnTo>
                    <a:pt x="125214" y="353718"/>
                  </a:lnTo>
                  <a:lnTo>
                    <a:pt x="116944" y="350091"/>
                  </a:lnTo>
                  <a:lnTo>
                    <a:pt x="109932" y="344351"/>
                  </a:lnTo>
                  <a:lnTo>
                    <a:pt x="104639" y="336747"/>
                  </a:lnTo>
                  <a:lnTo>
                    <a:pt x="86005" y="299938"/>
                  </a:lnTo>
                  <a:lnTo>
                    <a:pt x="123277" y="299938"/>
                  </a:lnTo>
                  <a:lnTo>
                    <a:pt x="134295" y="321702"/>
                  </a:lnTo>
                  <a:lnTo>
                    <a:pt x="168572" y="321702"/>
                  </a:lnTo>
                  <a:lnTo>
                    <a:pt x="137980" y="354775"/>
                  </a:lnTo>
                  <a:lnTo>
                    <a:pt x="136739" y="354916"/>
                  </a:lnTo>
                  <a:lnTo>
                    <a:pt x="135507" y="354982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23" name="object 145"/>
            <p:cNvSpPr>
              <a:spLocks/>
            </p:cNvSpPr>
            <p:nvPr/>
          </p:nvSpPr>
          <p:spPr bwMode="auto">
            <a:xfrm>
              <a:off x="13390071" y="6864260"/>
              <a:ext cx="202565" cy="321945"/>
            </a:xfrm>
            <a:custGeom>
              <a:avLst/>
              <a:gdLst/>
              <a:ahLst/>
              <a:cxnLst>
                <a:cxn ang="0">
                  <a:pos x="89554" y="321699"/>
                </a:cxn>
                <a:cxn ang="0">
                  <a:pos x="83348" y="321699"/>
                </a:cxn>
                <a:cxn ang="0">
                  <a:pos x="82118" y="321666"/>
                </a:cxn>
                <a:cxn ang="0">
                  <a:pos x="74605" y="320826"/>
                </a:cxn>
                <a:cxn ang="0">
                  <a:pos x="68918" y="315854"/>
                </a:cxn>
                <a:cxn ang="0">
                  <a:pos x="0" y="41926"/>
                </a:cxn>
                <a:cxn ang="0">
                  <a:pos x="664" y="37392"/>
                </a:cxn>
                <a:cxn ang="0">
                  <a:pos x="5188" y="29817"/>
                </a:cxn>
                <a:cxn ang="0">
                  <a:pos x="8860" y="27080"/>
                </a:cxn>
                <a:cxn ang="0">
                  <a:pos x="115609" y="163"/>
                </a:cxn>
                <a:cxn ang="0">
                  <a:pos x="116974" y="0"/>
                </a:cxn>
                <a:cxn ang="0">
                  <a:pos x="125753" y="0"/>
                </a:cxn>
                <a:cxn ang="0">
                  <a:pos x="132524" y="5030"/>
                </a:cxn>
                <a:cxn ang="0">
                  <a:pos x="202261" y="282228"/>
                </a:cxn>
                <a:cxn ang="0">
                  <a:pos x="199604" y="289306"/>
                </a:cxn>
                <a:cxn ang="0">
                  <a:pos x="125441" y="258703"/>
                </a:cxn>
                <a:cxn ang="0">
                  <a:pos x="95313" y="318215"/>
                </a:cxn>
                <a:cxn ang="0">
                  <a:pos x="89554" y="321699"/>
                </a:cxn>
              </a:cxnLst>
              <a:rect l="0" t="0" r="r" b="b"/>
              <a:pathLst>
                <a:path w="202565" h="321945">
                  <a:moveTo>
                    <a:pt x="89554" y="321699"/>
                  </a:moveTo>
                  <a:lnTo>
                    <a:pt x="83348" y="321699"/>
                  </a:lnTo>
                  <a:lnTo>
                    <a:pt x="82118" y="321666"/>
                  </a:lnTo>
                  <a:lnTo>
                    <a:pt x="74605" y="320826"/>
                  </a:lnTo>
                  <a:lnTo>
                    <a:pt x="68918" y="315854"/>
                  </a:lnTo>
                  <a:lnTo>
                    <a:pt x="0" y="41926"/>
                  </a:lnTo>
                  <a:lnTo>
                    <a:pt x="664" y="37392"/>
                  </a:lnTo>
                  <a:lnTo>
                    <a:pt x="5188" y="29817"/>
                  </a:lnTo>
                  <a:lnTo>
                    <a:pt x="8860" y="27080"/>
                  </a:lnTo>
                  <a:lnTo>
                    <a:pt x="115609" y="163"/>
                  </a:lnTo>
                  <a:lnTo>
                    <a:pt x="116974" y="0"/>
                  </a:lnTo>
                  <a:lnTo>
                    <a:pt x="125753" y="0"/>
                  </a:lnTo>
                  <a:lnTo>
                    <a:pt x="132524" y="5030"/>
                  </a:lnTo>
                  <a:lnTo>
                    <a:pt x="202261" y="282228"/>
                  </a:lnTo>
                  <a:lnTo>
                    <a:pt x="199604" y="289306"/>
                  </a:lnTo>
                  <a:lnTo>
                    <a:pt x="125441" y="258703"/>
                  </a:lnTo>
                  <a:lnTo>
                    <a:pt x="95313" y="318215"/>
                  </a:lnTo>
                  <a:lnTo>
                    <a:pt x="89554" y="321699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24" name="object 146"/>
            <p:cNvSpPr/>
            <p:nvPr/>
          </p:nvSpPr>
          <p:spPr>
            <a:xfrm>
              <a:off x="13411270" y="6847116"/>
              <a:ext cx="233189" cy="355600"/>
            </a:xfrm>
            <a:custGeom>
              <a:avLst/>
              <a:gdLst/>
              <a:ahLst/>
              <a:cxnLst/>
              <a:rect l="l" t="t" r="r" b="b"/>
              <a:pathLst>
                <a:path w="233680" h="355600">
                  <a:moveTo>
                    <a:pt x="99360" y="354988"/>
                  </a:moveTo>
                  <a:lnTo>
                    <a:pt x="98135" y="354988"/>
                  </a:lnTo>
                  <a:lnTo>
                    <a:pt x="96898" y="354918"/>
                  </a:lnTo>
                  <a:lnTo>
                    <a:pt x="67112" y="329832"/>
                  </a:lnTo>
                  <a:lnTo>
                    <a:pt x="966" y="66915"/>
                  </a:lnTo>
                  <a:lnTo>
                    <a:pt x="0" y="60432"/>
                  </a:lnTo>
                  <a:lnTo>
                    <a:pt x="312" y="53946"/>
                  </a:lnTo>
                  <a:lnTo>
                    <a:pt x="128916" y="327"/>
                  </a:lnTo>
                  <a:lnTo>
                    <a:pt x="131647" y="0"/>
                  </a:lnTo>
                  <a:lnTo>
                    <a:pt x="134335" y="0"/>
                  </a:lnTo>
                  <a:lnTo>
                    <a:pt x="166545" y="25165"/>
                  </a:lnTo>
                  <a:lnTo>
                    <a:pt x="168588" y="33288"/>
                  </a:lnTo>
                  <a:lnTo>
                    <a:pt x="134312" y="33288"/>
                  </a:lnTo>
                  <a:lnTo>
                    <a:pt x="33204" y="58781"/>
                  </a:lnTo>
                  <a:lnTo>
                    <a:pt x="99350" y="321699"/>
                  </a:lnTo>
                  <a:lnTo>
                    <a:pt x="136621" y="321699"/>
                  </a:lnTo>
                  <a:lnTo>
                    <a:pt x="129000" y="336752"/>
                  </a:lnTo>
                  <a:lnTo>
                    <a:pt x="123708" y="344356"/>
                  </a:lnTo>
                  <a:lnTo>
                    <a:pt x="116697" y="350096"/>
                  </a:lnTo>
                  <a:lnTo>
                    <a:pt x="108427" y="353723"/>
                  </a:lnTo>
                  <a:lnTo>
                    <a:pt x="99360" y="354988"/>
                  </a:lnTo>
                  <a:close/>
                </a:path>
                <a:path w="233680" h="355600">
                  <a:moveTo>
                    <a:pt x="233453" y="296206"/>
                  </a:moveTo>
                  <a:lnTo>
                    <a:pt x="200458" y="296206"/>
                  </a:lnTo>
                  <a:lnTo>
                    <a:pt x="134312" y="33288"/>
                  </a:lnTo>
                  <a:lnTo>
                    <a:pt x="168588" y="33288"/>
                  </a:lnTo>
                  <a:lnTo>
                    <a:pt x="232691" y="288083"/>
                  </a:lnTo>
                  <a:lnTo>
                    <a:pt x="233453" y="296206"/>
                  </a:lnTo>
                  <a:close/>
                </a:path>
                <a:path w="233680" h="355600">
                  <a:moveTo>
                    <a:pt x="136621" y="321699"/>
                  </a:moveTo>
                  <a:lnTo>
                    <a:pt x="99350" y="321699"/>
                  </a:lnTo>
                  <a:lnTo>
                    <a:pt x="135263" y="250759"/>
                  </a:lnTo>
                  <a:lnTo>
                    <a:pt x="200458" y="296206"/>
                  </a:lnTo>
                  <a:lnTo>
                    <a:pt x="233453" y="296206"/>
                  </a:lnTo>
                  <a:lnTo>
                    <a:pt x="233641" y="298201"/>
                  </a:lnTo>
                  <a:lnTo>
                    <a:pt x="233270" y="299943"/>
                  </a:lnTo>
                  <a:lnTo>
                    <a:pt x="147634" y="299943"/>
                  </a:lnTo>
                  <a:lnTo>
                    <a:pt x="136621" y="321699"/>
                  </a:lnTo>
                  <a:close/>
                </a:path>
                <a:path w="233680" h="355600">
                  <a:moveTo>
                    <a:pt x="207060" y="329492"/>
                  </a:moveTo>
                  <a:lnTo>
                    <a:pt x="193812" y="329492"/>
                  </a:lnTo>
                  <a:lnTo>
                    <a:pt x="187168" y="327503"/>
                  </a:lnTo>
                  <a:lnTo>
                    <a:pt x="147634" y="299943"/>
                  </a:lnTo>
                  <a:lnTo>
                    <a:pt x="233270" y="299943"/>
                  </a:lnTo>
                  <a:lnTo>
                    <a:pt x="207060" y="329492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25" name="object 147"/>
            <p:cNvSpPr>
              <a:spLocks/>
            </p:cNvSpPr>
            <p:nvPr/>
          </p:nvSpPr>
          <p:spPr bwMode="auto">
            <a:xfrm>
              <a:off x="13204264" y="6571656"/>
              <a:ext cx="393065" cy="394970"/>
            </a:xfrm>
            <a:custGeom>
              <a:avLst/>
              <a:gdLst/>
              <a:ahLst/>
              <a:cxnLst>
                <a:cxn ang="0">
                  <a:pos x="196692" y="394597"/>
                </a:cxn>
                <a:cxn ang="0">
                  <a:pos x="149245" y="388808"/>
                </a:cxn>
                <a:cxn ang="0">
                  <a:pos x="105180" y="372089"/>
                </a:cxn>
                <a:cxn ang="0">
                  <a:pos x="66343" y="345408"/>
                </a:cxn>
                <a:cxn ang="0">
                  <a:pos x="34581" y="309731"/>
                </a:cxn>
                <a:cxn ang="0">
                  <a:pos x="13146" y="269632"/>
                </a:cxn>
                <a:cxn ang="0">
                  <a:pos x="1719" y="227058"/>
                </a:cxn>
                <a:cxn ang="0">
                  <a:pos x="0" y="183671"/>
                </a:cxn>
                <a:cxn ang="0">
                  <a:pos x="7688" y="141130"/>
                </a:cxn>
                <a:cxn ang="0">
                  <a:pos x="24484" y="101096"/>
                </a:cxn>
                <a:cxn ang="0">
                  <a:pos x="50088" y="65230"/>
                </a:cxn>
                <a:cxn ang="0">
                  <a:pos x="84200" y="35193"/>
                </a:cxn>
                <a:cxn ang="0">
                  <a:pos x="137620" y="8963"/>
                </a:cxn>
                <a:cxn ang="0">
                  <a:pos x="196314" y="0"/>
                </a:cxn>
                <a:cxn ang="0">
                  <a:pos x="243759" y="5787"/>
                </a:cxn>
                <a:cxn ang="0">
                  <a:pos x="287824" y="22505"/>
                </a:cxn>
                <a:cxn ang="0">
                  <a:pos x="326661" y="49187"/>
                </a:cxn>
                <a:cxn ang="0">
                  <a:pos x="358425" y="84866"/>
                </a:cxn>
                <a:cxn ang="0">
                  <a:pos x="379860" y="124965"/>
                </a:cxn>
                <a:cxn ang="0">
                  <a:pos x="391287" y="167539"/>
                </a:cxn>
                <a:cxn ang="0">
                  <a:pos x="393006" y="210926"/>
                </a:cxn>
                <a:cxn ang="0">
                  <a:pos x="385318" y="253467"/>
                </a:cxn>
                <a:cxn ang="0">
                  <a:pos x="368521" y="293501"/>
                </a:cxn>
                <a:cxn ang="0">
                  <a:pos x="342917" y="329367"/>
                </a:cxn>
                <a:cxn ang="0">
                  <a:pos x="308806" y="359404"/>
                </a:cxn>
                <a:cxn ang="0">
                  <a:pos x="255388" y="385634"/>
                </a:cxn>
                <a:cxn ang="0">
                  <a:pos x="196702" y="394597"/>
                </a:cxn>
              </a:cxnLst>
              <a:rect l="0" t="0" r="r" b="b"/>
              <a:pathLst>
                <a:path w="393065" h="394970">
                  <a:moveTo>
                    <a:pt x="196692" y="394597"/>
                  </a:moveTo>
                  <a:lnTo>
                    <a:pt x="149245" y="388808"/>
                  </a:lnTo>
                  <a:lnTo>
                    <a:pt x="105180" y="372089"/>
                  </a:lnTo>
                  <a:lnTo>
                    <a:pt x="66343" y="345408"/>
                  </a:lnTo>
                  <a:lnTo>
                    <a:pt x="34581" y="309731"/>
                  </a:lnTo>
                  <a:lnTo>
                    <a:pt x="13146" y="269632"/>
                  </a:lnTo>
                  <a:lnTo>
                    <a:pt x="1719" y="227058"/>
                  </a:lnTo>
                  <a:lnTo>
                    <a:pt x="0" y="183671"/>
                  </a:lnTo>
                  <a:lnTo>
                    <a:pt x="7688" y="141130"/>
                  </a:lnTo>
                  <a:lnTo>
                    <a:pt x="24484" y="101096"/>
                  </a:lnTo>
                  <a:lnTo>
                    <a:pt x="50088" y="65230"/>
                  </a:lnTo>
                  <a:lnTo>
                    <a:pt x="84200" y="35193"/>
                  </a:lnTo>
                  <a:lnTo>
                    <a:pt x="137620" y="8963"/>
                  </a:lnTo>
                  <a:lnTo>
                    <a:pt x="196314" y="0"/>
                  </a:lnTo>
                  <a:lnTo>
                    <a:pt x="243759" y="5787"/>
                  </a:lnTo>
                  <a:lnTo>
                    <a:pt x="287824" y="22505"/>
                  </a:lnTo>
                  <a:lnTo>
                    <a:pt x="326661" y="49187"/>
                  </a:lnTo>
                  <a:lnTo>
                    <a:pt x="358425" y="84866"/>
                  </a:lnTo>
                  <a:lnTo>
                    <a:pt x="379860" y="124965"/>
                  </a:lnTo>
                  <a:lnTo>
                    <a:pt x="391287" y="167539"/>
                  </a:lnTo>
                  <a:lnTo>
                    <a:pt x="393006" y="210926"/>
                  </a:lnTo>
                  <a:lnTo>
                    <a:pt x="385318" y="253467"/>
                  </a:lnTo>
                  <a:lnTo>
                    <a:pt x="368521" y="293501"/>
                  </a:lnTo>
                  <a:lnTo>
                    <a:pt x="342917" y="329367"/>
                  </a:lnTo>
                  <a:lnTo>
                    <a:pt x="308806" y="359404"/>
                  </a:lnTo>
                  <a:lnTo>
                    <a:pt x="255388" y="385634"/>
                  </a:lnTo>
                  <a:lnTo>
                    <a:pt x="196702" y="394597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26" name="object 148"/>
            <p:cNvSpPr/>
            <p:nvPr/>
          </p:nvSpPr>
          <p:spPr>
            <a:xfrm>
              <a:off x="13187595" y="6555016"/>
              <a:ext cx="426720" cy="428625"/>
            </a:xfrm>
            <a:custGeom>
              <a:avLst/>
              <a:gdLst/>
              <a:ahLst/>
              <a:cxnLst/>
              <a:rect l="l" t="t" r="r" b="b"/>
              <a:pathLst>
                <a:path w="426719" h="427990">
                  <a:moveTo>
                    <a:pt x="213359" y="427881"/>
                  </a:moveTo>
                  <a:lnTo>
                    <a:pt x="163175" y="421925"/>
                  </a:lnTo>
                  <a:lnTo>
                    <a:pt x="115653" y="404330"/>
                  </a:lnTo>
                  <a:lnTo>
                    <a:pt x="73042" y="375505"/>
                  </a:lnTo>
                  <a:lnTo>
                    <a:pt x="37590" y="335856"/>
                  </a:lnTo>
                  <a:lnTo>
                    <a:pt x="14306" y="292332"/>
                  </a:lnTo>
                  <a:lnTo>
                    <a:pt x="1883" y="246161"/>
                  </a:lnTo>
                  <a:lnTo>
                    <a:pt x="0" y="199131"/>
                  </a:lnTo>
                  <a:lnTo>
                    <a:pt x="8332" y="153029"/>
                  </a:lnTo>
                  <a:lnTo>
                    <a:pt x="26557" y="109642"/>
                  </a:lnTo>
                  <a:lnTo>
                    <a:pt x="54353" y="70757"/>
                  </a:lnTo>
                  <a:lnTo>
                    <a:pt x="91395" y="38160"/>
                  </a:lnTo>
                  <a:lnTo>
                    <a:pt x="150362" y="9409"/>
                  </a:lnTo>
                  <a:lnTo>
                    <a:pt x="212983" y="0"/>
                  </a:lnTo>
                  <a:lnTo>
                    <a:pt x="263168" y="5955"/>
                  </a:lnTo>
                  <a:lnTo>
                    <a:pt x="310690" y="23549"/>
                  </a:lnTo>
                  <a:lnTo>
                    <a:pt x="325075" y="33281"/>
                  </a:lnTo>
                  <a:lnTo>
                    <a:pt x="212983" y="33281"/>
                  </a:lnTo>
                  <a:lnTo>
                    <a:pt x="185697" y="35351"/>
                  </a:lnTo>
                  <a:lnTo>
                    <a:pt x="134016" y="51576"/>
                  </a:lnTo>
                  <a:lnTo>
                    <a:pt x="74652" y="98152"/>
                  </a:lnTo>
                  <a:lnTo>
                    <a:pt x="49628" y="137719"/>
                  </a:lnTo>
                  <a:lnTo>
                    <a:pt x="35705" y="181791"/>
                  </a:lnTo>
                  <a:lnTo>
                    <a:pt x="33320" y="227952"/>
                  </a:lnTo>
                  <a:lnTo>
                    <a:pt x="42909" y="273789"/>
                  </a:lnTo>
                  <a:lnTo>
                    <a:pt x="64908" y="316886"/>
                  </a:lnTo>
                  <a:lnTo>
                    <a:pt x="93994" y="349557"/>
                  </a:lnTo>
                  <a:lnTo>
                    <a:pt x="129559" y="373989"/>
                  </a:lnTo>
                  <a:lnTo>
                    <a:pt x="169912" y="389298"/>
                  </a:lnTo>
                  <a:lnTo>
                    <a:pt x="213362" y="394597"/>
                  </a:lnTo>
                  <a:lnTo>
                    <a:pt x="326619" y="394597"/>
                  </a:lnTo>
                  <a:lnTo>
                    <a:pt x="306189" y="406562"/>
                  </a:lnTo>
                  <a:lnTo>
                    <a:pt x="275981" y="418471"/>
                  </a:lnTo>
                  <a:lnTo>
                    <a:pt x="244859" y="425545"/>
                  </a:lnTo>
                  <a:lnTo>
                    <a:pt x="213359" y="427881"/>
                  </a:lnTo>
                  <a:close/>
                </a:path>
                <a:path w="426719" h="427990">
                  <a:moveTo>
                    <a:pt x="326619" y="394597"/>
                  </a:moveTo>
                  <a:lnTo>
                    <a:pt x="213362" y="394597"/>
                  </a:lnTo>
                  <a:lnTo>
                    <a:pt x="240650" y="392527"/>
                  </a:lnTo>
                  <a:lnTo>
                    <a:pt x="267092" y="386390"/>
                  </a:lnTo>
                  <a:lnTo>
                    <a:pt x="316004" y="362371"/>
                  </a:lnTo>
                  <a:lnTo>
                    <a:pt x="351693" y="329724"/>
                  </a:lnTo>
                  <a:lnTo>
                    <a:pt x="376717" y="290158"/>
                  </a:lnTo>
                  <a:lnTo>
                    <a:pt x="390640" y="246087"/>
                  </a:lnTo>
                  <a:lnTo>
                    <a:pt x="393025" y="199926"/>
                  </a:lnTo>
                  <a:lnTo>
                    <a:pt x="383436" y="154089"/>
                  </a:lnTo>
                  <a:lnTo>
                    <a:pt x="361437" y="110992"/>
                  </a:lnTo>
                  <a:lnTo>
                    <a:pt x="332351" y="78321"/>
                  </a:lnTo>
                  <a:lnTo>
                    <a:pt x="296786" y="53889"/>
                  </a:lnTo>
                  <a:lnTo>
                    <a:pt x="256433" y="38580"/>
                  </a:lnTo>
                  <a:lnTo>
                    <a:pt x="212983" y="33281"/>
                  </a:lnTo>
                  <a:lnTo>
                    <a:pt x="325075" y="33281"/>
                  </a:lnTo>
                  <a:lnTo>
                    <a:pt x="388752" y="92027"/>
                  </a:lnTo>
                  <a:lnTo>
                    <a:pt x="412037" y="135551"/>
                  </a:lnTo>
                  <a:lnTo>
                    <a:pt x="424459" y="181722"/>
                  </a:lnTo>
                  <a:lnTo>
                    <a:pt x="426343" y="228751"/>
                  </a:lnTo>
                  <a:lnTo>
                    <a:pt x="418011" y="274852"/>
                  </a:lnTo>
                  <a:lnTo>
                    <a:pt x="399785" y="318239"/>
                  </a:lnTo>
                  <a:lnTo>
                    <a:pt x="371990" y="357124"/>
                  </a:lnTo>
                  <a:lnTo>
                    <a:pt x="334947" y="389720"/>
                  </a:lnTo>
                  <a:lnTo>
                    <a:pt x="326619" y="394597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pic>
          <p:nvPicPr>
            <p:cNvPr id="27" name="object 149"/>
            <p:cNvPicPr/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91948" y="6658233"/>
              <a:ext cx="217638" cy="221444"/>
            </a:xfrm>
            <a:prstGeom prst="rect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</p:pic>
      </p:grpSp>
      <p:pic>
        <p:nvPicPr>
          <p:cNvPr id="32" name="Рисунок 16" descr="плакат_ФГ_04.08.20_ок итог.jpg"/>
          <p:cNvPicPr>
            <a:picLocks noChangeAspect="1"/>
          </p:cNvPicPr>
          <p:nvPr/>
        </p:nvPicPr>
        <p:blipFill>
          <a:blip r:embed="rId6" cstate="print"/>
          <a:srcRect t="13554" r="2689" b="253"/>
          <a:stretch>
            <a:fillRect/>
          </a:stretch>
        </p:blipFill>
        <p:spPr bwMode="auto">
          <a:xfrm>
            <a:off x="1577374" y="4463415"/>
            <a:ext cx="451350" cy="6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object 16"/>
          <p:cNvGrpSpPr>
            <a:grpSpLocks/>
          </p:cNvGrpSpPr>
          <p:nvPr/>
        </p:nvGrpSpPr>
        <p:grpSpPr bwMode="auto">
          <a:xfrm>
            <a:off x="1563691" y="6177040"/>
            <a:ext cx="526576" cy="472858"/>
            <a:chOff x="13677168" y="1667463"/>
            <a:chExt cx="1457325" cy="771525"/>
          </a:xfrm>
        </p:grpSpPr>
        <p:sp>
          <p:nvSpPr>
            <p:cNvPr id="34" name="object 17"/>
            <p:cNvSpPr>
              <a:spLocks/>
            </p:cNvSpPr>
            <p:nvPr/>
          </p:nvSpPr>
          <p:spPr bwMode="auto">
            <a:xfrm>
              <a:off x="13811186" y="1683105"/>
              <a:ext cx="1188720" cy="725170"/>
            </a:xfrm>
            <a:custGeom>
              <a:avLst/>
              <a:gdLst>
                <a:gd name="T0" fmla="*/ 371017 w 1188719"/>
                <a:gd name="T1" fmla="*/ 329488 h 725169"/>
                <a:gd name="T2" fmla="*/ 362724 w 1188719"/>
                <a:gd name="T3" fmla="*/ 326453 h 725169"/>
                <a:gd name="T4" fmla="*/ 361670 w 1188719"/>
                <a:gd name="T5" fmla="*/ 318058 h 725169"/>
                <a:gd name="T6" fmla="*/ 288671 w 1188719"/>
                <a:gd name="T7" fmla="*/ 312712 h 725169"/>
                <a:gd name="T8" fmla="*/ 279349 w 1188719"/>
                <a:gd name="T9" fmla="*/ 299250 h 725169"/>
                <a:gd name="T10" fmla="*/ 12 w 1188719"/>
                <a:gd name="T11" fmla="*/ 297751 h 725169"/>
                <a:gd name="T12" fmla="*/ 362165 w 1188719"/>
                <a:gd name="T13" fmla="*/ 724611 h 725169"/>
                <a:gd name="T14" fmla="*/ 361238 w 1188719"/>
                <a:gd name="T15" fmla="*/ 711644 h 725169"/>
                <a:gd name="T16" fmla="*/ 366839 w 1188719"/>
                <a:gd name="T17" fmla="*/ 709295 h 725169"/>
                <a:gd name="T18" fmla="*/ 375246 w 1188719"/>
                <a:gd name="T19" fmla="*/ 706716 h 725169"/>
                <a:gd name="T20" fmla="*/ 650138 w 1188719"/>
                <a:gd name="T21" fmla="*/ 0 h 725169"/>
                <a:gd name="T22" fmla="*/ 602145 w 1188719"/>
                <a:gd name="T23" fmla="*/ 24765 h 725169"/>
                <a:gd name="T24" fmla="*/ 650138 w 1188719"/>
                <a:gd name="T25" fmla="*/ 0 h 725169"/>
                <a:gd name="T26" fmla="*/ 741400 w 1188719"/>
                <a:gd name="T27" fmla="*/ 332105 h 725169"/>
                <a:gd name="T28" fmla="*/ 733094 w 1188719"/>
                <a:gd name="T29" fmla="*/ 329069 h 725169"/>
                <a:gd name="T30" fmla="*/ 732269 w 1188719"/>
                <a:gd name="T31" fmla="*/ 317652 h 725169"/>
                <a:gd name="T32" fmla="*/ 456171 w 1188719"/>
                <a:gd name="T33" fmla="*/ 312712 h 725169"/>
                <a:gd name="T34" fmla="*/ 457111 w 1188719"/>
                <a:gd name="T35" fmla="*/ 325742 h 725169"/>
                <a:gd name="T36" fmla="*/ 451510 w 1188719"/>
                <a:gd name="T37" fmla="*/ 328104 h 725169"/>
                <a:gd name="T38" fmla="*/ 443090 w 1188719"/>
                <a:gd name="T39" fmla="*/ 330682 h 725169"/>
                <a:gd name="T40" fmla="*/ 447319 w 1188719"/>
                <a:gd name="T41" fmla="*/ 707898 h 725169"/>
                <a:gd name="T42" fmla="*/ 455625 w 1188719"/>
                <a:gd name="T43" fmla="*/ 710933 h 725169"/>
                <a:gd name="T44" fmla="*/ 456679 w 1188719"/>
                <a:gd name="T45" fmla="*/ 719277 h 725169"/>
                <a:gd name="T46" fmla="*/ 492721 w 1188719"/>
                <a:gd name="T47" fmla="*/ 724611 h 725169"/>
                <a:gd name="T48" fmla="*/ 473964 w 1188719"/>
                <a:gd name="T49" fmla="*/ 514565 h 725169"/>
                <a:gd name="T50" fmla="*/ 469290 w 1188719"/>
                <a:gd name="T51" fmla="*/ 503224 h 725169"/>
                <a:gd name="T52" fmla="*/ 473786 w 1188719"/>
                <a:gd name="T53" fmla="*/ 490054 h 725169"/>
                <a:gd name="T54" fmla="*/ 569823 w 1188719"/>
                <a:gd name="T55" fmla="*/ 467817 h 725169"/>
                <a:gd name="T56" fmla="*/ 667550 w 1188719"/>
                <a:gd name="T57" fmla="*/ 475234 h 725169"/>
                <a:gd name="T58" fmla="*/ 718299 w 1188719"/>
                <a:gd name="T59" fmla="*/ 495033 h 725169"/>
                <a:gd name="T60" fmla="*/ 718273 w 1188719"/>
                <a:gd name="T61" fmla="*/ 510959 h 725169"/>
                <a:gd name="T62" fmla="*/ 695998 w 1188719"/>
                <a:gd name="T63" fmla="*/ 514565 h 725169"/>
                <a:gd name="T64" fmla="*/ 732320 w 1188719"/>
                <a:gd name="T65" fmla="*/ 724611 h 725169"/>
                <a:gd name="T66" fmla="*/ 731850 w 1188719"/>
                <a:gd name="T67" fmla="*/ 714146 h 725169"/>
                <a:gd name="T68" fmla="*/ 737209 w 1188719"/>
                <a:gd name="T69" fmla="*/ 711911 h 725169"/>
                <a:gd name="T70" fmla="*/ 745617 w 1188719"/>
                <a:gd name="T71" fmla="*/ 709333 h 725169"/>
                <a:gd name="T72" fmla="*/ 815949 w 1188719"/>
                <a:gd name="T73" fmla="*/ 266471 h 725169"/>
                <a:gd name="T74" fmla="*/ 372770 w 1188719"/>
                <a:gd name="T75" fmla="*/ 266471 h 725169"/>
                <a:gd name="T76" fmla="*/ 1188720 w 1188719"/>
                <a:gd name="T77" fmla="*/ 297751 h 725169"/>
                <a:gd name="T78" fmla="*/ 908380 w 1188719"/>
                <a:gd name="T79" fmla="*/ 306222 h 725169"/>
                <a:gd name="T80" fmla="*/ 892289 w 1188719"/>
                <a:gd name="T81" fmla="*/ 312712 h 725169"/>
                <a:gd name="T82" fmla="*/ 826833 w 1188719"/>
                <a:gd name="T83" fmla="*/ 317652 h 725169"/>
                <a:gd name="T84" fmla="*/ 813473 w 1188719"/>
                <a:gd name="T85" fmla="*/ 709320 h 725169"/>
                <a:gd name="T86" fmla="*/ 821893 w 1188719"/>
                <a:gd name="T87" fmla="*/ 711898 h 725169"/>
                <a:gd name="T88" fmla="*/ 827252 w 1188719"/>
                <a:gd name="T89" fmla="*/ 714146 h 725169"/>
                <a:gd name="T90" fmla="*/ 826782 w 1188719"/>
                <a:gd name="T91" fmla="*/ 724611 h 725169"/>
                <a:gd name="T92" fmla="*/ 1188720 w 1188719"/>
                <a:gd name="T93" fmla="*/ 297751 h 7251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88719"/>
                <a:gd name="T142" fmla="*/ 0 h 725169"/>
                <a:gd name="T143" fmla="*/ 1188719 w 1188719"/>
                <a:gd name="T144" fmla="*/ 725169 h 72516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88719" h="725169">
                  <a:moveTo>
                    <a:pt x="375246" y="330682"/>
                  </a:moveTo>
                  <a:lnTo>
                    <a:pt x="371017" y="329488"/>
                  </a:lnTo>
                  <a:lnTo>
                    <a:pt x="366839" y="328104"/>
                  </a:lnTo>
                  <a:lnTo>
                    <a:pt x="362724" y="326453"/>
                  </a:lnTo>
                  <a:lnTo>
                    <a:pt x="361238" y="325742"/>
                  </a:lnTo>
                  <a:lnTo>
                    <a:pt x="361670" y="318058"/>
                  </a:lnTo>
                  <a:lnTo>
                    <a:pt x="362165" y="312712"/>
                  </a:lnTo>
                  <a:lnTo>
                    <a:pt x="288671" y="312712"/>
                  </a:lnTo>
                  <a:lnTo>
                    <a:pt x="281787" y="307543"/>
                  </a:lnTo>
                  <a:lnTo>
                    <a:pt x="279349" y="299250"/>
                  </a:lnTo>
                  <a:lnTo>
                    <a:pt x="279095" y="297751"/>
                  </a:lnTo>
                  <a:lnTo>
                    <a:pt x="12" y="297751"/>
                  </a:lnTo>
                  <a:lnTo>
                    <a:pt x="0" y="724611"/>
                  </a:lnTo>
                  <a:lnTo>
                    <a:pt x="362165" y="724611"/>
                  </a:lnTo>
                  <a:lnTo>
                    <a:pt x="361670" y="719277"/>
                  </a:lnTo>
                  <a:lnTo>
                    <a:pt x="361238" y="711644"/>
                  </a:lnTo>
                  <a:lnTo>
                    <a:pt x="362724" y="710933"/>
                  </a:lnTo>
                  <a:lnTo>
                    <a:pt x="366839" y="709295"/>
                  </a:lnTo>
                  <a:lnTo>
                    <a:pt x="371017" y="707898"/>
                  </a:lnTo>
                  <a:lnTo>
                    <a:pt x="375246" y="706716"/>
                  </a:lnTo>
                  <a:lnTo>
                    <a:pt x="375246" y="330682"/>
                  </a:lnTo>
                  <a:close/>
                </a:path>
                <a:path w="1188719" h="725169">
                  <a:moveTo>
                    <a:pt x="650138" y="0"/>
                  </a:moveTo>
                  <a:lnTo>
                    <a:pt x="602145" y="0"/>
                  </a:lnTo>
                  <a:lnTo>
                    <a:pt x="602145" y="24765"/>
                  </a:lnTo>
                  <a:lnTo>
                    <a:pt x="650138" y="24765"/>
                  </a:lnTo>
                  <a:lnTo>
                    <a:pt x="650138" y="0"/>
                  </a:lnTo>
                  <a:close/>
                </a:path>
                <a:path w="1188719" h="725169">
                  <a:moveTo>
                    <a:pt x="745617" y="333298"/>
                  </a:moveTo>
                  <a:lnTo>
                    <a:pt x="741400" y="332105"/>
                  </a:lnTo>
                  <a:lnTo>
                    <a:pt x="737209" y="330708"/>
                  </a:lnTo>
                  <a:lnTo>
                    <a:pt x="733094" y="329069"/>
                  </a:lnTo>
                  <a:lnTo>
                    <a:pt x="731342" y="328218"/>
                  </a:lnTo>
                  <a:lnTo>
                    <a:pt x="732269" y="317652"/>
                  </a:lnTo>
                  <a:lnTo>
                    <a:pt x="732802" y="312712"/>
                  </a:lnTo>
                  <a:lnTo>
                    <a:pt x="456171" y="312712"/>
                  </a:lnTo>
                  <a:lnTo>
                    <a:pt x="456666" y="318058"/>
                  </a:lnTo>
                  <a:lnTo>
                    <a:pt x="457111" y="325742"/>
                  </a:lnTo>
                  <a:lnTo>
                    <a:pt x="455625" y="326466"/>
                  </a:lnTo>
                  <a:lnTo>
                    <a:pt x="451510" y="328104"/>
                  </a:lnTo>
                  <a:lnTo>
                    <a:pt x="447319" y="329501"/>
                  </a:lnTo>
                  <a:lnTo>
                    <a:pt x="443090" y="330682"/>
                  </a:lnTo>
                  <a:lnTo>
                    <a:pt x="443090" y="706716"/>
                  </a:lnTo>
                  <a:lnTo>
                    <a:pt x="447319" y="707898"/>
                  </a:lnTo>
                  <a:lnTo>
                    <a:pt x="451510" y="709295"/>
                  </a:lnTo>
                  <a:lnTo>
                    <a:pt x="455625" y="710933"/>
                  </a:lnTo>
                  <a:lnTo>
                    <a:pt x="457098" y="711644"/>
                  </a:lnTo>
                  <a:lnTo>
                    <a:pt x="456679" y="719277"/>
                  </a:lnTo>
                  <a:lnTo>
                    <a:pt x="456184" y="724611"/>
                  </a:lnTo>
                  <a:lnTo>
                    <a:pt x="492721" y="724611"/>
                  </a:lnTo>
                  <a:lnTo>
                    <a:pt x="492721" y="514565"/>
                  </a:lnTo>
                  <a:lnTo>
                    <a:pt x="473964" y="514565"/>
                  </a:lnTo>
                  <a:lnTo>
                    <a:pt x="470446" y="510959"/>
                  </a:lnTo>
                  <a:lnTo>
                    <a:pt x="469290" y="503224"/>
                  </a:lnTo>
                  <a:lnTo>
                    <a:pt x="470420" y="495033"/>
                  </a:lnTo>
                  <a:lnTo>
                    <a:pt x="473786" y="490054"/>
                  </a:lnTo>
                  <a:lnTo>
                    <a:pt x="521169" y="475234"/>
                  </a:lnTo>
                  <a:lnTo>
                    <a:pt x="569823" y="467817"/>
                  </a:lnTo>
                  <a:lnTo>
                    <a:pt x="618896" y="467817"/>
                  </a:lnTo>
                  <a:lnTo>
                    <a:pt x="667550" y="475234"/>
                  </a:lnTo>
                  <a:lnTo>
                    <a:pt x="714933" y="490054"/>
                  </a:lnTo>
                  <a:lnTo>
                    <a:pt x="718299" y="495033"/>
                  </a:lnTo>
                  <a:lnTo>
                    <a:pt x="719429" y="503224"/>
                  </a:lnTo>
                  <a:lnTo>
                    <a:pt x="718273" y="510959"/>
                  </a:lnTo>
                  <a:lnTo>
                    <a:pt x="714756" y="514565"/>
                  </a:lnTo>
                  <a:lnTo>
                    <a:pt x="695998" y="514565"/>
                  </a:lnTo>
                  <a:lnTo>
                    <a:pt x="695998" y="724611"/>
                  </a:lnTo>
                  <a:lnTo>
                    <a:pt x="732320" y="724611"/>
                  </a:lnTo>
                  <a:lnTo>
                    <a:pt x="731964" y="719683"/>
                  </a:lnTo>
                  <a:lnTo>
                    <a:pt x="731850" y="714146"/>
                  </a:lnTo>
                  <a:lnTo>
                    <a:pt x="733094" y="713549"/>
                  </a:lnTo>
                  <a:lnTo>
                    <a:pt x="737209" y="711911"/>
                  </a:lnTo>
                  <a:lnTo>
                    <a:pt x="741400" y="710514"/>
                  </a:lnTo>
                  <a:lnTo>
                    <a:pt x="745617" y="709333"/>
                  </a:lnTo>
                  <a:lnTo>
                    <a:pt x="745617" y="333298"/>
                  </a:lnTo>
                  <a:close/>
                </a:path>
                <a:path w="1188719" h="725169">
                  <a:moveTo>
                    <a:pt x="815949" y="266471"/>
                  </a:moveTo>
                  <a:lnTo>
                    <a:pt x="594360" y="122301"/>
                  </a:lnTo>
                  <a:lnTo>
                    <a:pt x="372770" y="266471"/>
                  </a:lnTo>
                  <a:lnTo>
                    <a:pt x="815949" y="266471"/>
                  </a:lnTo>
                  <a:close/>
                </a:path>
                <a:path w="1188719" h="725169">
                  <a:moveTo>
                    <a:pt x="1188720" y="297751"/>
                  </a:moveTo>
                  <a:lnTo>
                    <a:pt x="909701" y="297751"/>
                  </a:lnTo>
                  <a:lnTo>
                    <a:pt x="908380" y="306222"/>
                  </a:lnTo>
                  <a:lnTo>
                    <a:pt x="901103" y="312712"/>
                  </a:lnTo>
                  <a:lnTo>
                    <a:pt x="892289" y="312712"/>
                  </a:lnTo>
                  <a:lnTo>
                    <a:pt x="826300" y="312712"/>
                  </a:lnTo>
                  <a:lnTo>
                    <a:pt x="826833" y="317652"/>
                  </a:lnTo>
                  <a:lnTo>
                    <a:pt x="813473" y="333298"/>
                  </a:lnTo>
                  <a:lnTo>
                    <a:pt x="813473" y="709320"/>
                  </a:lnTo>
                  <a:lnTo>
                    <a:pt x="817702" y="710514"/>
                  </a:lnTo>
                  <a:lnTo>
                    <a:pt x="821893" y="711898"/>
                  </a:lnTo>
                  <a:lnTo>
                    <a:pt x="826008" y="713549"/>
                  </a:lnTo>
                  <a:lnTo>
                    <a:pt x="827252" y="714146"/>
                  </a:lnTo>
                  <a:lnTo>
                    <a:pt x="827138" y="719683"/>
                  </a:lnTo>
                  <a:lnTo>
                    <a:pt x="826782" y="724611"/>
                  </a:lnTo>
                  <a:lnTo>
                    <a:pt x="1188707" y="724611"/>
                  </a:lnTo>
                  <a:lnTo>
                    <a:pt x="1188720" y="297751"/>
                  </a:lnTo>
                  <a:close/>
                </a:path>
              </a:pathLst>
            </a:custGeom>
            <a:solidFill>
              <a:srgbClr val="263754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35" name="object 18"/>
            <p:cNvSpPr>
              <a:spLocks/>
            </p:cNvSpPr>
            <p:nvPr/>
          </p:nvSpPr>
          <p:spPr bwMode="auto">
            <a:xfrm>
              <a:off x="13874026" y="1860041"/>
              <a:ext cx="1063625" cy="548005"/>
            </a:xfrm>
            <a:custGeom>
              <a:avLst/>
              <a:gdLst>
                <a:gd name="T0" fmla="*/ 0 w 1063625"/>
                <a:gd name="T1" fmla="*/ 438810 h 548005"/>
                <a:gd name="T2" fmla="*/ 85344 w 1063625"/>
                <a:gd name="T3" fmla="*/ 479793 h 548005"/>
                <a:gd name="T4" fmla="*/ 85344 w 1063625"/>
                <a:gd name="T5" fmla="*/ 376008 h 548005"/>
                <a:gd name="T6" fmla="*/ 0 w 1063625"/>
                <a:gd name="T7" fmla="*/ 427177 h 548005"/>
                <a:gd name="T8" fmla="*/ 85344 w 1063625"/>
                <a:gd name="T9" fmla="*/ 376008 h 548005"/>
                <a:gd name="T10" fmla="*/ 0 w 1063625"/>
                <a:gd name="T11" fmla="*/ 251396 h 548005"/>
                <a:gd name="T12" fmla="*/ 85344 w 1063625"/>
                <a:gd name="T13" fmla="*/ 292392 h 548005"/>
                <a:gd name="T14" fmla="*/ 85344 w 1063625"/>
                <a:gd name="T15" fmla="*/ 188595 h 548005"/>
                <a:gd name="T16" fmla="*/ 0 w 1063625"/>
                <a:gd name="T17" fmla="*/ 239776 h 548005"/>
                <a:gd name="T18" fmla="*/ 85344 w 1063625"/>
                <a:gd name="T19" fmla="*/ 188595 h 548005"/>
                <a:gd name="T20" fmla="*/ 170522 w 1063625"/>
                <a:gd name="T21" fmla="*/ 441452 h 548005"/>
                <a:gd name="T22" fmla="*/ 255866 w 1063625"/>
                <a:gd name="T23" fmla="*/ 482434 h 548005"/>
                <a:gd name="T24" fmla="*/ 255866 w 1063625"/>
                <a:gd name="T25" fmla="*/ 378650 h 548005"/>
                <a:gd name="T26" fmla="*/ 170522 w 1063625"/>
                <a:gd name="T27" fmla="*/ 429818 h 548005"/>
                <a:gd name="T28" fmla="*/ 255866 w 1063625"/>
                <a:gd name="T29" fmla="*/ 378650 h 548005"/>
                <a:gd name="T30" fmla="*/ 170522 w 1063625"/>
                <a:gd name="T31" fmla="*/ 254038 h 548005"/>
                <a:gd name="T32" fmla="*/ 255866 w 1063625"/>
                <a:gd name="T33" fmla="*/ 295033 h 548005"/>
                <a:gd name="T34" fmla="*/ 255866 w 1063625"/>
                <a:gd name="T35" fmla="*/ 191236 h 548005"/>
                <a:gd name="T36" fmla="*/ 170522 w 1063625"/>
                <a:gd name="T37" fmla="*/ 242417 h 548005"/>
                <a:gd name="T38" fmla="*/ 255866 w 1063625"/>
                <a:gd name="T39" fmla="*/ 191236 h 548005"/>
                <a:gd name="T40" fmla="*/ 452501 w 1063625"/>
                <a:gd name="T41" fmla="*/ 224840 h 548005"/>
                <a:gd name="T42" fmla="*/ 503440 w 1063625"/>
                <a:gd name="T43" fmla="*/ 249313 h 548005"/>
                <a:gd name="T44" fmla="*/ 503440 w 1063625"/>
                <a:gd name="T45" fmla="*/ 187350 h 548005"/>
                <a:gd name="T46" fmla="*/ 452501 w 1063625"/>
                <a:gd name="T47" fmla="*/ 217893 h 548005"/>
                <a:gd name="T48" fmla="*/ 503440 w 1063625"/>
                <a:gd name="T49" fmla="*/ 187350 h 548005"/>
                <a:gd name="T50" fmla="*/ 442506 w 1063625"/>
                <a:gd name="T51" fmla="*/ 340588 h 548005"/>
                <a:gd name="T52" fmla="*/ 525208 w 1063625"/>
                <a:gd name="T53" fmla="*/ 547674 h 548005"/>
                <a:gd name="T54" fmla="*/ 560311 w 1063625"/>
                <a:gd name="T55" fmla="*/ 28917 h 548005"/>
                <a:gd name="T56" fmla="*/ 551865 w 1063625"/>
                <a:gd name="T57" fmla="*/ 8470 h 548005"/>
                <a:gd name="T58" fmla="*/ 531520 w 1063625"/>
                <a:gd name="T59" fmla="*/ 0 h 548005"/>
                <a:gd name="T60" fmla="*/ 511175 w 1063625"/>
                <a:gd name="T61" fmla="*/ 8470 h 548005"/>
                <a:gd name="T62" fmla="*/ 502729 w 1063625"/>
                <a:gd name="T63" fmla="*/ 28917 h 548005"/>
                <a:gd name="T64" fmla="*/ 511175 w 1063625"/>
                <a:gd name="T65" fmla="*/ 49364 h 548005"/>
                <a:gd name="T66" fmla="*/ 531520 w 1063625"/>
                <a:gd name="T67" fmla="*/ 57848 h 548005"/>
                <a:gd name="T68" fmla="*/ 551865 w 1063625"/>
                <a:gd name="T69" fmla="*/ 49364 h 548005"/>
                <a:gd name="T70" fmla="*/ 560311 w 1063625"/>
                <a:gd name="T71" fmla="*/ 28917 h 548005"/>
                <a:gd name="T72" fmla="*/ 559600 w 1063625"/>
                <a:gd name="T73" fmla="*/ 224840 h 548005"/>
                <a:gd name="T74" fmla="*/ 610552 w 1063625"/>
                <a:gd name="T75" fmla="*/ 249313 h 548005"/>
                <a:gd name="T76" fmla="*/ 610552 w 1063625"/>
                <a:gd name="T77" fmla="*/ 187350 h 548005"/>
                <a:gd name="T78" fmla="*/ 559600 w 1063625"/>
                <a:gd name="T79" fmla="*/ 217893 h 548005"/>
                <a:gd name="T80" fmla="*/ 610552 w 1063625"/>
                <a:gd name="T81" fmla="*/ 187350 h 548005"/>
                <a:gd name="T82" fmla="*/ 537832 w 1063625"/>
                <a:gd name="T83" fmla="*/ 340588 h 548005"/>
                <a:gd name="T84" fmla="*/ 620534 w 1063625"/>
                <a:gd name="T85" fmla="*/ 547674 h 548005"/>
                <a:gd name="T86" fmla="*/ 892517 w 1063625"/>
                <a:gd name="T87" fmla="*/ 442772 h 548005"/>
                <a:gd name="T88" fmla="*/ 807186 w 1063625"/>
                <a:gd name="T89" fmla="*/ 483755 h 548005"/>
                <a:gd name="T90" fmla="*/ 892517 w 1063625"/>
                <a:gd name="T91" fmla="*/ 442772 h 548005"/>
                <a:gd name="T92" fmla="*/ 807186 w 1063625"/>
                <a:gd name="T93" fmla="*/ 379971 h 548005"/>
                <a:gd name="T94" fmla="*/ 892517 w 1063625"/>
                <a:gd name="T95" fmla="*/ 431139 h 548005"/>
                <a:gd name="T96" fmla="*/ 892517 w 1063625"/>
                <a:gd name="T97" fmla="*/ 261175 h 548005"/>
                <a:gd name="T98" fmla="*/ 807186 w 1063625"/>
                <a:gd name="T99" fmla="*/ 302171 h 548005"/>
                <a:gd name="T100" fmla="*/ 892517 w 1063625"/>
                <a:gd name="T101" fmla="*/ 261175 h 548005"/>
                <a:gd name="T102" fmla="*/ 807186 w 1063625"/>
                <a:gd name="T103" fmla="*/ 198374 h 548005"/>
                <a:gd name="T104" fmla="*/ 892517 w 1063625"/>
                <a:gd name="T105" fmla="*/ 249542 h 548005"/>
                <a:gd name="T106" fmla="*/ 1063040 w 1063625"/>
                <a:gd name="T107" fmla="*/ 445414 h 548005"/>
                <a:gd name="T108" fmla="*/ 977696 w 1063625"/>
                <a:gd name="T109" fmla="*/ 486410 h 548005"/>
                <a:gd name="T110" fmla="*/ 1063040 w 1063625"/>
                <a:gd name="T111" fmla="*/ 445414 h 548005"/>
                <a:gd name="T112" fmla="*/ 977696 w 1063625"/>
                <a:gd name="T113" fmla="*/ 382612 h 548005"/>
                <a:gd name="T114" fmla="*/ 1063040 w 1063625"/>
                <a:gd name="T115" fmla="*/ 433781 h 548005"/>
                <a:gd name="T116" fmla="*/ 1063040 w 1063625"/>
                <a:gd name="T117" fmla="*/ 263817 h 548005"/>
                <a:gd name="T118" fmla="*/ 977696 w 1063625"/>
                <a:gd name="T119" fmla="*/ 304812 h 548005"/>
                <a:gd name="T120" fmla="*/ 1063040 w 1063625"/>
                <a:gd name="T121" fmla="*/ 263817 h 548005"/>
                <a:gd name="T122" fmla="*/ 977696 w 1063625"/>
                <a:gd name="T123" fmla="*/ 201015 h 548005"/>
                <a:gd name="T124" fmla="*/ 1063040 w 1063625"/>
                <a:gd name="T125" fmla="*/ 252196 h 5480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63625"/>
                <a:gd name="T190" fmla="*/ 0 h 548005"/>
                <a:gd name="T191" fmla="*/ 1063625 w 1063625"/>
                <a:gd name="T192" fmla="*/ 548005 h 5480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63625" h="548005">
                  <a:moveTo>
                    <a:pt x="85344" y="438810"/>
                  </a:moveTo>
                  <a:lnTo>
                    <a:pt x="0" y="438810"/>
                  </a:lnTo>
                  <a:lnTo>
                    <a:pt x="0" y="479793"/>
                  </a:lnTo>
                  <a:lnTo>
                    <a:pt x="85344" y="479793"/>
                  </a:lnTo>
                  <a:lnTo>
                    <a:pt x="85344" y="438810"/>
                  </a:lnTo>
                  <a:close/>
                </a:path>
                <a:path w="1063625" h="548005">
                  <a:moveTo>
                    <a:pt x="85344" y="376008"/>
                  </a:moveTo>
                  <a:lnTo>
                    <a:pt x="0" y="376008"/>
                  </a:lnTo>
                  <a:lnTo>
                    <a:pt x="0" y="427177"/>
                  </a:lnTo>
                  <a:lnTo>
                    <a:pt x="85344" y="427177"/>
                  </a:lnTo>
                  <a:lnTo>
                    <a:pt x="85344" y="376008"/>
                  </a:lnTo>
                  <a:close/>
                </a:path>
                <a:path w="1063625" h="548005">
                  <a:moveTo>
                    <a:pt x="85344" y="251396"/>
                  </a:moveTo>
                  <a:lnTo>
                    <a:pt x="0" y="251396"/>
                  </a:lnTo>
                  <a:lnTo>
                    <a:pt x="0" y="292392"/>
                  </a:lnTo>
                  <a:lnTo>
                    <a:pt x="85344" y="292392"/>
                  </a:lnTo>
                  <a:lnTo>
                    <a:pt x="85344" y="251396"/>
                  </a:lnTo>
                  <a:close/>
                </a:path>
                <a:path w="1063625" h="548005">
                  <a:moveTo>
                    <a:pt x="85344" y="188595"/>
                  </a:moveTo>
                  <a:lnTo>
                    <a:pt x="0" y="188595"/>
                  </a:lnTo>
                  <a:lnTo>
                    <a:pt x="0" y="239776"/>
                  </a:lnTo>
                  <a:lnTo>
                    <a:pt x="85344" y="239776"/>
                  </a:lnTo>
                  <a:lnTo>
                    <a:pt x="85344" y="188595"/>
                  </a:lnTo>
                  <a:close/>
                </a:path>
                <a:path w="1063625" h="548005">
                  <a:moveTo>
                    <a:pt x="255866" y="441452"/>
                  </a:moveTo>
                  <a:lnTo>
                    <a:pt x="170522" y="441452"/>
                  </a:lnTo>
                  <a:lnTo>
                    <a:pt x="170522" y="482434"/>
                  </a:lnTo>
                  <a:lnTo>
                    <a:pt x="255866" y="482434"/>
                  </a:lnTo>
                  <a:lnTo>
                    <a:pt x="255866" y="441452"/>
                  </a:lnTo>
                  <a:close/>
                </a:path>
                <a:path w="1063625" h="548005">
                  <a:moveTo>
                    <a:pt x="255866" y="378650"/>
                  </a:moveTo>
                  <a:lnTo>
                    <a:pt x="170522" y="378650"/>
                  </a:lnTo>
                  <a:lnTo>
                    <a:pt x="170522" y="429818"/>
                  </a:lnTo>
                  <a:lnTo>
                    <a:pt x="255866" y="429818"/>
                  </a:lnTo>
                  <a:lnTo>
                    <a:pt x="255866" y="378650"/>
                  </a:lnTo>
                  <a:close/>
                </a:path>
                <a:path w="1063625" h="548005">
                  <a:moveTo>
                    <a:pt x="255866" y="254038"/>
                  </a:moveTo>
                  <a:lnTo>
                    <a:pt x="170522" y="254038"/>
                  </a:lnTo>
                  <a:lnTo>
                    <a:pt x="170522" y="295033"/>
                  </a:lnTo>
                  <a:lnTo>
                    <a:pt x="255866" y="295033"/>
                  </a:lnTo>
                  <a:lnTo>
                    <a:pt x="255866" y="254038"/>
                  </a:lnTo>
                  <a:close/>
                </a:path>
                <a:path w="1063625" h="548005">
                  <a:moveTo>
                    <a:pt x="255866" y="191236"/>
                  </a:moveTo>
                  <a:lnTo>
                    <a:pt x="170522" y="191236"/>
                  </a:lnTo>
                  <a:lnTo>
                    <a:pt x="170522" y="242417"/>
                  </a:lnTo>
                  <a:lnTo>
                    <a:pt x="255866" y="242417"/>
                  </a:lnTo>
                  <a:lnTo>
                    <a:pt x="255866" y="191236"/>
                  </a:lnTo>
                  <a:close/>
                </a:path>
                <a:path w="1063625" h="548005">
                  <a:moveTo>
                    <a:pt x="503440" y="224840"/>
                  </a:moveTo>
                  <a:lnTo>
                    <a:pt x="452501" y="224840"/>
                  </a:lnTo>
                  <a:lnTo>
                    <a:pt x="452501" y="249313"/>
                  </a:lnTo>
                  <a:lnTo>
                    <a:pt x="503440" y="249313"/>
                  </a:lnTo>
                  <a:lnTo>
                    <a:pt x="503440" y="224840"/>
                  </a:lnTo>
                  <a:close/>
                </a:path>
                <a:path w="1063625" h="548005">
                  <a:moveTo>
                    <a:pt x="503440" y="187350"/>
                  </a:moveTo>
                  <a:lnTo>
                    <a:pt x="452501" y="187350"/>
                  </a:lnTo>
                  <a:lnTo>
                    <a:pt x="452501" y="217893"/>
                  </a:lnTo>
                  <a:lnTo>
                    <a:pt x="503440" y="217893"/>
                  </a:lnTo>
                  <a:lnTo>
                    <a:pt x="503440" y="187350"/>
                  </a:lnTo>
                  <a:close/>
                </a:path>
                <a:path w="1063625" h="548005">
                  <a:moveTo>
                    <a:pt x="525208" y="340588"/>
                  </a:moveTo>
                  <a:lnTo>
                    <a:pt x="442506" y="340588"/>
                  </a:lnTo>
                  <a:lnTo>
                    <a:pt x="442506" y="547674"/>
                  </a:lnTo>
                  <a:lnTo>
                    <a:pt x="525208" y="547674"/>
                  </a:lnTo>
                  <a:lnTo>
                    <a:pt x="525208" y="340588"/>
                  </a:lnTo>
                  <a:close/>
                </a:path>
                <a:path w="1063625" h="548005">
                  <a:moveTo>
                    <a:pt x="560311" y="28917"/>
                  </a:moveTo>
                  <a:lnTo>
                    <a:pt x="558038" y="17678"/>
                  </a:lnTo>
                  <a:lnTo>
                    <a:pt x="551865" y="8470"/>
                  </a:lnTo>
                  <a:lnTo>
                    <a:pt x="542721" y="2273"/>
                  </a:lnTo>
                  <a:lnTo>
                    <a:pt x="531520" y="0"/>
                  </a:lnTo>
                  <a:lnTo>
                    <a:pt x="520331" y="2273"/>
                  </a:lnTo>
                  <a:lnTo>
                    <a:pt x="511175" y="8470"/>
                  </a:lnTo>
                  <a:lnTo>
                    <a:pt x="505002" y="17678"/>
                  </a:lnTo>
                  <a:lnTo>
                    <a:pt x="502729" y="28917"/>
                  </a:lnTo>
                  <a:lnTo>
                    <a:pt x="505002" y="40170"/>
                  </a:lnTo>
                  <a:lnTo>
                    <a:pt x="511175" y="49364"/>
                  </a:lnTo>
                  <a:lnTo>
                    <a:pt x="520331" y="55575"/>
                  </a:lnTo>
                  <a:lnTo>
                    <a:pt x="531520" y="57848"/>
                  </a:lnTo>
                  <a:lnTo>
                    <a:pt x="542721" y="55575"/>
                  </a:lnTo>
                  <a:lnTo>
                    <a:pt x="551865" y="49364"/>
                  </a:lnTo>
                  <a:lnTo>
                    <a:pt x="558050" y="40170"/>
                  </a:lnTo>
                  <a:lnTo>
                    <a:pt x="560311" y="28917"/>
                  </a:lnTo>
                  <a:close/>
                </a:path>
                <a:path w="1063625" h="548005">
                  <a:moveTo>
                    <a:pt x="610552" y="224840"/>
                  </a:moveTo>
                  <a:lnTo>
                    <a:pt x="559600" y="224840"/>
                  </a:lnTo>
                  <a:lnTo>
                    <a:pt x="559600" y="249313"/>
                  </a:lnTo>
                  <a:lnTo>
                    <a:pt x="610552" y="249313"/>
                  </a:lnTo>
                  <a:lnTo>
                    <a:pt x="610552" y="224840"/>
                  </a:lnTo>
                  <a:close/>
                </a:path>
                <a:path w="1063625" h="548005">
                  <a:moveTo>
                    <a:pt x="610552" y="187350"/>
                  </a:moveTo>
                  <a:lnTo>
                    <a:pt x="559600" y="187350"/>
                  </a:lnTo>
                  <a:lnTo>
                    <a:pt x="559600" y="217893"/>
                  </a:lnTo>
                  <a:lnTo>
                    <a:pt x="610552" y="217893"/>
                  </a:lnTo>
                  <a:lnTo>
                    <a:pt x="610552" y="187350"/>
                  </a:lnTo>
                  <a:close/>
                </a:path>
                <a:path w="1063625" h="548005">
                  <a:moveTo>
                    <a:pt x="620534" y="340588"/>
                  </a:moveTo>
                  <a:lnTo>
                    <a:pt x="537832" y="340588"/>
                  </a:lnTo>
                  <a:lnTo>
                    <a:pt x="537832" y="547674"/>
                  </a:lnTo>
                  <a:lnTo>
                    <a:pt x="620534" y="547674"/>
                  </a:lnTo>
                  <a:lnTo>
                    <a:pt x="620534" y="340588"/>
                  </a:lnTo>
                  <a:close/>
                </a:path>
                <a:path w="1063625" h="548005">
                  <a:moveTo>
                    <a:pt x="892517" y="442772"/>
                  </a:moveTo>
                  <a:lnTo>
                    <a:pt x="807186" y="442772"/>
                  </a:lnTo>
                  <a:lnTo>
                    <a:pt x="807186" y="483755"/>
                  </a:lnTo>
                  <a:lnTo>
                    <a:pt x="892517" y="483755"/>
                  </a:lnTo>
                  <a:lnTo>
                    <a:pt x="892517" y="442772"/>
                  </a:lnTo>
                  <a:close/>
                </a:path>
                <a:path w="1063625" h="548005">
                  <a:moveTo>
                    <a:pt x="892517" y="379971"/>
                  </a:moveTo>
                  <a:lnTo>
                    <a:pt x="807186" y="379971"/>
                  </a:lnTo>
                  <a:lnTo>
                    <a:pt x="807186" y="431139"/>
                  </a:lnTo>
                  <a:lnTo>
                    <a:pt x="892517" y="431139"/>
                  </a:lnTo>
                  <a:lnTo>
                    <a:pt x="892517" y="379971"/>
                  </a:lnTo>
                  <a:close/>
                </a:path>
                <a:path w="1063625" h="548005">
                  <a:moveTo>
                    <a:pt x="892517" y="261175"/>
                  </a:moveTo>
                  <a:lnTo>
                    <a:pt x="807186" y="261175"/>
                  </a:lnTo>
                  <a:lnTo>
                    <a:pt x="807186" y="302171"/>
                  </a:lnTo>
                  <a:lnTo>
                    <a:pt x="892517" y="302171"/>
                  </a:lnTo>
                  <a:lnTo>
                    <a:pt x="892517" y="261175"/>
                  </a:lnTo>
                  <a:close/>
                </a:path>
                <a:path w="1063625" h="548005">
                  <a:moveTo>
                    <a:pt x="892517" y="198374"/>
                  </a:moveTo>
                  <a:lnTo>
                    <a:pt x="807186" y="198374"/>
                  </a:lnTo>
                  <a:lnTo>
                    <a:pt x="807186" y="249542"/>
                  </a:lnTo>
                  <a:lnTo>
                    <a:pt x="892517" y="249542"/>
                  </a:lnTo>
                  <a:lnTo>
                    <a:pt x="892517" y="198374"/>
                  </a:lnTo>
                  <a:close/>
                </a:path>
                <a:path w="1063625" h="548005">
                  <a:moveTo>
                    <a:pt x="1063040" y="445414"/>
                  </a:moveTo>
                  <a:lnTo>
                    <a:pt x="977696" y="445414"/>
                  </a:lnTo>
                  <a:lnTo>
                    <a:pt x="977696" y="486410"/>
                  </a:lnTo>
                  <a:lnTo>
                    <a:pt x="1063040" y="486410"/>
                  </a:lnTo>
                  <a:lnTo>
                    <a:pt x="1063040" y="445414"/>
                  </a:lnTo>
                  <a:close/>
                </a:path>
                <a:path w="1063625" h="548005">
                  <a:moveTo>
                    <a:pt x="1063040" y="382612"/>
                  </a:moveTo>
                  <a:lnTo>
                    <a:pt x="977696" y="382612"/>
                  </a:lnTo>
                  <a:lnTo>
                    <a:pt x="977696" y="433781"/>
                  </a:lnTo>
                  <a:lnTo>
                    <a:pt x="1063040" y="433781"/>
                  </a:lnTo>
                  <a:lnTo>
                    <a:pt x="1063040" y="382612"/>
                  </a:lnTo>
                  <a:close/>
                </a:path>
                <a:path w="1063625" h="548005">
                  <a:moveTo>
                    <a:pt x="1063040" y="263817"/>
                  </a:moveTo>
                  <a:lnTo>
                    <a:pt x="977696" y="263817"/>
                  </a:lnTo>
                  <a:lnTo>
                    <a:pt x="977696" y="304812"/>
                  </a:lnTo>
                  <a:lnTo>
                    <a:pt x="1063040" y="304812"/>
                  </a:lnTo>
                  <a:lnTo>
                    <a:pt x="1063040" y="263817"/>
                  </a:lnTo>
                  <a:close/>
                </a:path>
                <a:path w="1063625" h="548005">
                  <a:moveTo>
                    <a:pt x="1063040" y="201015"/>
                  </a:moveTo>
                  <a:lnTo>
                    <a:pt x="977696" y="201015"/>
                  </a:lnTo>
                  <a:lnTo>
                    <a:pt x="977696" y="252196"/>
                  </a:lnTo>
                  <a:lnTo>
                    <a:pt x="1063040" y="252196"/>
                  </a:lnTo>
                  <a:lnTo>
                    <a:pt x="1063040" y="201015"/>
                  </a:lnTo>
                  <a:close/>
                </a:path>
              </a:pathLst>
            </a:custGeom>
            <a:solidFill>
              <a:srgbClr val="FAF5F5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36" name="object 19"/>
            <p:cNvSpPr>
              <a:spLocks/>
            </p:cNvSpPr>
            <p:nvPr/>
          </p:nvSpPr>
          <p:spPr bwMode="auto">
            <a:xfrm>
              <a:off x="13677163" y="1667471"/>
              <a:ext cx="1457325" cy="771525"/>
            </a:xfrm>
            <a:custGeom>
              <a:avLst/>
              <a:gdLst>
                <a:gd name="T0" fmla="*/ 196862 w 1457325"/>
                <a:gd name="T1" fmla="*/ 672363 h 771525"/>
                <a:gd name="T2" fmla="*/ 239534 w 1457325"/>
                <a:gd name="T3" fmla="*/ 544931 h 771525"/>
                <a:gd name="T4" fmla="*/ 293776 w 1457325"/>
                <a:gd name="T5" fmla="*/ 672363 h 771525"/>
                <a:gd name="T6" fmla="*/ 282206 w 1457325"/>
                <a:gd name="T7" fmla="*/ 364020 h 771525"/>
                <a:gd name="T8" fmla="*/ 196862 w 1457325"/>
                <a:gd name="T9" fmla="*/ 432346 h 771525"/>
                <a:gd name="T10" fmla="*/ 176720 w 1457325"/>
                <a:gd name="T11" fmla="*/ 380949 h 771525"/>
                <a:gd name="T12" fmla="*/ 299237 w 1457325"/>
                <a:gd name="T13" fmla="*/ 381165 h 771525"/>
                <a:gd name="T14" fmla="*/ 452729 w 1457325"/>
                <a:gd name="T15" fmla="*/ 487603 h 771525"/>
                <a:gd name="T16" fmla="*/ 440359 w 1457325"/>
                <a:gd name="T17" fmla="*/ 363042 h 771525"/>
                <a:gd name="T18" fmla="*/ 464299 w 1457325"/>
                <a:gd name="T19" fmla="*/ 499237 h 771525"/>
                <a:gd name="T20" fmla="*/ 469836 w 1457325"/>
                <a:gd name="T21" fmla="*/ 559054 h 771525"/>
                <a:gd name="T22" fmla="*/ 452729 w 1457325"/>
                <a:gd name="T23" fmla="*/ 622388 h 771525"/>
                <a:gd name="T24" fmla="*/ 347306 w 1457325"/>
                <a:gd name="T25" fmla="*/ 560489 h 771525"/>
                <a:gd name="T26" fmla="*/ 464299 w 1457325"/>
                <a:gd name="T27" fmla="*/ 571220 h 771525"/>
                <a:gd name="T28" fmla="*/ 700303 w 1457325"/>
                <a:gd name="T29" fmla="*/ 417410 h 771525"/>
                <a:gd name="T30" fmla="*/ 700303 w 1457325"/>
                <a:gd name="T31" fmla="*/ 369684 h 771525"/>
                <a:gd name="T32" fmla="*/ 642454 w 1457325"/>
                <a:gd name="T33" fmla="*/ 448818 h 771525"/>
                <a:gd name="T34" fmla="*/ 709968 w 1457325"/>
                <a:gd name="T35" fmla="*/ 633742 h 771525"/>
                <a:gd name="T36" fmla="*/ 754303 w 1457325"/>
                <a:gd name="T37" fmla="*/ 633742 h 771525"/>
                <a:gd name="T38" fmla="*/ 765403 w 1457325"/>
                <a:gd name="T39" fmla="*/ 205790 h 771525"/>
                <a:gd name="T40" fmla="*/ 701865 w 1457325"/>
                <a:gd name="T41" fmla="*/ 232740 h 771525"/>
                <a:gd name="T42" fmla="*/ 757174 w 1457325"/>
                <a:gd name="T43" fmla="*/ 221488 h 771525"/>
                <a:gd name="T44" fmla="*/ 688200 w 1457325"/>
                <a:gd name="T45" fmla="*/ 221488 h 771525"/>
                <a:gd name="T46" fmla="*/ 768565 w 1457325"/>
                <a:gd name="T47" fmla="*/ 221488 h 771525"/>
                <a:gd name="T48" fmla="*/ 756462 w 1457325"/>
                <a:gd name="T49" fmla="*/ 441883 h 771525"/>
                <a:gd name="T50" fmla="*/ 781939 w 1457325"/>
                <a:gd name="T51" fmla="*/ 365810 h 771525"/>
                <a:gd name="T52" fmla="*/ 814311 w 1457325"/>
                <a:gd name="T53" fmla="*/ 441883 h 771525"/>
                <a:gd name="T54" fmla="*/ 1089380 w 1457325"/>
                <a:gd name="T55" fmla="*/ 555383 h 771525"/>
                <a:gd name="T56" fmla="*/ 1004049 w 1457325"/>
                <a:gd name="T57" fmla="*/ 623709 h 771525"/>
                <a:gd name="T58" fmla="*/ 983907 w 1457325"/>
                <a:gd name="T59" fmla="*/ 572325 h 771525"/>
                <a:gd name="T60" fmla="*/ 1106411 w 1457325"/>
                <a:gd name="T61" fmla="*/ 572541 h 771525"/>
                <a:gd name="T62" fmla="*/ 1089380 w 1457325"/>
                <a:gd name="T63" fmla="*/ 494741 h 771525"/>
                <a:gd name="T64" fmla="*/ 1077010 w 1457325"/>
                <a:gd name="T65" fmla="*/ 370179 h 771525"/>
                <a:gd name="T66" fmla="*/ 1100950 w 1457325"/>
                <a:gd name="T67" fmla="*/ 506361 h 771525"/>
                <a:gd name="T68" fmla="*/ 1277023 w 1457325"/>
                <a:gd name="T69" fmla="*/ 563029 h 771525"/>
                <a:gd name="T70" fmla="*/ 1259903 w 1457325"/>
                <a:gd name="T71" fmla="*/ 626351 h 771525"/>
                <a:gd name="T72" fmla="*/ 1154493 w 1457325"/>
                <a:gd name="T73" fmla="*/ 564451 h 771525"/>
                <a:gd name="T74" fmla="*/ 1271473 w 1457325"/>
                <a:gd name="T75" fmla="*/ 575183 h 771525"/>
                <a:gd name="T76" fmla="*/ 1259903 w 1457325"/>
                <a:gd name="T77" fmla="*/ 456387 h 771525"/>
                <a:gd name="T78" fmla="*/ 1259903 w 1457325"/>
                <a:gd name="T79" fmla="*/ 376440 h 771525"/>
                <a:gd name="T80" fmla="*/ 1163002 w 1457325"/>
                <a:gd name="T81" fmla="*/ 509003 h 771525"/>
                <a:gd name="T82" fmla="*/ 1450009 w 1457325"/>
                <a:gd name="T83" fmla="*/ 740702 h 771525"/>
                <a:gd name="T84" fmla="*/ 961161 w 1457325"/>
                <a:gd name="T85" fmla="*/ 735317 h 771525"/>
                <a:gd name="T86" fmla="*/ 960031 w 1457325"/>
                <a:gd name="T87" fmla="*/ 344703 h 771525"/>
                <a:gd name="T88" fmla="*/ 1014920 w 1457325"/>
                <a:gd name="T89" fmla="*/ 282105 h 771525"/>
                <a:gd name="T90" fmla="*/ 865873 w 1457325"/>
                <a:gd name="T91" fmla="*/ 729780 h 771525"/>
                <a:gd name="T92" fmla="*/ 852322 w 1457325"/>
                <a:gd name="T93" fmla="*/ 510667 h 771525"/>
                <a:gd name="T94" fmla="*/ 801573 w 1457325"/>
                <a:gd name="T95" fmla="*/ 490855 h 771525"/>
                <a:gd name="T96" fmla="*/ 703846 w 1457325"/>
                <a:gd name="T97" fmla="*/ 483450 h 771525"/>
                <a:gd name="T98" fmla="*/ 590207 w 1457325"/>
                <a:gd name="T99" fmla="*/ 740244 h 771525"/>
                <a:gd name="T100" fmla="*/ 585533 w 1457325"/>
                <a:gd name="T101" fmla="*/ 343738 h 771525"/>
                <a:gd name="T102" fmla="*/ 509270 w 1457325"/>
                <a:gd name="T103" fmla="*/ 346316 h 771525"/>
                <a:gd name="T104" fmla="*/ 134035 w 1457325"/>
                <a:gd name="T105" fmla="*/ 313385 h 771525"/>
                <a:gd name="T106" fmla="*/ 506793 w 1457325"/>
                <a:gd name="T107" fmla="*/ 282105 h 771525"/>
                <a:gd name="T108" fmla="*/ 799719 w 1457325"/>
                <a:gd name="T109" fmla="*/ 52539 h 771525"/>
                <a:gd name="T110" fmla="*/ 736168 w 1457325"/>
                <a:gd name="T111" fmla="*/ 15633 h 771525"/>
                <a:gd name="T112" fmla="*/ 102895 w 1457325"/>
                <a:gd name="T113" fmla="*/ 740702 h 771525"/>
                <a:gd name="T114" fmla="*/ 1449997 w 1457325"/>
                <a:gd name="T115" fmla="*/ 771080 h 7715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57325"/>
                <a:gd name="T175" fmla="*/ 0 h 771525"/>
                <a:gd name="T176" fmla="*/ 1457325 w 1457325"/>
                <a:gd name="T177" fmla="*/ 771525 h 77152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57325" h="771525">
                  <a:moveTo>
                    <a:pt x="302348" y="568363"/>
                  </a:moveTo>
                  <a:lnTo>
                    <a:pt x="302272" y="557847"/>
                  </a:lnTo>
                  <a:lnTo>
                    <a:pt x="299326" y="556425"/>
                  </a:lnTo>
                  <a:lnTo>
                    <a:pt x="282206" y="551421"/>
                  </a:lnTo>
                  <a:lnTo>
                    <a:pt x="282206" y="568579"/>
                  </a:lnTo>
                  <a:lnTo>
                    <a:pt x="282206" y="619747"/>
                  </a:lnTo>
                  <a:lnTo>
                    <a:pt x="282206" y="631380"/>
                  </a:lnTo>
                  <a:lnTo>
                    <a:pt x="282206" y="672363"/>
                  </a:lnTo>
                  <a:lnTo>
                    <a:pt x="196862" y="672363"/>
                  </a:lnTo>
                  <a:lnTo>
                    <a:pt x="196862" y="631380"/>
                  </a:lnTo>
                  <a:lnTo>
                    <a:pt x="282206" y="631380"/>
                  </a:lnTo>
                  <a:lnTo>
                    <a:pt x="282206" y="619747"/>
                  </a:lnTo>
                  <a:lnTo>
                    <a:pt x="196862" y="619747"/>
                  </a:lnTo>
                  <a:lnTo>
                    <a:pt x="196862" y="568579"/>
                  </a:lnTo>
                  <a:lnTo>
                    <a:pt x="282206" y="568579"/>
                  </a:lnTo>
                  <a:lnTo>
                    <a:pt x="282206" y="551421"/>
                  </a:lnTo>
                  <a:lnTo>
                    <a:pt x="269836" y="547801"/>
                  </a:lnTo>
                  <a:lnTo>
                    <a:pt x="239534" y="544931"/>
                  </a:lnTo>
                  <a:lnTo>
                    <a:pt x="209232" y="547801"/>
                  </a:lnTo>
                  <a:lnTo>
                    <a:pt x="179743" y="556425"/>
                  </a:lnTo>
                  <a:lnTo>
                    <a:pt x="176796" y="557847"/>
                  </a:lnTo>
                  <a:lnTo>
                    <a:pt x="176720" y="568363"/>
                  </a:lnTo>
                  <a:lnTo>
                    <a:pt x="179832" y="568579"/>
                  </a:lnTo>
                  <a:lnTo>
                    <a:pt x="185293" y="568579"/>
                  </a:lnTo>
                  <a:lnTo>
                    <a:pt x="185293" y="683996"/>
                  </a:lnTo>
                  <a:lnTo>
                    <a:pt x="293776" y="683996"/>
                  </a:lnTo>
                  <a:lnTo>
                    <a:pt x="293776" y="672363"/>
                  </a:lnTo>
                  <a:lnTo>
                    <a:pt x="293776" y="631380"/>
                  </a:lnTo>
                  <a:lnTo>
                    <a:pt x="293776" y="619747"/>
                  </a:lnTo>
                  <a:lnTo>
                    <a:pt x="293776" y="568579"/>
                  </a:lnTo>
                  <a:lnTo>
                    <a:pt x="299237" y="568579"/>
                  </a:lnTo>
                  <a:lnTo>
                    <a:pt x="302348" y="568363"/>
                  </a:lnTo>
                  <a:close/>
                </a:path>
                <a:path w="1457325" h="771525">
                  <a:moveTo>
                    <a:pt x="302348" y="380949"/>
                  </a:moveTo>
                  <a:lnTo>
                    <a:pt x="302272" y="370433"/>
                  </a:lnTo>
                  <a:lnTo>
                    <a:pt x="299326" y="369011"/>
                  </a:lnTo>
                  <a:lnTo>
                    <a:pt x="282206" y="364020"/>
                  </a:lnTo>
                  <a:lnTo>
                    <a:pt x="282206" y="381165"/>
                  </a:lnTo>
                  <a:lnTo>
                    <a:pt x="282206" y="432346"/>
                  </a:lnTo>
                  <a:lnTo>
                    <a:pt x="282206" y="443966"/>
                  </a:lnTo>
                  <a:lnTo>
                    <a:pt x="282206" y="484962"/>
                  </a:lnTo>
                  <a:lnTo>
                    <a:pt x="196862" y="484962"/>
                  </a:lnTo>
                  <a:lnTo>
                    <a:pt x="196862" y="443966"/>
                  </a:lnTo>
                  <a:lnTo>
                    <a:pt x="282206" y="443966"/>
                  </a:lnTo>
                  <a:lnTo>
                    <a:pt x="282206" y="432346"/>
                  </a:lnTo>
                  <a:lnTo>
                    <a:pt x="196862" y="432346"/>
                  </a:lnTo>
                  <a:lnTo>
                    <a:pt x="196862" y="381165"/>
                  </a:lnTo>
                  <a:lnTo>
                    <a:pt x="282206" y="381165"/>
                  </a:lnTo>
                  <a:lnTo>
                    <a:pt x="282206" y="364020"/>
                  </a:lnTo>
                  <a:lnTo>
                    <a:pt x="269836" y="360400"/>
                  </a:lnTo>
                  <a:lnTo>
                    <a:pt x="239534" y="357530"/>
                  </a:lnTo>
                  <a:lnTo>
                    <a:pt x="209232" y="360400"/>
                  </a:lnTo>
                  <a:lnTo>
                    <a:pt x="179743" y="369011"/>
                  </a:lnTo>
                  <a:lnTo>
                    <a:pt x="176796" y="370433"/>
                  </a:lnTo>
                  <a:lnTo>
                    <a:pt x="176720" y="380949"/>
                  </a:lnTo>
                  <a:lnTo>
                    <a:pt x="179793" y="381165"/>
                  </a:lnTo>
                  <a:lnTo>
                    <a:pt x="185293" y="381165"/>
                  </a:lnTo>
                  <a:lnTo>
                    <a:pt x="185293" y="496582"/>
                  </a:lnTo>
                  <a:lnTo>
                    <a:pt x="293776" y="496582"/>
                  </a:lnTo>
                  <a:lnTo>
                    <a:pt x="293776" y="484962"/>
                  </a:lnTo>
                  <a:lnTo>
                    <a:pt x="293776" y="443966"/>
                  </a:lnTo>
                  <a:lnTo>
                    <a:pt x="293776" y="432346"/>
                  </a:lnTo>
                  <a:lnTo>
                    <a:pt x="293776" y="381165"/>
                  </a:lnTo>
                  <a:lnTo>
                    <a:pt x="299237" y="381165"/>
                  </a:lnTo>
                  <a:lnTo>
                    <a:pt x="302348" y="380949"/>
                  </a:lnTo>
                  <a:close/>
                </a:path>
                <a:path w="1457325" h="771525">
                  <a:moveTo>
                    <a:pt x="472821" y="383603"/>
                  </a:moveTo>
                  <a:lnTo>
                    <a:pt x="472795" y="373075"/>
                  </a:lnTo>
                  <a:lnTo>
                    <a:pt x="469836" y="371652"/>
                  </a:lnTo>
                  <a:lnTo>
                    <a:pt x="452729" y="366661"/>
                  </a:lnTo>
                  <a:lnTo>
                    <a:pt x="452729" y="383806"/>
                  </a:lnTo>
                  <a:lnTo>
                    <a:pt x="452729" y="434987"/>
                  </a:lnTo>
                  <a:lnTo>
                    <a:pt x="452729" y="446608"/>
                  </a:lnTo>
                  <a:lnTo>
                    <a:pt x="452729" y="487603"/>
                  </a:lnTo>
                  <a:lnTo>
                    <a:pt x="367385" y="487603"/>
                  </a:lnTo>
                  <a:lnTo>
                    <a:pt x="367385" y="446608"/>
                  </a:lnTo>
                  <a:lnTo>
                    <a:pt x="452729" y="446608"/>
                  </a:lnTo>
                  <a:lnTo>
                    <a:pt x="452729" y="434987"/>
                  </a:lnTo>
                  <a:lnTo>
                    <a:pt x="367385" y="434987"/>
                  </a:lnTo>
                  <a:lnTo>
                    <a:pt x="367385" y="383806"/>
                  </a:lnTo>
                  <a:lnTo>
                    <a:pt x="452729" y="383806"/>
                  </a:lnTo>
                  <a:lnTo>
                    <a:pt x="452729" y="366661"/>
                  </a:lnTo>
                  <a:lnTo>
                    <a:pt x="440359" y="363042"/>
                  </a:lnTo>
                  <a:lnTo>
                    <a:pt x="410057" y="360172"/>
                  </a:lnTo>
                  <a:lnTo>
                    <a:pt x="379755" y="363042"/>
                  </a:lnTo>
                  <a:lnTo>
                    <a:pt x="350266" y="371652"/>
                  </a:lnTo>
                  <a:lnTo>
                    <a:pt x="347319" y="373075"/>
                  </a:lnTo>
                  <a:lnTo>
                    <a:pt x="347243" y="383603"/>
                  </a:lnTo>
                  <a:lnTo>
                    <a:pt x="350316" y="383806"/>
                  </a:lnTo>
                  <a:lnTo>
                    <a:pt x="355815" y="383819"/>
                  </a:lnTo>
                  <a:lnTo>
                    <a:pt x="355815" y="499237"/>
                  </a:lnTo>
                  <a:lnTo>
                    <a:pt x="464299" y="499237"/>
                  </a:lnTo>
                  <a:lnTo>
                    <a:pt x="464299" y="487603"/>
                  </a:lnTo>
                  <a:lnTo>
                    <a:pt x="464299" y="446608"/>
                  </a:lnTo>
                  <a:lnTo>
                    <a:pt x="464299" y="434987"/>
                  </a:lnTo>
                  <a:lnTo>
                    <a:pt x="464299" y="383819"/>
                  </a:lnTo>
                  <a:lnTo>
                    <a:pt x="469760" y="383819"/>
                  </a:lnTo>
                  <a:lnTo>
                    <a:pt x="472821" y="383603"/>
                  </a:lnTo>
                  <a:close/>
                </a:path>
                <a:path w="1457325" h="771525">
                  <a:moveTo>
                    <a:pt x="472871" y="571004"/>
                  </a:moveTo>
                  <a:lnTo>
                    <a:pt x="472795" y="560489"/>
                  </a:lnTo>
                  <a:lnTo>
                    <a:pt x="469836" y="559054"/>
                  </a:lnTo>
                  <a:lnTo>
                    <a:pt x="452729" y="554062"/>
                  </a:lnTo>
                  <a:lnTo>
                    <a:pt x="452729" y="571220"/>
                  </a:lnTo>
                  <a:lnTo>
                    <a:pt x="452729" y="622388"/>
                  </a:lnTo>
                  <a:lnTo>
                    <a:pt x="452729" y="634009"/>
                  </a:lnTo>
                  <a:lnTo>
                    <a:pt x="452729" y="675005"/>
                  </a:lnTo>
                  <a:lnTo>
                    <a:pt x="367385" y="675005"/>
                  </a:lnTo>
                  <a:lnTo>
                    <a:pt x="367385" y="634009"/>
                  </a:lnTo>
                  <a:lnTo>
                    <a:pt x="452729" y="634009"/>
                  </a:lnTo>
                  <a:lnTo>
                    <a:pt x="452729" y="622388"/>
                  </a:lnTo>
                  <a:lnTo>
                    <a:pt x="367385" y="622388"/>
                  </a:lnTo>
                  <a:lnTo>
                    <a:pt x="367385" y="571220"/>
                  </a:lnTo>
                  <a:lnTo>
                    <a:pt x="452729" y="571220"/>
                  </a:lnTo>
                  <a:lnTo>
                    <a:pt x="452729" y="554062"/>
                  </a:lnTo>
                  <a:lnTo>
                    <a:pt x="440359" y="550443"/>
                  </a:lnTo>
                  <a:lnTo>
                    <a:pt x="410057" y="547573"/>
                  </a:lnTo>
                  <a:lnTo>
                    <a:pt x="379755" y="550443"/>
                  </a:lnTo>
                  <a:lnTo>
                    <a:pt x="350266" y="559054"/>
                  </a:lnTo>
                  <a:lnTo>
                    <a:pt x="347306" y="560489"/>
                  </a:lnTo>
                  <a:lnTo>
                    <a:pt x="347243" y="571004"/>
                  </a:lnTo>
                  <a:lnTo>
                    <a:pt x="350354" y="571220"/>
                  </a:lnTo>
                  <a:lnTo>
                    <a:pt x="355815" y="571220"/>
                  </a:lnTo>
                  <a:lnTo>
                    <a:pt x="355815" y="686638"/>
                  </a:lnTo>
                  <a:lnTo>
                    <a:pt x="464299" y="686638"/>
                  </a:lnTo>
                  <a:lnTo>
                    <a:pt x="464299" y="675005"/>
                  </a:lnTo>
                  <a:lnTo>
                    <a:pt x="464299" y="634009"/>
                  </a:lnTo>
                  <a:lnTo>
                    <a:pt x="464299" y="622388"/>
                  </a:lnTo>
                  <a:lnTo>
                    <a:pt x="464299" y="571220"/>
                  </a:lnTo>
                  <a:lnTo>
                    <a:pt x="469760" y="571220"/>
                  </a:lnTo>
                  <a:lnTo>
                    <a:pt x="472871" y="571004"/>
                  </a:lnTo>
                  <a:close/>
                </a:path>
                <a:path w="1457325" h="771525">
                  <a:moveTo>
                    <a:pt x="712330" y="379793"/>
                  </a:moveTo>
                  <a:lnTo>
                    <a:pt x="712292" y="373507"/>
                  </a:lnTo>
                  <a:lnTo>
                    <a:pt x="710526" y="372656"/>
                  </a:lnTo>
                  <a:lnTo>
                    <a:pt x="700303" y="369684"/>
                  </a:lnTo>
                  <a:lnTo>
                    <a:pt x="700303" y="379920"/>
                  </a:lnTo>
                  <a:lnTo>
                    <a:pt x="700303" y="410464"/>
                  </a:lnTo>
                  <a:lnTo>
                    <a:pt x="700303" y="417410"/>
                  </a:lnTo>
                  <a:lnTo>
                    <a:pt x="700303" y="441883"/>
                  </a:lnTo>
                  <a:lnTo>
                    <a:pt x="649363" y="441883"/>
                  </a:lnTo>
                  <a:lnTo>
                    <a:pt x="649363" y="417410"/>
                  </a:lnTo>
                  <a:lnTo>
                    <a:pt x="700303" y="417410"/>
                  </a:lnTo>
                  <a:lnTo>
                    <a:pt x="700303" y="410464"/>
                  </a:lnTo>
                  <a:lnTo>
                    <a:pt x="649363" y="410464"/>
                  </a:lnTo>
                  <a:lnTo>
                    <a:pt x="649363" y="379920"/>
                  </a:lnTo>
                  <a:lnTo>
                    <a:pt x="700303" y="379920"/>
                  </a:lnTo>
                  <a:lnTo>
                    <a:pt x="700303" y="369684"/>
                  </a:lnTo>
                  <a:lnTo>
                    <a:pt x="692924" y="367525"/>
                  </a:lnTo>
                  <a:lnTo>
                    <a:pt x="674839" y="365810"/>
                  </a:lnTo>
                  <a:lnTo>
                    <a:pt x="656742" y="367525"/>
                  </a:lnTo>
                  <a:lnTo>
                    <a:pt x="639140" y="372656"/>
                  </a:lnTo>
                  <a:lnTo>
                    <a:pt x="637374" y="373507"/>
                  </a:lnTo>
                  <a:lnTo>
                    <a:pt x="637336" y="379793"/>
                  </a:lnTo>
                  <a:lnTo>
                    <a:pt x="639191" y="379920"/>
                  </a:lnTo>
                  <a:lnTo>
                    <a:pt x="642454" y="379920"/>
                  </a:lnTo>
                  <a:lnTo>
                    <a:pt x="642454" y="448818"/>
                  </a:lnTo>
                  <a:lnTo>
                    <a:pt x="707212" y="448818"/>
                  </a:lnTo>
                  <a:lnTo>
                    <a:pt x="707212" y="441883"/>
                  </a:lnTo>
                  <a:lnTo>
                    <a:pt x="707212" y="417410"/>
                  </a:lnTo>
                  <a:lnTo>
                    <a:pt x="707212" y="410464"/>
                  </a:lnTo>
                  <a:lnTo>
                    <a:pt x="707212" y="379920"/>
                  </a:lnTo>
                  <a:lnTo>
                    <a:pt x="710476" y="379920"/>
                  </a:lnTo>
                  <a:lnTo>
                    <a:pt x="712330" y="379793"/>
                  </a:lnTo>
                  <a:close/>
                </a:path>
                <a:path w="1457325" h="771525">
                  <a:moveTo>
                    <a:pt x="713003" y="636803"/>
                  </a:moveTo>
                  <a:lnTo>
                    <a:pt x="709968" y="633742"/>
                  </a:lnTo>
                  <a:lnTo>
                    <a:pt x="702462" y="633742"/>
                  </a:lnTo>
                  <a:lnTo>
                    <a:pt x="699427" y="636803"/>
                  </a:lnTo>
                  <a:lnTo>
                    <a:pt x="699427" y="666038"/>
                  </a:lnTo>
                  <a:lnTo>
                    <a:pt x="702462" y="669099"/>
                  </a:lnTo>
                  <a:lnTo>
                    <a:pt x="709968" y="669099"/>
                  </a:lnTo>
                  <a:lnTo>
                    <a:pt x="713003" y="666038"/>
                  </a:lnTo>
                  <a:lnTo>
                    <a:pt x="713003" y="636803"/>
                  </a:lnTo>
                  <a:close/>
                </a:path>
                <a:path w="1457325" h="771525">
                  <a:moveTo>
                    <a:pt x="757351" y="636803"/>
                  </a:moveTo>
                  <a:lnTo>
                    <a:pt x="754303" y="633742"/>
                  </a:lnTo>
                  <a:lnTo>
                    <a:pt x="746798" y="633742"/>
                  </a:lnTo>
                  <a:lnTo>
                    <a:pt x="743762" y="636803"/>
                  </a:lnTo>
                  <a:lnTo>
                    <a:pt x="743762" y="666038"/>
                  </a:lnTo>
                  <a:lnTo>
                    <a:pt x="746798" y="669099"/>
                  </a:lnTo>
                  <a:lnTo>
                    <a:pt x="754303" y="669099"/>
                  </a:lnTo>
                  <a:lnTo>
                    <a:pt x="757351" y="666038"/>
                  </a:lnTo>
                  <a:lnTo>
                    <a:pt x="757351" y="636803"/>
                  </a:lnTo>
                  <a:close/>
                </a:path>
                <a:path w="1457325" h="771525">
                  <a:moveTo>
                    <a:pt x="768565" y="221488"/>
                  </a:moveTo>
                  <a:lnTo>
                    <a:pt x="765403" y="205790"/>
                  </a:lnTo>
                  <a:lnTo>
                    <a:pt x="757174" y="193548"/>
                  </a:lnTo>
                  <a:lnTo>
                    <a:pt x="757174" y="221488"/>
                  </a:lnTo>
                  <a:lnTo>
                    <a:pt x="754900" y="232740"/>
                  </a:lnTo>
                  <a:lnTo>
                    <a:pt x="748728" y="241935"/>
                  </a:lnTo>
                  <a:lnTo>
                    <a:pt x="739584" y="248145"/>
                  </a:lnTo>
                  <a:lnTo>
                    <a:pt x="728383" y="250418"/>
                  </a:lnTo>
                  <a:lnTo>
                    <a:pt x="717194" y="248145"/>
                  </a:lnTo>
                  <a:lnTo>
                    <a:pt x="708037" y="241935"/>
                  </a:lnTo>
                  <a:lnTo>
                    <a:pt x="701865" y="232740"/>
                  </a:lnTo>
                  <a:lnTo>
                    <a:pt x="699592" y="221488"/>
                  </a:lnTo>
                  <a:lnTo>
                    <a:pt x="701865" y="210248"/>
                  </a:lnTo>
                  <a:lnTo>
                    <a:pt x="708037" y="201053"/>
                  </a:lnTo>
                  <a:lnTo>
                    <a:pt x="717194" y="194843"/>
                  </a:lnTo>
                  <a:lnTo>
                    <a:pt x="728383" y="192570"/>
                  </a:lnTo>
                  <a:lnTo>
                    <a:pt x="739584" y="194843"/>
                  </a:lnTo>
                  <a:lnTo>
                    <a:pt x="748728" y="201053"/>
                  </a:lnTo>
                  <a:lnTo>
                    <a:pt x="754913" y="210248"/>
                  </a:lnTo>
                  <a:lnTo>
                    <a:pt x="757174" y="221488"/>
                  </a:lnTo>
                  <a:lnTo>
                    <a:pt x="757174" y="193548"/>
                  </a:lnTo>
                  <a:lnTo>
                    <a:pt x="756780" y="192951"/>
                  </a:lnTo>
                  <a:lnTo>
                    <a:pt x="756208" y="192570"/>
                  </a:lnTo>
                  <a:lnTo>
                    <a:pt x="744016" y="184289"/>
                  </a:lnTo>
                  <a:lnTo>
                    <a:pt x="728383" y="181114"/>
                  </a:lnTo>
                  <a:lnTo>
                    <a:pt x="712762" y="184289"/>
                  </a:lnTo>
                  <a:lnTo>
                    <a:pt x="699985" y="192951"/>
                  </a:lnTo>
                  <a:lnTo>
                    <a:pt x="691362" y="205790"/>
                  </a:lnTo>
                  <a:lnTo>
                    <a:pt x="688200" y="221488"/>
                  </a:lnTo>
                  <a:lnTo>
                    <a:pt x="691362" y="237197"/>
                  </a:lnTo>
                  <a:lnTo>
                    <a:pt x="699985" y="250024"/>
                  </a:lnTo>
                  <a:lnTo>
                    <a:pt x="712762" y="258686"/>
                  </a:lnTo>
                  <a:lnTo>
                    <a:pt x="728383" y="261861"/>
                  </a:lnTo>
                  <a:lnTo>
                    <a:pt x="744016" y="258686"/>
                  </a:lnTo>
                  <a:lnTo>
                    <a:pt x="756208" y="250418"/>
                  </a:lnTo>
                  <a:lnTo>
                    <a:pt x="756780" y="250024"/>
                  </a:lnTo>
                  <a:lnTo>
                    <a:pt x="765403" y="237197"/>
                  </a:lnTo>
                  <a:lnTo>
                    <a:pt x="768565" y="221488"/>
                  </a:lnTo>
                  <a:close/>
                </a:path>
                <a:path w="1457325" h="771525">
                  <a:moveTo>
                    <a:pt x="819429" y="379793"/>
                  </a:moveTo>
                  <a:lnTo>
                    <a:pt x="819391" y="373507"/>
                  </a:lnTo>
                  <a:lnTo>
                    <a:pt x="817626" y="372656"/>
                  </a:lnTo>
                  <a:lnTo>
                    <a:pt x="807402" y="369684"/>
                  </a:lnTo>
                  <a:lnTo>
                    <a:pt x="807402" y="379920"/>
                  </a:lnTo>
                  <a:lnTo>
                    <a:pt x="807402" y="410464"/>
                  </a:lnTo>
                  <a:lnTo>
                    <a:pt x="807402" y="417410"/>
                  </a:lnTo>
                  <a:lnTo>
                    <a:pt x="807402" y="441883"/>
                  </a:lnTo>
                  <a:lnTo>
                    <a:pt x="756462" y="441883"/>
                  </a:lnTo>
                  <a:lnTo>
                    <a:pt x="756462" y="417410"/>
                  </a:lnTo>
                  <a:lnTo>
                    <a:pt x="807402" y="417410"/>
                  </a:lnTo>
                  <a:lnTo>
                    <a:pt x="807402" y="410464"/>
                  </a:lnTo>
                  <a:lnTo>
                    <a:pt x="756462" y="410464"/>
                  </a:lnTo>
                  <a:lnTo>
                    <a:pt x="756462" y="379920"/>
                  </a:lnTo>
                  <a:lnTo>
                    <a:pt x="807402" y="379920"/>
                  </a:lnTo>
                  <a:lnTo>
                    <a:pt x="807402" y="369684"/>
                  </a:lnTo>
                  <a:lnTo>
                    <a:pt x="800023" y="367525"/>
                  </a:lnTo>
                  <a:lnTo>
                    <a:pt x="781939" y="365810"/>
                  </a:lnTo>
                  <a:lnTo>
                    <a:pt x="763841" y="367525"/>
                  </a:lnTo>
                  <a:lnTo>
                    <a:pt x="746239" y="372656"/>
                  </a:lnTo>
                  <a:lnTo>
                    <a:pt x="744474" y="373507"/>
                  </a:lnTo>
                  <a:lnTo>
                    <a:pt x="744435" y="379793"/>
                  </a:lnTo>
                  <a:lnTo>
                    <a:pt x="746290" y="379920"/>
                  </a:lnTo>
                  <a:lnTo>
                    <a:pt x="749554" y="379920"/>
                  </a:lnTo>
                  <a:lnTo>
                    <a:pt x="749554" y="448818"/>
                  </a:lnTo>
                  <a:lnTo>
                    <a:pt x="814311" y="448818"/>
                  </a:lnTo>
                  <a:lnTo>
                    <a:pt x="814311" y="441883"/>
                  </a:lnTo>
                  <a:lnTo>
                    <a:pt x="814311" y="417410"/>
                  </a:lnTo>
                  <a:lnTo>
                    <a:pt x="814311" y="410464"/>
                  </a:lnTo>
                  <a:lnTo>
                    <a:pt x="814311" y="379920"/>
                  </a:lnTo>
                  <a:lnTo>
                    <a:pt x="817575" y="379920"/>
                  </a:lnTo>
                  <a:lnTo>
                    <a:pt x="819429" y="379793"/>
                  </a:lnTo>
                  <a:close/>
                </a:path>
                <a:path w="1457325" h="771525">
                  <a:moveTo>
                    <a:pt x="1109522" y="572325"/>
                  </a:moveTo>
                  <a:lnTo>
                    <a:pt x="1109459" y="561809"/>
                  </a:lnTo>
                  <a:lnTo>
                    <a:pt x="1106500" y="560387"/>
                  </a:lnTo>
                  <a:lnTo>
                    <a:pt x="1089380" y="555383"/>
                  </a:lnTo>
                  <a:lnTo>
                    <a:pt x="1089380" y="572541"/>
                  </a:lnTo>
                  <a:lnTo>
                    <a:pt x="1089380" y="623709"/>
                  </a:lnTo>
                  <a:lnTo>
                    <a:pt x="1089380" y="635342"/>
                  </a:lnTo>
                  <a:lnTo>
                    <a:pt x="1089380" y="676325"/>
                  </a:lnTo>
                  <a:lnTo>
                    <a:pt x="1004049" y="676325"/>
                  </a:lnTo>
                  <a:lnTo>
                    <a:pt x="1004049" y="635342"/>
                  </a:lnTo>
                  <a:lnTo>
                    <a:pt x="1089380" y="635342"/>
                  </a:lnTo>
                  <a:lnTo>
                    <a:pt x="1089380" y="623709"/>
                  </a:lnTo>
                  <a:lnTo>
                    <a:pt x="1004049" y="623709"/>
                  </a:lnTo>
                  <a:lnTo>
                    <a:pt x="1004049" y="572541"/>
                  </a:lnTo>
                  <a:lnTo>
                    <a:pt x="1089380" y="572541"/>
                  </a:lnTo>
                  <a:lnTo>
                    <a:pt x="1089380" y="555383"/>
                  </a:lnTo>
                  <a:lnTo>
                    <a:pt x="1077010" y="551764"/>
                  </a:lnTo>
                  <a:lnTo>
                    <a:pt x="1046708" y="548894"/>
                  </a:lnTo>
                  <a:lnTo>
                    <a:pt x="1016406" y="551764"/>
                  </a:lnTo>
                  <a:lnTo>
                    <a:pt x="986929" y="560387"/>
                  </a:lnTo>
                  <a:lnTo>
                    <a:pt x="983970" y="561809"/>
                  </a:lnTo>
                  <a:lnTo>
                    <a:pt x="983907" y="572325"/>
                  </a:lnTo>
                  <a:lnTo>
                    <a:pt x="987018" y="572541"/>
                  </a:lnTo>
                  <a:lnTo>
                    <a:pt x="992479" y="572541"/>
                  </a:lnTo>
                  <a:lnTo>
                    <a:pt x="992479" y="687959"/>
                  </a:lnTo>
                  <a:lnTo>
                    <a:pt x="1100950" y="687959"/>
                  </a:lnTo>
                  <a:lnTo>
                    <a:pt x="1100950" y="676325"/>
                  </a:lnTo>
                  <a:lnTo>
                    <a:pt x="1100950" y="635342"/>
                  </a:lnTo>
                  <a:lnTo>
                    <a:pt x="1100950" y="623709"/>
                  </a:lnTo>
                  <a:lnTo>
                    <a:pt x="1100950" y="572541"/>
                  </a:lnTo>
                  <a:lnTo>
                    <a:pt x="1106411" y="572541"/>
                  </a:lnTo>
                  <a:lnTo>
                    <a:pt x="1109522" y="572325"/>
                  </a:lnTo>
                  <a:close/>
                </a:path>
                <a:path w="1457325" h="771525">
                  <a:moveTo>
                    <a:pt x="1109522" y="390728"/>
                  </a:moveTo>
                  <a:lnTo>
                    <a:pt x="1109459" y="380212"/>
                  </a:lnTo>
                  <a:lnTo>
                    <a:pt x="1106500" y="378790"/>
                  </a:lnTo>
                  <a:lnTo>
                    <a:pt x="1089380" y="373799"/>
                  </a:lnTo>
                  <a:lnTo>
                    <a:pt x="1089380" y="390944"/>
                  </a:lnTo>
                  <a:lnTo>
                    <a:pt x="1089380" y="442112"/>
                  </a:lnTo>
                  <a:lnTo>
                    <a:pt x="1089380" y="453745"/>
                  </a:lnTo>
                  <a:lnTo>
                    <a:pt x="1089380" y="494741"/>
                  </a:lnTo>
                  <a:lnTo>
                    <a:pt x="1004049" y="494741"/>
                  </a:lnTo>
                  <a:lnTo>
                    <a:pt x="1004049" y="453745"/>
                  </a:lnTo>
                  <a:lnTo>
                    <a:pt x="1089380" y="453745"/>
                  </a:lnTo>
                  <a:lnTo>
                    <a:pt x="1089380" y="442112"/>
                  </a:lnTo>
                  <a:lnTo>
                    <a:pt x="1004049" y="442112"/>
                  </a:lnTo>
                  <a:lnTo>
                    <a:pt x="1004049" y="390944"/>
                  </a:lnTo>
                  <a:lnTo>
                    <a:pt x="1089380" y="390944"/>
                  </a:lnTo>
                  <a:lnTo>
                    <a:pt x="1089380" y="373799"/>
                  </a:lnTo>
                  <a:lnTo>
                    <a:pt x="1077010" y="370179"/>
                  </a:lnTo>
                  <a:lnTo>
                    <a:pt x="1046708" y="367309"/>
                  </a:lnTo>
                  <a:lnTo>
                    <a:pt x="1016406" y="370179"/>
                  </a:lnTo>
                  <a:lnTo>
                    <a:pt x="986929" y="378790"/>
                  </a:lnTo>
                  <a:lnTo>
                    <a:pt x="983970" y="380212"/>
                  </a:lnTo>
                  <a:lnTo>
                    <a:pt x="983907" y="390728"/>
                  </a:lnTo>
                  <a:lnTo>
                    <a:pt x="986967" y="390944"/>
                  </a:lnTo>
                  <a:lnTo>
                    <a:pt x="992479" y="390944"/>
                  </a:lnTo>
                  <a:lnTo>
                    <a:pt x="992479" y="506361"/>
                  </a:lnTo>
                  <a:lnTo>
                    <a:pt x="1100950" y="506361"/>
                  </a:lnTo>
                  <a:lnTo>
                    <a:pt x="1100950" y="494741"/>
                  </a:lnTo>
                  <a:lnTo>
                    <a:pt x="1100950" y="453745"/>
                  </a:lnTo>
                  <a:lnTo>
                    <a:pt x="1100950" y="442112"/>
                  </a:lnTo>
                  <a:lnTo>
                    <a:pt x="1100950" y="390944"/>
                  </a:lnTo>
                  <a:lnTo>
                    <a:pt x="1106411" y="390944"/>
                  </a:lnTo>
                  <a:lnTo>
                    <a:pt x="1109522" y="390728"/>
                  </a:lnTo>
                  <a:close/>
                </a:path>
                <a:path w="1457325" h="771525">
                  <a:moveTo>
                    <a:pt x="1280007" y="574967"/>
                  </a:moveTo>
                  <a:lnTo>
                    <a:pt x="1279982" y="564451"/>
                  </a:lnTo>
                  <a:lnTo>
                    <a:pt x="1277023" y="563029"/>
                  </a:lnTo>
                  <a:lnTo>
                    <a:pt x="1259903" y="558025"/>
                  </a:lnTo>
                  <a:lnTo>
                    <a:pt x="1259903" y="575183"/>
                  </a:lnTo>
                  <a:lnTo>
                    <a:pt x="1259903" y="626351"/>
                  </a:lnTo>
                  <a:lnTo>
                    <a:pt x="1259903" y="637984"/>
                  </a:lnTo>
                  <a:lnTo>
                    <a:pt x="1259903" y="678980"/>
                  </a:lnTo>
                  <a:lnTo>
                    <a:pt x="1174572" y="678980"/>
                  </a:lnTo>
                  <a:lnTo>
                    <a:pt x="1174572" y="637984"/>
                  </a:lnTo>
                  <a:lnTo>
                    <a:pt x="1259903" y="637984"/>
                  </a:lnTo>
                  <a:lnTo>
                    <a:pt x="1259903" y="626351"/>
                  </a:lnTo>
                  <a:lnTo>
                    <a:pt x="1174572" y="626351"/>
                  </a:lnTo>
                  <a:lnTo>
                    <a:pt x="1174572" y="575183"/>
                  </a:lnTo>
                  <a:lnTo>
                    <a:pt x="1259903" y="575183"/>
                  </a:lnTo>
                  <a:lnTo>
                    <a:pt x="1259903" y="558025"/>
                  </a:lnTo>
                  <a:lnTo>
                    <a:pt x="1247533" y="554405"/>
                  </a:lnTo>
                  <a:lnTo>
                    <a:pt x="1217231" y="551535"/>
                  </a:lnTo>
                  <a:lnTo>
                    <a:pt x="1186929" y="554405"/>
                  </a:lnTo>
                  <a:lnTo>
                    <a:pt x="1157452" y="563029"/>
                  </a:lnTo>
                  <a:lnTo>
                    <a:pt x="1154493" y="564451"/>
                  </a:lnTo>
                  <a:lnTo>
                    <a:pt x="1154430" y="574967"/>
                  </a:lnTo>
                  <a:lnTo>
                    <a:pt x="1157541" y="575183"/>
                  </a:lnTo>
                  <a:lnTo>
                    <a:pt x="1163002" y="575183"/>
                  </a:lnTo>
                  <a:lnTo>
                    <a:pt x="1163002" y="690600"/>
                  </a:lnTo>
                  <a:lnTo>
                    <a:pt x="1271473" y="690600"/>
                  </a:lnTo>
                  <a:lnTo>
                    <a:pt x="1271473" y="678980"/>
                  </a:lnTo>
                  <a:lnTo>
                    <a:pt x="1271473" y="637984"/>
                  </a:lnTo>
                  <a:lnTo>
                    <a:pt x="1271473" y="626351"/>
                  </a:lnTo>
                  <a:lnTo>
                    <a:pt x="1271473" y="575183"/>
                  </a:lnTo>
                  <a:lnTo>
                    <a:pt x="1276934" y="575183"/>
                  </a:lnTo>
                  <a:lnTo>
                    <a:pt x="1280007" y="574967"/>
                  </a:lnTo>
                  <a:close/>
                </a:path>
                <a:path w="1457325" h="771525">
                  <a:moveTo>
                    <a:pt x="1280045" y="393369"/>
                  </a:moveTo>
                  <a:lnTo>
                    <a:pt x="1279982" y="382854"/>
                  </a:lnTo>
                  <a:lnTo>
                    <a:pt x="1277023" y="381431"/>
                  </a:lnTo>
                  <a:lnTo>
                    <a:pt x="1259903" y="376440"/>
                  </a:lnTo>
                  <a:lnTo>
                    <a:pt x="1259903" y="393585"/>
                  </a:lnTo>
                  <a:lnTo>
                    <a:pt x="1259903" y="444766"/>
                  </a:lnTo>
                  <a:lnTo>
                    <a:pt x="1259903" y="456387"/>
                  </a:lnTo>
                  <a:lnTo>
                    <a:pt x="1259903" y="497382"/>
                  </a:lnTo>
                  <a:lnTo>
                    <a:pt x="1174572" y="497382"/>
                  </a:lnTo>
                  <a:lnTo>
                    <a:pt x="1174572" y="456387"/>
                  </a:lnTo>
                  <a:lnTo>
                    <a:pt x="1259903" y="456387"/>
                  </a:lnTo>
                  <a:lnTo>
                    <a:pt x="1259903" y="444766"/>
                  </a:lnTo>
                  <a:lnTo>
                    <a:pt x="1174572" y="444766"/>
                  </a:lnTo>
                  <a:lnTo>
                    <a:pt x="1174572" y="393585"/>
                  </a:lnTo>
                  <a:lnTo>
                    <a:pt x="1259903" y="393585"/>
                  </a:lnTo>
                  <a:lnTo>
                    <a:pt x="1259903" y="376440"/>
                  </a:lnTo>
                  <a:lnTo>
                    <a:pt x="1247533" y="372821"/>
                  </a:lnTo>
                  <a:lnTo>
                    <a:pt x="1217231" y="369938"/>
                  </a:lnTo>
                  <a:lnTo>
                    <a:pt x="1186929" y="372821"/>
                  </a:lnTo>
                  <a:lnTo>
                    <a:pt x="1157452" y="381431"/>
                  </a:lnTo>
                  <a:lnTo>
                    <a:pt x="1154493" y="382854"/>
                  </a:lnTo>
                  <a:lnTo>
                    <a:pt x="1154430" y="393369"/>
                  </a:lnTo>
                  <a:lnTo>
                    <a:pt x="1157541" y="393585"/>
                  </a:lnTo>
                  <a:lnTo>
                    <a:pt x="1163002" y="393585"/>
                  </a:lnTo>
                  <a:lnTo>
                    <a:pt x="1163002" y="509003"/>
                  </a:lnTo>
                  <a:lnTo>
                    <a:pt x="1271473" y="509003"/>
                  </a:lnTo>
                  <a:lnTo>
                    <a:pt x="1271473" y="497382"/>
                  </a:lnTo>
                  <a:lnTo>
                    <a:pt x="1271473" y="456387"/>
                  </a:lnTo>
                  <a:lnTo>
                    <a:pt x="1271473" y="444766"/>
                  </a:lnTo>
                  <a:lnTo>
                    <a:pt x="1271473" y="393585"/>
                  </a:lnTo>
                  <a:lnTo>
                    <a:pt x="1276934" y="393585"/>
                  </a:lnTo>
                  <a:lnTo>
                    <a:pt x="1280045" y="393369"/>
                  </a:lnTo>
                  <a:close/>
                </a:path>
                <a:path w="1457325" h="771525">
                  <a:moveTo>
                    <a:pt x="1456766" y="747496"/>
                  </a:moveTo>
                  <a:lnTo>
                    <a:pt x="1450009" y="740702"/>
                  </a:lnTo>
                  <a:lnTo>
                    <a:pt x="1353858" y="740689"/>
                  </a:lnTo>
                  <a:lnTo>
                    <a:pt x="1353858" y="740244"/>
                  </a:lnTo>
                  <a:lnTo>
                    <a:pt x="1353870" y="313385"/>
                  </a:lnTo>
                  <a:lnTo>
                    <a:pt x="1353870" y="282105"/>
                  </a:lnTo>
                  <a:lnTo>
                    <a:pt x="1322743" y="282105"/>
                  </a:lnTo>
                  <a:lnTo>
                    <a:pt x="1322743" y="313385"/>
                  </a:lnTo>
                  <a:lnTo>
                    <a:pt x="1322730" y="740244"/>
                  </a:lnTo>
                  <a:lnTo>
                    <a:pt x="960805" y="740244"/>
                  </a:lnTo>
                  <a:lnTo>
                    <a:pt x="961161" y="735317"/>
                  </a:lnTo>
                  <a:lnTo>
                    <a:pt x="961275" y="729780"/>
                  </a:lnTo>
                  <a:lnTo>
                    <a:pt x="960031" y="729183"/>
                  </a:lnTo>
                  <a:lnTo>
                    <a:pt x="955903" y="727532"/>
                  </a:lnTo>
                  <a:lnTo>
                    <a:pt x="951725" y="726147"/>
                  </a:lnTo>
                  <a:lnTo>
                    <a:pt x="947496" y="724954"/>
                  </a:lnTo>
                  <a:lnTo>
                    <a:pt x="947508" y="348919"/>
                  </a:lnTo>
                  <a:lnTo>
                    <a:pt x="951725" y="347738"/>
                  </a:lnTo>
                  <a:lnTo>
                    <a:pt x="955916" y="346341"/>
                  </a:lnTo>
                  <a:lnTo>
                    <a:pt x="960031" y="344703"/>
                  </a:lnTo>
                  <a:lnTo>
                    <a:pt x="961783" y="343852"/>
                  </a:lnTo>
                  <a:lnTo>
                    <a:pt x="960894" y="333692"/>
                  </a:lnTo>
                  <a:lnTo>
                    <a:pt x="960323" y="328345"/>
                  </a:lnTo>
                  <a:lnTo>
                    <a:pt x="1035126" y="328345"/>
                  </a:lnTo>
                  <a:lnTo>
                    <a:pt x="1042403" y="321856"/>
                  </a:lnTo>
                  <a:lnTo>
                    <a:pt x="1043724" y="313385"/>
                  </a:lnTo>
                  <a:lnTo>
                    <a:pt x="1322743" y="313385"/>
                  </a:lnTo>
                  <a:lnTo>
                    <a:pt x="1322743" y="282105"/>
                  </a:lnTo>
                  <a:lnTo>
                    <a:pt x="1014920" y="282105"/>
                  </a:lnTo>
                  <a:lnTo>
                    <a:pt x="949972" y="239852"/>
                  </a:lnTo>
                  <a:lnTo>
                    <a:pt x="949972" y="282105"/>
                  </a:lnTo>
                  <a:lnTo>
                    <a:pt x="879652" y="282105"/>
                  </a:lnTo>
                  <a:lnTo>
                    <a:pt x="879652" y="348919"/>
                  </a:lnTo>
                  <a:lnTo>
                    <a:pt x="879652" y="724954"/>
                  </a:lnTo>
                  <a:lnTo>
                    <a:pt x="875423" y="726147"/>
                  </a:lnTo>
                  <a:lnTo>
                    <a:pt x="871232" y="727532"/>
                  </a:lnTo>
                  <a:lnTo>
                    <a:pt x="867130" y="729183"/>
                  </a:lnTo>
                  <a:lnTo>
                    <a:pt x="865873" y="729780"/>
                  </a:lnTo>
                  <a:lnTo>
                    <a:pt x="865987" y="735317"/>
                  </a:lnTo>
                  <a:lnTo>
                    <a:pt x="866343" y="740244"/>
                  </a:lnTo>
                  <a:lnTo>
                    <a:pt x="830033" y="740244"/>
                  </a:lnTo>
                  <a:lnTo>
                    <a:pt x="830033" y="533158"/>
                  </a:lnTo>
                  <a:lnTo>
                    <a:pt x="830033" y="530199"/>
                  </a:lnTo>
                  <a:lnTo>
                    <a:pt x="848779" y="530199"/>
                  </a:lnTo>
                  <a:lnTo>
                    <a:pt x="852297" y="526592"/>
                  </a:lnTo>
                  <a:lnTo>
                    <a:pt x="853452" y="518858"/>
                  </a:lnTo>
                  <a:lnTo>
                    <a:pt x="852322" y="510667"/>
                  </a:lnTo>
                  <a:lnTo>
                    <a:pt x="848956" y="505688"/>
                  </a:lnTo>
                  <a:lnTo>
                    <a:pt x="817397" y="495820"/>
                  </a:lnTo>
                  <a:lnTo>
                    <a:pt x="817397" y="533158"/>
                  </a:lnTo>
                  <a:lnTo>
                    <a:pt x="817397" y="740244"/>
                  </a:lnTo>
                  <a:lnTo>
                    <a:pt x="734695" y="740244"/>
                  </a:lnTo>
                  <a:lnTo>
                    <a:pt x="734695" y="533158"/>
                  </a:lnTo>
                  <a:lnTo>
                    <a:pt x="817397" y="533158"/>
                  </a:lnTo>
                  <a:lnTo>
                    <a:pt x="817397" y="495820"/>
                  </a:lnTo>
                  <a:lnTo>
                    <a:pt x="801573" y="490855"/>
                  </a:lnTo>
                  <a:lnTo>
                    <a:pt x="752919" y="483450"/>
                  </a:lnTo>
                  <a:lnTo>
                    <a:pt x="722071" y="483450"/>
                  </a:lnTo>
                  <a:lnTo>
                    <a:pt x="722071" y="533158"/>
                  </a:lnTo>
                  <a:lnTo>
                    <a:pt x="722071" y="740244"/>
                  </a:lnTo>
                  <a:lnTo>
                    <a:pt x="639368" y="740244"/>
                  </a:lnTo>
                  <a:lnTo>
                    <a:pt x="639368" y="533158"/>
                  </a:lnTo>
                  <a:lnTo>
                    <a:pt x="722071" y="533158"/>
                  </a:lnTo>
                  <a:lnTo>
                    <a:pt x="722071" y="483450"/>
                  </a:lnTo>
                  <a:lnTo>
                    <a:pt x="703846" y="483450"/>
                  </a:lnTo>
                  <a:lnTo>
                    <a:pt x="655193" y="490855"/>
                  </a:lnTo>
                  <a:lnTo>
                    <a:pt x="607822" y="505688"/>
                  </a:lnTo>
                  <a:lnTo>
                    <a:pt x="604443" y="510667"/>
                  </a:lnTo>
                  <a:lnTo>
                    <a:pt x="603313" y="518858"/>
                  </a:lnTo>
                  <a:lnTo>
                    <a:pt x="604481" y="526592"/>
                  </a:lnTo>
                  <a:lnTo>
                    <a:pt x="607987" y="530199"/>
                  </a:lnTo>
                  <a:lnTo>
                    <a:pt x="626745" y="530199"/>
                  </a:lnTo>
                  <a:lnTo>
                    <a:pt x="626745" y="740244"/>
                  </a:lnTo>
                  <a:lnTo>
                    <a:pt x="590207" y="740244"/>
                  </a:lnTo>
                  <a:lnTo>
                    <a:pt x="590702" y="734898"/>
                  </a:lnTo>
                  <a:lnTo>
                    <a:pt x="591121" y="727278"/>
                  </a:lnTo>
                  <a:lnTo>
                    <a:pt x="589648" y="726567"/>
                  </a:lnTo>
                  <a:lnTo>
                    <a:pt x="585609" y="724954"/>
                  </a:lnTo>
                  <a:lnTo>
                    <a:pt x="581342" y="723531"/>
                  </a:lnTo>
                  <a:lnTo>
                    <a:pt x="577126" y="722350"/>
                  </a:lnTo>
                  <a:lnTo>
                    <a:pt x="577126" y="346316"/>
                  </a:lnTo>
                  <a:lnTo>
                    <a:pt x="581342" y="345122"/>
                  </a:lnTo>
                  <a:lnTo>
                    <a:pt x="585533" y="343738"/>
                  </a:lnTo>
                  <a:lnTo>
                    <a:pt x="589648" y="342087"/>
                  </a:lnTo>
                  <a:lnTo>
                    <a:pt x="591134" y="341376"/>
                  </a:lnTo>
                  <a:lnTo>
                    <a:pt x="590702" y="333692"/>
                  </a:lnTo>
                  <a:lnTo>
                    <a:pt x="590207" y="328345"/>
                  </a:lnTo>
                  <a:lnTo>
                    <a:pt x="866838" y="328345"/>
                  </a:lnTo>
                  <a:lnTo>
                    <a:pt x="879652" y="348919"/>
                  </a:lnTo>
                  <a:lnTo>
                    <a:pt x="879652" y="282105"/>
                  </a:lnTo>
                  <a:lnTo>
                    <a:pt x="509270" y="282105"/>
                  </a:lnTo>
                  <a:lnTo>
                    <a:pt x="509270" y="346316"/>
                  </a:lnTo>
                  <a:lnTo>
                    <a:pt x="509270" y="722350"/>
                  </a:lnTo>
                  <a:lnTo>
                    <a:pt x="505040" y="723531"/>
                  </a:lnTo>
                  <a:lnTo>
                    <a:pt x="500862" y="724928"/>
                  </a:lnTo>
                  <a:lnTo>
                    <a:pt x="496747" y="726567"/>
                  </a:lnTo>
                  <a:lnTo>
                    <a:pt x="495261" y="727278"/>
                  </a:lnTo>
                  <a:lnTo>
                    <a:pt x="495693" y="734898"/>
                  </a:lnTo>
                  <a:lnTo>
                    <a:pt x="496189" y="740244"/>
                  </a:lnTo>
                  <a:lnTo>
                    <a:pt x="134023" y="740244"/>
                  </a:lnTo>
                  <a:lnTo>
                    <a:pt x="134035" y="313385"/>
                  </a:lnTo>
                  <a:lnTo>
                    <a:pt x="413118" y="313385"/>
                  </a:lnTo>
                  <a:lnTo>
                    <a:pt x="413372" y="314883"/>
                  </a:lnTo>
                  <a:lnTo>
                    <a:pt x="415810" y="323176"/>
                  </a:lnTo>
                  <a:lnTo>
                    <a:pt x="422694" y="328345"/>
                  </a:lnTo>
                  <a:lnTo>
                    <a:pt x="496189" y="328345"/>
                  </a:lnTo>
                  <a:lnTo>
                    <a:pt x="495693" y="333692"/>
                  </a:lnTo>
                  <a:lnTo>
                    <a:pt x="509270" y="346316"/>
                  </a:lnTo>
                  <a:lnTo>
                    <a:pt x="509270" y="282105"/>
                  </a:lnTo>
                  <a:lnTo>
                    <a:pt x="506793" y="282105"/>
                  </a:lnTo>
                  <a:lnTo>
                    <a:pt x="728383" y="137934"/>
                  </a:lnTo>
                  <a:lnTo>
                    <a:pt x="949972" y="282105"/>
                  </a:lnTo>
                  <a:lnTo>
                    <a:pt x="949972" y="239852"/>
                  </a:lnTo>
                  <a:lnTo>
                    <a:pt x="793330" y="137934"/>
                  </a:lnTo>
                  <a:lnTo>
                    <a:pt x="737400" y="101536"/>
                  </a:lnTo>
                  <a:lnTo>
                    <a:pt x="736168" y="100926"/>
                  </a:lnTo>
                  <a:lnTo>
                    <a:pt x="736168" y="56032"/>
                  </a:lnTo>
                  <a:lnTo>
                    <a:pt x="796239" y="56032"/>
                  </a:lnTo>
                  <a:lnTo>
                    <a:pt x="799719" y="52539"/>
                  </a:lnTo>
                  <a:lnTo>
                    <a:pt x="799719" y="40398"/>
                  </a:lnTo>
                  <a:lnTo>
                    <a:pt x="799719" y="15633"/>
                  </a:lnTo>
                  <a:lnTo>
                    <a:pt x="799719" y="3492"/>
                  </a:lnTo>
                  <a:lnTo>
                    <a:pt x="796239" y="0"/>
                  </a:lnTo>
                  <a:lnTo>
                    <a:pt x="784161" y="0"/>
                  </a:lnTo>
                  <a:lnTo>
                    <a:pt x="784161" y="15633"/>
                  </a:lnTo>
                  <a:lnTo>
                    <a:pt x="784161" y="40398"/>
                  </a:lnTo>
                  <a:lnTo>
                    <a:pt x="736168" y="40398"/>
                  </a:lnTo>
                  <a:lnTo>
                    <a:pt x="736168" y="15633"/>
                  </a:lnTo>
                  <a:lnTo>
                    <a:pt x="784161" y="15633"/>
                  </a:lnTo>
                  <a:lnTo>
                    <a:pt x="784161" y="0"/>
                  </a:lnTo>
                  <a:lnTo>
                    <a:pt x="724090" y="0"/>
                  </a:lnTo>
                  <a:lnTo>
                    <a:pt x="720610" y="3492"/>
                  </a:lnTo>
                  <a:lnTo>
                    <a:pt x="720610" y="100926"/>
                  </a:lnTo>
                  <a:lnTo>
                    <a:pt x="719378" y="101536"/>
                  </a:lnTo>
                  <a:lnTo>
                    <a:pt x="441858" y="282105"/>
                  </a:lnTo>
                  <a:lnTo>
                    <a:pt x="102908" y="282105"/>
                  </a:lnTo>
                  <a:lnTo>
                    <a:pt x="102895" y="740702"/>
                  </a:lnTo>
                  <a:lnTo>
                    <a:pt x="6769" y="740702"/>
                  </a:lnTo>
                  <a:lnTo>
                    <a:pt x="0" y="747496"/>
                  </a:lnTo>
                  <a:lnTo>
                    <a:pt x="0" y="764273"/>
                  </a:lnTo>
                  <a:lnTo>
                    <a:pt x="6769" y="771080"/>
                  </a:lnTo>
                  <a:lnTo>
                    <a:pt x="102895" y="771080"/>
                  </a:lnTo>
                  <a:lnTo>
                    <a:pt x="102895" y="771525"/>
                  </a:lnTo>
                  <a:lnTo>
                    <a:pt x="1353858" y="771525"/>
                  </a:lnTo>
                  <a:lnTo>
                    <a:pt x="1353858" y="771080"/>
                  </a:lnTo>
                  <a:lnTo>
                    <a:pt x="1449997" y="771080"/>
                  </a:lnTo>
                  <a:lnTo>
                    <a:pt x="1456766" y="764273"/>
                  </a:lnTo>
                  <a:lnTo>
                    <a:pt x="1456766" y="747496"/>
                  </a:lnTo>
                  <a:close/>
                </a:path>
              </a:pathLst>
            </a:custGeom>
            <a:solidFill>
              <a:srgbClr val="263754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</p:grpSp>
      <p:grpSp>
        <p:nvGrpSpPr>
          <p:cNvPr id="8" name="object 81"/>
          <p:cNvGrpSpPr>
            <a:grpSpLocks/>
          </p:cNvGrpSpPr>
          <p:nvPr/>
        </p:nvGrpSpPr>
        <p:grpSpPr bwMode="auto">
          <a:xfrm>
            <a:off x="1467929" y="5490559"/>
            <a:ext cx="537329" cy="473204"/>
            <a:chOff x="13101468" y="8249629"/>
            <a:chExt cx="664845" cy="457200"/>
          </a:xfrm>
        </p:grpSpPr>
        <p:sp>
          <p:nvSpPr>
            <p:cNvPr id="38" name="object 82"/>
            <p:cNvSpPr>
              <a:spLocks/>
            </p:cNvSpPr>
            <p:nvPr/>
          </p:nvSpPr>
          <p:spPr bwMode="auto">
            <a:xfrm>
              <a:off x="13155454" y="8266342"/>
              <a:ext cx="594360" cy="281940"/>
            </a:xfrm>
            <a:custGeom>
              <a:avLst/>
              <a:gdLst/>
              <a:ahLst/>
              <a:cxnLst>
                <a:cxn ang="0">
                  <a:pos x="299255" y="281612"/>
                </a:cxn>
                <a:cxn ang="0">
                  <a:pos x="296961" y="281612"/>
                </a:cxn>
                <a:cxn ang="0">
                  <a:pos x="294667" y="281612"/>
                </a:cxn>
                <a:cxn ang="0">
                  <a:pos x="292375" y="281136"/>
                </a:cxn>
                <a:cxn ang="0">
                  <a:pos x="3896" y="153422"/>
                </a:cxn>
                <a:cxn ang="0">
                  <a:pos x="0" y="147425"/>
                </a:cxn>
                <a:cxn ang="0">
                  <a:pos x="0" y="134183"/>
                </a:cxn>
                <a:cxn ang="0">
                  <a:pos x="3896" y="128187"/>
                </a:cxn>
                <a:cxn ang="0">
                  <a:pos x="292375" y="473"/>
                </a:cxn>
                <a:cxn ang="0">
                  <a:pos x="294667" y="0"/>
                </a:cxn>
                <a:cxn ang="0">
                  <a:pos x="299255" y="0"/>
                </a:cxn>
                <a:cxn ang="0">
                  <a:pos x="301547" y="475"/>
                </a:cxn>
                <a:cxn ang="0">
                  <a:pos x="590026" y="128187"/>
                </a:cxn>
                <a:cxn ang="0">
                  <a:pos x="593922" y="134183"/>
                </a:cxn>
                <a:cxn ang="0">
                  <a:pos x="593922" y="147425"/>
                </a:cxn>
                <a:cxn ang="0">
                  <a:pos x="590026" y="153422"/>
                </a:cxn>
                <a:cxn ang="0">
                  <a:pos x="301547" y="281136"/>
                </a:cxn>
                <a:cxn ang="0">
                  <a:pos x="299255" y="281612"/>
                </a:cxn>
              </a:cxnLst>
              <a:rect l="0" t="0" r="r" b="b"/>
              <a:pathLst>
                <a:path w="594359" h="281940">
                  <a:moveTo>
                    <a:pt x="299255" y="281612"/>
                  </a:moveTo>
                  <a:lnTo>
                    <a:pt x="296961" y="281612"/>
                  </a:lnTo>
                  <a:lnTo>
                    <a:pt x="294667" y="281612"/>
                  </a:lnTo>
                  <a:lnTo>
                    <a:pt x="292375" y="281136"/>
                  </a:lnTo>
                  <a:lnTo>
                    <a:pt x="3896" y="153422"/>
                  </a:lnTo>
                  <a:lnTo>
                    <a:pt x="0" y="147425"/>
                  </a:lnTo>
                  <a:lnTo>
                    <a:pt x="0" y="134183"/>
                  </a:lnTo>
                  <a:lnTo>
                    <a:pt x="3896" y="128187"/>
                  </a:lnTo>
                  <a:lnTo>
                    <a:pt x="292375" y="473"/>
                  </a:lnTo>
                  <a:lnTo>
                    <a:pt x="294667" y="0"/>
                  </a:lnTo>
                  <a:lnTo>
                    <a:pt x="299255" y="0"/>
                  </a:lnTo>
                  <a:lnTo>
                    <a:pt x="301547" y="475"/>
                  </a:lnTo>
                  <a:lnTo>
                    <a:pt x="590026" y="128187"/>
                  </a:lnTo>
                  <a:lnTo>
                    <a:pt x="593922" y="134183"/>
                  </a:lnTo>
                  <a:lnTo>
                    <a:pt x="593922" y="147425"/>
                  </a:lnTo>
                  <a:lnTo>
                    <a:pt x="590026" y="153422"/>
                  </a:lnTo>
                  <a:lnTo>
                    <a:pt x="301547" y="281136"/>
                  </a:lnTo>
                  <a:lnTo>
                    <a:pt x="299255" y="281612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39" name="object 83"/>
            <p:cNvSpPr/>
            <p:nvPr/>
          </p:nvSpPr>
          <p:spPr>
            <a:xfrm>
              <a:off x="13138404" y="8249629"/>
              <a:ext cx="627909" cy="315127"/>
            </a:xfrm>
            <a:custGeom>
              <a:avLst/>
              <a:gdLst/>
              <a:ahLst/>
              <a:cxnLst/>
              <a:rect l="l" t="t" r="r" b="b"/>
              <a:pathLst>
                <a:path w="627380" h="315595">
                  <a:moveTo>
                    <a:pt x="318209" y="315037"/>
                  </a:moveTo>
                  <a:lnTo>
                    <a:pt x="309037" y="315037"/>
                  </a:lnTo>
                  <a:lnTo>
                    <a:pt x="304454" y="314088"/>
                  </a:lnTo>
                  <a:lnTo>
                    <a:pt x="19869" y="188099"/>
                  </a:lnTo>
                  <a:lnTo>
                    <a:pt x="0" y="157518"/>
                  </a:lnTo>
                  <a:lnTo>
                    <a:pt x="1406" y="147906"/>
                  </a:lnTo>
                  <a:lnTo>
                    <a:pt x="304454" y="948"/>
                  </a:lnTo>
                  <a:lnTo>
                    <a:pt x="309037" y="0"/>
                  </a:lnTo>
                  <a:lnTo>
                    <a:pt x="318209" y="0"/>
                  </a:lnTo>
                  <a:lnTo>
                    <a:pt x="322795" y="948"/>
                  </a:lnTo>
                  <a:lnTo>
                    <a:pt x="396158" y="33427"/>
                  </a:lnTo>
                  <a:lnTo>
                    <a:pt x="313623" y="33427"/>
                  </a:lnTo>
                  <a:lnTo>
                    <a:pt x="33324" y="157518"/>
                  </a:lnTo>
                  <a:lnTo>
                    <a:pt x="313623" y="281609"/>
                  </a:lnTo>
                  <a:lnTo>
                    <a:pt x="396156" y="281609"/>
                  </a:lnTo>
                  <a:lnTo>
                    <a:pt x="322792" y="314088"/>
                  </a:lnTo>
                  <a:lnTo>
                    <a:pt x="318209" y="315037"/>
                  </a:lnTo>
                  <a:close/>
                </a:path>
                <a:path w="627380" h="315595">
                  <a:moveTo>
                    <a:pt x="396156" y="281609"/>
                  </a:moveTo>
                  <a:lnTo>
                    <a:pt x="313623" y="281609"/>
                  </a:lnTo>
                  <a:lnTo>
                    <a:pt x="593922" y="157518"/>
                  </a:lnTo>
                  <a:lnTo>
                    <a:pt x="313623" y="33427"/>
                  </a:lnTo>
                  <a:lnTo>
                    <a:pt x="396158" y="33427"/>
                  </a:lnTo>
                  <a:lnTo>
                    <a:pt x="607378" y="126937"/>
                  </a:lnTo>
                  <a:lnTo>
                    <a:pt x="615577" y="132109"/>
                  </a:lnTo>
                  <a:lnTo>
                    <a:pt x="621841" y="139267"/>
                  </a:lnTo>
                  <a:lnTo>
                    <a:pt x="625841" y="147906"/>
                  </a:lnTo>
                  <a:lnTo>
                    <a:pt x="627247" y="157518"/>
                  </a:lnTo>
                  <a:lnTo>
                    <a:pt x="625841" y="167130"/>
                  </a:lnTo>
                  <a:lnTo>
                    <a:pt x="621841" y="175769"/>
                  </a:lnTo>
                  <a:lnTo>
                    <a:pt x="615577" y="182927"/>
                  </a:lnTo>
                  <a:lnTo>
                    <a:pt x="607378" y="188099"/>
                  </a:lnTo>
                  <a:lnTo>
                    <a:pt x="396156" y="281609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sp>
          <p:nvSpPr>
            <p:cNvPr id="40" name="object 84"/>
            <p:cNvSpPr>
              <a:spLocks/>
            </p:cNvSpPr>
            <p:nvPr/>
          </p:nvSpPr>
          <p:spPr bwMode="auto">
            <a:xfrm>
              <a:off x="13309683" y="8405789"/>
              <a:ext cx="285750" cy="284480"/>
            </a:xfrm>
            <a:custGeom>
              <a:avLst/>
              <a:gdLst/>
              <a:ahLst/>
              <a:cxnLst>
                <a:cxn ang="0">
                  <a:pos x="142732" y="284273"/>
                </a:cxn>
                <a:cxn ang="0">
                  <a:pos x="93263" y="280305"/>
                </a:cxn>
                <a:cxn ang="0">
                  <a:pos x="49937" y="268518"/>
                </a:cxn>
                <a:cxn ang="0">
                  <a:pos x="19208" y="249089"/>
                </a:cxn>
                <a:cxn ang="0">
                  <a:pos x="7531" y="222195"/>
                </a:cxn>
                <a:cxn ang="0">
                  <a:pos x="7531" y="83743"/>
                </a:cxn>
                <a:cxn ang="0">
                  <a:pos x="1432" y="75497"/>
                </a:cxn>
                <a:cxn ang="0">
                  <a:pos x="0" y="67642"/>
                </a:cxn>
                <a:cxn ang="0">
                  <a:pos x="0" y="62077"/>
                </a:cxn>
                <a:cxn ang="0">
                  <a:pos x="12634" y="34384"/>
                </a:cxn>
                <a:cxn ang="0">
                  <a:pos x="45587" y="15044"/>
                </a:cxn>
                <a:cxn ang="0">
                  <a:pos x="91430" y="3701"/>
                </a:cxn>
                <a:cxn ang="0">
                  <a:pos x="142734" y="0"/>
                </a:cxn>
                <a:cxn ang="0">
                  <a:pos x="194039" y="3701"/>
                </a:cxn>
                <a:cxn ang="0">
                  <a:pos x="239881" y="15044"/>
                </a:cxn>
                <a:cxn ang="0">
                  <a:pos x="272834" y="34384"/>
                </a:cxn>
                <a:cxn ang="0">
                  <a:pos x="285469" y="62077"/>
                </a:cxn>
                <a:cxn ang="0">
                  <a:pos x="285469" y="67642"/>
                </a:cxn>
                <a:cxn ang="0">
                  <a:pos x="284034" y="75497"/>
                </a:cxn>
                <a:cxn ang="0">
                  <a:pos x="277938" y="83743"/>
                </a:cxn>
                <a:cxn ang="0">
                  <a:pos x="277938" y="222195"/>
                </a:cxn>
                <a:cxn ang="0">
                  <a:pos x="266259" y="249089"/>
                </a:cxn>
                <a:cxn ang="0">
                  <a:pos x="235529" y="268518"/>
                </a:cxn>
                <a:cxn ang="0">
                  <a:pos x="192202" y="280305"/>
                </a:cxn>
                <a:cxn ang="0">
                  <a:pos x="142732" y="284273"/>
                </a:cxn>
              </a:cxnLst>
              <a:rect l="0" t="0" r="r" b="b"/>
              <a:pathLst>
                <a:path w="285750" h="284479">
                  <a:moveTo>
                    <a:pt x="142732" y="284273"/>
                  </a:moveTo>
                  <a:lnTo>
                    <a:pt x="93263" y="280305"/>
                  </a:lnTo>
                  <a:lnTo>
                    <a:pt x="49937" y="268518"/>
                  </a:lnTo>
                  <a:lnTo>
                    <a:pt x="19208" y="249089"/>
                  </a:lnTo>
                  <a:lnTo>
                    <a:pt x="7531" y="222195"/>
                  </a:lnTo>
                  <a:lnTo>
                    <a:pt x="7531" y="83743"/>
                  </a:lnTo>
                  <a:lnTo>
                    <a:pt x="1432" y="75497"/>
                  </a:lnTo>
                  <a:lnTo>
                    <a:pt x="0" y="67642"/>
                  </a:lnTo>
                  <a:lnTo>
                    <a:pt x="0" y="62077"/>
                  </a:lnTo>
                  <a:lnTo>
                    <a:pt x="12634" y="34384"/>
                  </a:lnTo>
                  <a:lnTo>
                    <a:pt x="45587" y="15044"/>
                  </a:lnTo>
                  <a:lnTo>
                    <a:pt x="91430" y="3701"/>
                  </a:lnTo>
                  <a:lnTo>
                    <a:pt x="142734" y="0"/>
                  </a:lnTo>
                  <a:lnTo>
                    <a:pt x="194039" y="3701"/>
                  </a:lnTo>
                  <a:lnTo>
                    <a:pt x="239881" y="15044"/>
                  </a:lnTo>
                  <a:lnTo>
                    <a:pt x="272834" y="34384"/>
                  </a:lnTo>
                  <a:lnTo>
                    <a:pt x="285469" y="62077"/>
                  </a:lnTo>
                  <a:lnTo>
                    <a:pt x="285469" y="67642"/>
                  </a:lnTo>
                  <a:lnTo>
                    <a:pt x="284034" y="75497"/>
                  </a:lnTo>
                  <a:lnTo>
                    <a:pt x="277938" y="83743"/>
                  </a:lnTo>
                  <a:lnTo>
                    <a:pt x="277938" y="222195"/>
                  </a:lnTo>
                  <a:lnTo>
                    <a:pt x="266259" y="249089"/>
                  </a:lnTo>
                  <a:lnTo>
                    <a:pt x="235529" y="268518"/>
                  </a:lnTo>
                  <a:lnTo>
                    <a:pt x="192202" y="280305"/>
                  </a:lnTo>
                  <a:lnTo>
                    <a:pt x="142732" y="284273"/>
                  </a:lnTo>
                  <a:close/>
                </a:path>
              </a:pathLst>
            </a:custGeom>
            <a:solidFill>
              <a:srgbClr val="2E945C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 sz="2194"/>
            </a:p>
          </p:txBody>
        </p:sp>
        <p:sp>
          <p:nvSpPr>
            <p:cNvPr id="41" name="object 85"/>
            <p:cNvSpPr/>
            <p:nvPr/>
          </p:nvSpPr>
          <p:spPr>
            <a:xfrm>
              <a:off x="13293329" y="8389567"/>
              <a:ext cx="319084" cy="317262"/>
            </a:xfrm>
            <a:custGeom>
              <a:avLst/>
              <a:gdLst/>
              <a:ahLst/>
              <a:cxnLst/>
              <a:rect l="l" t="t" r="r" b="b"/>
              <a:pathLst>
                <a:path w="319405" h="318134">
                  <a:moveTo>
                    <a:pt x="159394" y="317703"/>
                  </a:moveTo>
                  <a:lnTo>
                    <a:pt x="107969" y="313706"/>
                  </a:lnTo>
                  <a:lnTo>
                    <a:pt x="63695" y="302221"/>
                  </a:lnTo>
                  <a:lnTo>
                    <a:pt x="17287" y="269409"/>
                  </a:lnTo>
                  <a:lnTo>
                    <a:pt x="7531" y="238912"/>
                  </a:lnTo>
                  <a:lnTo>
                    <a:pt x="7531" y="105525"/>
                  </a:lnTo>
                  <a:lnTo>
                    <a:pt x="3818" y="98103"/>
                  </a:lnTo>
                  <a:lnTo>
                    <a:pt x="1511" y="91048"/>
                  </a:lnTo>
                  <a:lnTo>
                    <a:pt x="331" y="84549"/>
                  </a:lnTo>
                  <a:lnTo>
                    <a:pt x="0" y="78788"/>
                  </a:lnTo>
                  <a:lnTo>
                    <a:pt x="1999" y="64793"/>
                  </a:lnTo>
                  <a:lnTo>
                    <a:pt x="28122" y="30748"/>
                  </a:lnTo>
                  <a:lnTo>
                    <a:pt x="80952" y="8718"/>
                  </a:lnTo>
                  <a:lnTo>
                    <a:pt x="131766" y="999"/>
                  </a:lnTo>
                  <a:lnTo>
                    <a:pt x="159394" y="0"/>
                  </a:lnTo>
                  <a:lnTo>
                    <a:pt x="187021" y="999"/>
                  </a:lnTo>
                  <a:lnTo>
                    <a:pt x="237836" y="8718"/>
                  </a:lnTo>
                  <a:lnTo>
                    <a:pt x="290665" y="30748"/>
                  </a:lnTo>
                  <a:lnTo>
                    <a:pt x="293437" y="33427"/>
                  </a:lnTo>
                  <a:lnTo>
                    <a:pt x="159394" y="33427"/>
                  </a:lnTo>
                  <a:lnTo>
                    <a:pt x="110322" y="36992"/>
                  </a:lnTo>
                  <a:lnTo>
                    <a:pt x="70250" y="46713"/>
                  </a:lnTo>
                  <a:lnTo>
                    <a:pt x="43232" y="61132"/>
                  </a:lnTo>
                  <a:lnTo>
                    <a:pt x="33326" y="78788"/>
                  </a:lnTo>
                  <a:lnTo>
                    <a:pt x="33326" y="84222"/>
                  </a:lnTo>
                  <a:lnTo>
                    <a:pt x="35987" y="89431"/>
                  </a:lnTo>
                  <a:lnTo>
                    <a:pt x="40858" y="94260"/>
                  </a:lnTo>
                  <a:lnTo>
                    <a:pt x="40860" y="238912"/>
                  </a:lnTo>
                  <a:lnTo>
                    <a:pt x="50173" y="256565"/>
                  </a:lnTo>
                  <a:lnTo>
                    <a:pt x="75577" y="270984"/>
                  </a:lnTo>
                  <a:lnTo>
                    <a:pt x="113255" y="280706"/>
                  </a:lnTo>
                  <a:lnTo>
                    <a:pt x="159396" y="284270"/>
                  </a:lnTo>
                  <a:lnTo>
                    <a:pt x="286821" y="284270"/>
                  </a:lnTo>
                  <a:lnTo>
                    <a:pt x="284484" y="286635"/>
                  </a:lnTo>
                  <a:lnTo>
                    <a:pt x="255092" y="302221"/>
                  </a:lnTo>
                  <a:lnTo>
                    <a:pt x="234143" y="308852"/>
                  </a:lnTo>
                  <a:lnTo>
                    <a:pt x="210819" y="313706"/>
                  </a:lnTo>
                  <a:lnTo>
                    <a:pt x="185707" y="316688"/>
                  </a:lnTo>
                  <a:lnTo>
                    <a:pt x="159394" y="317703"/>
                  </a:lnTo>
                  <a:close/>
                </a:path>
                <a:path w="319405" h="318134">
                  <a:moveTo>
                    <a:pt x="286821" y="284270"/>
                  </a:moveTo>
                  <a:lnTo>
                    <a:pt x="159396" y="284270"/>
                  </a:lnTo>
                  <a:lnTo>
                    <a:pt x="205537" y="280705"/>
                  </a:lnTo>
                  <a:lnTo>
                    <a:pt x="243216" y="270983"/>
                  </a:lnTo>
                  <a:lnTo>
                    <a:pt x="268619" y="256564"/>
                  </a:lnTo>
                  <a:lnTo>
                    <a:pt x="277932" y="238912"/>
                  </a:lnTo>
                  <a:lnTo>
                    <a:pt x="277935" y="94260"/>
                  </a:lnTo>
                  <a:lnTo>
                    <a:pt x="282803" y="89431"/>
                  </a:lnTo>
                  <a:lnTo>
                    <a:pt x="285466" y="84222"/>
                  </a:lnTo>
                  <a:lnTo>
                    <a:pt x="285466" y="78788"/>
                  </a:lnTo>
                  <a:lnTo>
                    <a:pt x="275559" y="61132"/>
                  </a:lnTo>
                  <a:lnTo>
                    <a:pt x="248540" y="46713"/>
                  </a:lnTo>
                  <a:lnTo>
                    <a:pt x="208467" y="36992"/>
                  </a:lnTo>
                  <a:lnTo>
                    <a:pt x="159394" y="33427"/>
                  </a:lnTo>
                  <a:lnTo>
                    <a:pt x="293437" y="33427"/>
                  </a:lnTo>
                  <a:lnTo>
                    <a:pt x="308539" y="48020"/>
                  </a:lnTo>
                  <a:lnTo>
                    <a:pt x="316789" y="64793"/>
                  </a:lnTo>
                  <a:lnTo>
                    <a:pt x="318788" y="78791"/>
                  </a:lnTo>
                  <a:lnTo>
                    <a:pt x="318457" y="84549"/>
                  </a:lnTo>
                  <a:lnTo>
                    <a:pt x="317278" y="91048"/>
                  </a:lnTo>
                  <a:lnTo>
                    <a:pt x="314971" y="98103"/>
                  </a:lnTo>
                  <a:lnTo>
                    <a:pt x="311257" y="105525"/>
                  </a:lnTo>
                  <a:lnTo>
                    <a:pt x="311257" y="238912"/>
                  </a:lnTo>
                  <a:lnTo>
                    <a:pt x="309353" y="252763"/>
                  </a:lnTo>
                  <a:lnTo>
                    <a:pt x="301500" y="269410"/>
                  </a:lnTo>
                  <a:lnTo>
                    <a:pt x="286821" y="28427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lIns="0" tIns="0" rIns="0" bIns="0"/>
            <a:lstStyle/>
            <a:p>
              <a:pPr>
                <a:defRPr/>
              </a:pPr>
              <a:endParaRPr sz="2194" dirty="0"/>
            </a:p>
          </p:txBody>
        </p:sp>
        <p:pic>
          <p:nvPicPr>
            <p:cNvPr id="42" name="object 86"/>
            <p:cNvPicPr/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101468" y="8390433"/>
              <a:ext cx="141296" cy="3059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7030A0"/>
                </a:solidFill>
                <a:latin typeface="Bitter"/>
              </a:rPr>
              <a:t>Основания для оптимизма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94044" y="1196578"/>
            <a:ext cx="10692765" cy="526593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Наличие политических решений и их организационная и финансовая поддержка (национальный проект в области образования)</a:t>
            </a:r>
          </a:p>
          <a:p>
            <a:r>
              <a:rPr lang="ru-RU" dirty="0"/>
              <a:t>Введение ФГОС</a:t>
            </a:r>
            <a:r>
              <a:rPr lang="en-US" dirty="0"/>
              <a:t>,</a:t>
            </a:r>
            <a:r>
              <a:rPr lang="ru-RU" dirty="0"/>
              <a:t> в котором отражены основные тенденции развития образования в мире </a:t>
            </a:r>
          </a:p>
          <a:p>
            <a:r>
              <a:rPr lang="ru-RU" dirty="0"/>
              <a:t>Создание инфраструктуры оценки качества образования на различных уровнях</a:t>
            </a:r>
          </a:p>
          <a:p>
            <a:r>
              <a:rPr lang="ru-RU" dirty="0"/>
              <a:t>Наличие объективной информации о качестве общего образования в России  в сравнении с международными стандартами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009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88D6D-EC24-4743-BB69-A92BA6832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6" y="197818"/>
            <a:ext cx="10596225" cy="16688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Bitter" panose="020B0604020202020204" charset="-52"/>
              </a:rPr>
              <a:t>Динамика результатов оценки функциональной грамотности обучающихся Российской Федерации, 2018-2023 гг.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FBAC74-ACDE-4B3F-9C8E-A4840AF59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41" y="3008286"/>
            <a:ext cx="6806519" cy="3930285"/>
          </a:xfrm>
          <a:prstGeom prst="rect">
            <a:avLst/>
          </a:prstGeom>
          <a:ln>
            <a:solidFill>
              <a:srgbClr val="00A8D6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6C07D5-A0EE-4FDC-B965-F5F506580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37" y="1866620"/>
            <a:ext cx="1346264" cy="38370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BF756-0734-4D51-83E5-4C4015681327}"/>
              </a:ext>
            </a:extLst>
          </p:cNvPr>
          <p:cNvSpPr txBox="1"/>
          <p:nvPr/>
        </p:nvSpPr>
        <p:spPr>
          <a:xfrm>
            <a:off x="9869961" y="2069774"/>
            <a:ext cx="1824428" cy="809789"/>
          </a:xfrm>
          <a:prstGeom prst="rect">
            <a:avLst/>
          </a:prstGeom>
          <a:solidFill>
            <a:srgbClr val="00A8D6"/>
          </a:solidFill>
          <a:ln>
            <a:solidFill>
              <a:srgbClr val="00A8D6"/>
            </a:solidFill>
          </a:ln>
        </p:spPr>
        <p:txBody>
          <a:bodyPr wrap="square">
            <a:spAutoFit/>
          </a:bodyPr>
          <a:lstStyle/>
          <a:p>
            <a:r>
              <a:rPr lang="ru-RU" sz="1169" b="1" dirty="0">
                <a:solidFill>
                  <a:schemeClr val="bg1"/>
                </a:solidFill>
              </a:rPr>
              <a:t>Самостоятельно мыслящие и способные функционировать в сложных условиях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D3DE2-2BBD-4E00-9470-F3076C7F0FDC}"/>
              </a:ext>
            </a:extLst>
          </p:cNvPr>
          <p:cNvSpPr txBox="1"/>
          <p:nvPr/>
        </p:nvSpPr>
        <p:spPr>
          <a:xfrm flipH="1">
            <a:off x="9799791" y="3161173"/>
            <a:ext cx="1919471" cy="989742"/>
          </a:xfrm>
          <a:prstGeom prst="rect">
            <a:avLst/>
          </a:prstGeom>
          <a:solidFill>
            <a:srgbClr val="00A8D6"/>
          </a:solidFill>
          <a:ln>
            <a:solidFill>
              <a:srgbClr val="00A8D6"/>
            </a:solidFill>
          </a:ln>
        </p:spPr>
        <p:txBody>
          <a:bodyPr wrap="square">
            <a:spAutoFit/>
          </a:bodyPr>
          <a:lstStyle/>
          <a:p>
            <a:r>
              <a:rPr lang="ru-RU" sz="1169" b="1" dirty="0">
                <a:solidFill>
                  <a:schemeClr val="bg1"/>
                </a:solidFill>
              </a:rPr>
              <a:t>4 уровень – проявляется способность использовать имеющиеся знания и умения для получения новой информации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227FD-C59A-41FB-81F0-B061BCE0C05F}"/>
              </a:ext>
            </a:extLst>
          </p:cNvPr>
          <p:cNvSpPr txBox="1"/>
          <p:nvPr/>
        </p:nvSpPr>
        <p:spPr>
          <a:xfrm flipH="1">
            <a:off x="9799791" y="4354068"/>
            <a:ext cx="1894598" cy="1349649"/>
          </a:xfrm>
          <a:prstGeom prst="rect">
            <a:avLst/>
          </a:prstGeom>
          <a:solidFill>
            <a:srgbClr val="00A8D6"/>
          </a:solidFill>
          <a:ln>
            <a:solidFill>
              <a:srgbClr val="00A8D6"/>
            </a:solidFill>
          </a:ln>
        </p:spPr>
        <p:txBody>
          <a:bodyPr wrap="square">
            <a:spAutoFit/>
          </a:bodyPr>
          <a:lstStyle/>
          <a:p>
            <a:r>
              <a:rPr lang="ru-RU" sz="1169" b="1" dirty="0">
                <a:solidFill>
                  <a:schemeClr val="bg1"/>
                </a:solidFill>
              </a:rPr>
              <a:t>2 уровень – пороговый, при достижении которого учащиеся начинают демонстрировать применение знаний и умений в простейших не учебных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00C30-91A3-403E-BF45-ABBB2B0C893E}"/>
              </a:ext>
            </a:extLst>
          </p:cNvPr>
          <p:cNvSpPr txBox="1"/>
          <p:nvPr/>
        </p:nvSpPr>
        <p:spPr>
          <a:xfrm>
            <a:off x="7245090" y="3884666"/>
            <a:ext cx="1192895" cy="621152"/>
          </a:xfrm>
          <a:prstGeom prst="rect">
            <a:avLst/>
          </a:prstGeom>
          <a:noFill/>
          <a:ln>
            <a:solidFill>
              <a:srgbClr val="00A8D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072" dirty="0"/>
              <a:t>Среднее значение </a:t>
            </a:r>
            <a:br>
              <a:rPr lang="ru-RU" sz="1072" dirty="0"/>
            </a:br>
            <a:r>
              <a:rPr lang="ru-RU" sz="1072" dirty="0"/>
              <a:t>международной</a:t>
            </a:r>
          </a:p>
          <a:p>
            <a:pPr algn="ctr">
              <a:lnSpc>
                <a:spcPct val="80000"/>
              </a:lnSpc>
            </a:pPr>
            <a:r>
              <a:rPr lang="ru-RU" sz="1072" dirty="0"/>
              <a:t> шкалы</a:t>
            </a:r>
          </a:p>
        </p:txBody>
      </p:sp>
    </p:spTree>
    <p:extLst>
      <p:ext uri="{BB962C8B-B14F-4D97-AF65-F5344CB8AC3E}">
        <p14:creationId xmlns:p14="http://schemas.microsoft.com/office/powerpoint/2010/main" val="330091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187897" y="2286050"/>
            <a:ext cx="9577063" cy="298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3. Какие научно-методические разработки инициировало Министерство просвещения России?</a:t>
            </a:r>
          </a:p>
          <a:p>
            <a:pPr>
              <a:spcAft>
                <a:spcPts val="100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 </a:t>
            </a:r>
          </a:p>
          <a:p>
            <a:pPr>
              <a:defRPr/>
            </a:pP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824488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953" y="422742"/>
            <a:ext cx="9138100" cy="44831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br>
              <a:rPr lang="ru-RU" sz="2089" dirty="0">
                <a:solidFill>
                  <a:srgbClr val="002060"/>
                </a:solidFill>
              </a:rPr>
            </a:br>
            <a:r>
              <a:rPr lang="ru-RU" sz="2089" i="1" dirty="0">
                <a:solidFill>
                  <a:srgbClr val="7030A0"/>
                </a:solidFill>
              </a:rPr>
              <a:t>Проект Министерства просвещения РФ «Мониторинг формирования  и оценки функциональной грамотности обучающихся»  </a:t>
            </a:r>
            <a:br>
              <a:rPr lang="ru-RU" sz="2507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  <a:latin typeface="Bitter"/>
              </a:rPr>
              <a:t>Разработка национального инструментария </a:t>
            </a:r>
            <a:br>
              <a:rPr lang="ru-RU" sz="3200" dirty="0">
                <a:solidFill>
                  <a:srgbClr val="7030A0"/>
                </a:solidFill>
                <a:latin typeface="Bitter"/>
              </a:rPr>
            </a:br>
            <a:r>
              <a:rPr lang="ru-RU" sz="3200" dirty="0">
                <a:solidFill>
                  <a:srgbClr val="7030A0"/>
                </a:solidFill>
                <a:latin typeface="Bitter"/>
              </a:rPr>
              <a:t>по методологии </a:t>
            </a:r>
            <a:r>
              <a:rPr lang="en-US" sz="3200" dirty="0">
                <a:solidFill>
                  <a:srgbClr val="7030A0"/>
                </a:solidFill>
                <a:latin typeface="Bitter"/>
              </a:rPr>
              <a:t>PISA</a:t>
            </a:r>
            <a:endParaRPr lang="ru-RU" sz="3200" dirty="0">
              <a:solidFill>
                <a:srgbClr val="7030A0"/>
              </a:solidFill>
              <a:latin typeface="Bitter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351698" y="2152919"/>
          <a:ext cx="8597518" cy="5011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5882529" y="1999436"/>
          <a:ext cx="4631707" cy="4848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3458001" y="1551119"/>
          <a:ext cx="6954710" cy="448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B1D53-6FC2-450E-8754-09FBA0D262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683" y="137557"/>
            <a:ext cx="898015" cy="9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F6E52-DFE8-47DA-BED4-9384F4CB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3" y="286907"/>
            <a:ext cx="11035016" cy="1194065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Bitter"/>
              </a:rPr>
              <a:t>Структура банка заданий по  функциональной грамотности. Методическое сопровождение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BCC304-6D73-4F0C-913D-1A8E6A68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7AE94C-BC6A-4E48-B8E1-F1CEBC565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6972" y="1480972"/>
            <a:ext cx="11086907" cy="55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5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95809" y="197818"/>
            <a:ext cx="10369151" cy="7651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508" b="1" dirty="0">
                <a:solidFill>
                  <a:srgbClr val="7030A0"/>
                </a:solidFill>
                <a:latin typeface="Bitter"/>
              </a:rPr>
              <a:t>Вопросы для обсуждения</a:t>
            </a:r>
          </a:p>
          <a:p>
            <a:pPr>
              <a:defRPr/>
            </a:pPr>
            <a:endParaRPr lang="ru-RU" sz="3508" b="1" dirty="0">
              <a:solidFill>
                <a:srgbClr val="7030A0"/>
              </a:solidFill>
              <a:latin typeface="Bitter"/>
            </a:endParaRP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Что такое функциональная грамотность и почему она необходима в 21 веке?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Влияет ли на качество образования в России уровень функциональной грамотности российских школьников?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Какие научно-методические разработки инициировало Министерство просвещения России?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 В чем особенности оценки сформированности функциональной грамотности?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Что рекомендуется учитывать при разработке диагностических материалов для оценки функциональной грамотности? 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endParaRPr lang="ru-RU" sz="2800" b="1" dirty="0">
              <a:solidFill>
                <a:srgbClr val="7030A0"/>
              </a:solidFill>
              <a:latin typeface="Bitter"/>
            </a:endParaRPr>
          </a:p>
          <a:p>
            <a:pPr marL="742950" indent="-742950">
              <a:buAutoNum type="arabicPeriod"/>
              <a:defRPr/>
            </a:pP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1026821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CB666-609C-4C9C-B2B7-7845096D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025" y="218014"/>
            <a:ext cx="9267185" cy="119406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Bitter"/>
              </a:rPr>
              <a:t>Формирование функциональной грамотности в учебном процессе. Задания по функциональной грамотности в конструкторе рабочих программ</a:t>
            </a:r>
            <a:r>
              <a:rPr lang="en-US" sz="2800" dirty="0">
                <a:solidFill>
                  <a:srgbClr val="7030A0"/>
                </a:solidFill>
                <a:latin typeface="Bitter"/>
              </a:rPr>
              <a:t> </a:t>
            </a:r>
            <a:r>
              <a:rPr lang="en-US" sz="2507" dirty="0">
                <a:solidFill>
                  <a:srgbClr val="0070C0"/>
                </a:solidFill>
              </a:rPr>
              <a:t>https://edsoo.ru/</a:t>
            </a:r>
            <a:br>
              <a:rPr lang="en-US" sz="2507" dirty="0">
                <a:solidFill>
                  <a:srgbClr val="0070C0"/>
                </a:solidFill>
              </a:rPr>
            </a:br>
            <a:endParaRPr lang="ru-RU" sz="2507" dirty="0">
              <a:solidFill>
                <a:srgbClr val="0070C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5FE91C-F042-4634-9463-2F2F21F68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9998" y="4627703"/>
            <a:ext cx="4373858" cy="253668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2A2F21-792C-4ED1-98D3-D49ADA27B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0C84-21BF-45EB-93D2-B81AE5863302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9B4D8F-D945-4690-AFD7-6370DB7D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581" y="1650978"/>
            <a:ext cx="5115302" cy="28289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ED91D-FE83-4813-9E5C-8ADCD61F4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995" y="4649960"/>
            <a:ext cx="4933003" cy="2536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93DC65-B895-4488-97D4-DB8B47C62A91}"/>
              </a:ext>
            </a:extLst>
          </p:cNvPr>
          <p:cNvSpPr txBox="1"/>
          <p:nvPr/>
        </p:nvSpPr>
        <p:spPr>
          <a:xfrm>
            <a:off x="7079322" y="1286824"/>
            <a:ext cx="3449829" cy="1877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72" b="1" i="1" dirty="0"/>
              <a:t>Задания по читательской грамотности, размещенные в конструкторе</a:t>
            </a:r>
            <a:r>
              <a:rPr lang="en-US" sz="1672" b="1" i="1" dirty="0"/>
              <a:t> </a:t>
            </a:r>
            <a:r>
              <a:rPr lang="ru-RU" sz="1672" b="1" i="1" dirty="0"/>
              <a:t>(</a:t>
            </a:r>
            <a:r>
              <a:rPr lang="en-US" sz="1672" b="1" i="1" dirty="0"/>
              <a:t>7 </a:t>
            </a:r>
            <a:r>
              <a:rPr lang="ru-RU" sz="1672" b="1" i="1" dirty="0"/>
              <a:t>предметов)</a:t>
            </a:r>
            <a:endParaRPr lang="en-US" sz="1672" b="1" i="1" dirty="0"/>
          </a:p>
          <a:p>
            <a:endParaRPr lang="en-US" sz="2194" dirty="0"/>
          </a:p>
          <a:p>
            <a:endParaRPr lang="en-US" sz="2194" dirty="0"/>
          </a:p>
          <a:p>
            <a:endParaRPr lang="ru-RU" sz="2194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C1B0B02E-5D9A-4F69-B6E5-491D1407F8DD}"/>
              </a:ext>
            </a:extLst>
          </p:cNvPr>
          <p:cNvGraphicFramePr>
            <a:graphicFrameLocks noGrp="1"/>
          </p:cNvGraphicFramePr>
          <p:nvPr/>
        </p:nvGraphicFramePr>
        <p:xfrm>
          <a:off x="6918350" y="2228144"/>
          <a:ext cx="3460352" cy="1839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529">
                  <a:extLst>
                    <a:ext uri="{9D8B030D-6E8A-4147-A177-3AD203B41FA5}">
                      <a16:colId xmlns:a16="http://schemas.microsoft.com/office/drawing/2014/main" val="1908290943"/>
                    </a:ext>
                  </a:extLst>
                </a:gridCol>
                <a:gridCol w="1442325">
                  <a:extLst>
                    <a:ext uri="{9D8B030D-6E8A-4147-A177-3AD203B41FA5}">
                      <a16:colId xmlns:a16="http://schemas.microsoft.com/office/drawing/2014/main" val="2177282559"/>
                    </a:ext>
                  </a:extLst>
                </a:gridCol>
                <a:gridCol w="1072498">
                  <a:extLst>
                    <a:ext uri="{9D8B030D-6E8A-4147-A177-3AD203B41FA5}">
                      <a16:colId xmlns:a16="http://schemas.microsoft.com/office/drawing/2014/main" val="2303098375"/>
                    </a:ext>
                  </a:extLst>
                </a:gridCol>
              </a:tblGrid>
              <a:tr h="2823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dirty="0">
                          <a:effectLst/>
                        </a:rPr>
                        <a:t>Класс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Комплексов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Заданий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1323629304"/>
                  </a:ext>
                </a:extLst>
              </a:tr>
              <a:tr h="2442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164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4013624360"/>
                  </a:ext>
                </a:extLst>
              </a:tr>
              <a:tr h="2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12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115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3773180727"/>
                  </a:ext>
                </a:extLst>
              </a:tr>
              <a:tr h="2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10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87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3586988822"/>
                  </a:ext>
                </a:extLst>
              </a:tr>
              <a:tr h="2279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8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21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156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2307732308"/>
                  </a:ext>
                </a:extLst>
              </a:tr>
              <a:tr h="294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>
                          <a:effectLst/>
                        </a:rPr>
                        <a:t>17</a:t>
                      </a:r>
                      <a:endParaRPr lang="ru-RU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151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1616646198"/>
                  </a:ext>
                </a:extLst>
              </a:tr>
              <a:tr h="3176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ИТОГО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79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500" dirty="0">
                          <a:effectLst/>
                        </a:rPr>
                        <a:t>673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644" marR="71644" marT="0" marB="0"/>
                </a:tc>
                <a:extLst>
                  <a:ext uri="{0D108BD9-81ED-4DB2-BD59-A6C34878D82A}">
                    <a16:rowId xmlns:a16="http://schemas.microsoft.com/office/drawing/2014/main" val="3844401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1463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833" y="194366"/>
            <a:ext cx="10104850" cy="105585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7030A0"/>
                </a:solidFill>
              </a:rPr>
              <a:t>Формирование  функциональной грамотности   </a:t>
            </a:r>
            <a:br>
              <a:rPr lang="ru-RU" sz="3200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</a:rPr>
              <a:t>во внеурочной деятельности</a:t>
            </a:r>
            <a:br>
              <a:rPr lang="ru-RU" sz="2925" dirty="0"/>
            </a:br>
            <a:r>
              <a:rPr lang="ru-RU" sz="2925" dirty="0"/>
              <a:t> </a:t>
            </a:r>
            <a:r>
              <a:rPr lang="ru-RU" sz="2089" dirty="0"/>
              <a:t>Программа курса внеурочной деятельности «Функциональная грамотность. Учимся для жизни»</a:t>
            </a:r>
            <a:r>
              <a:rPr lang="en-US" sz="2089" dirty="0"/>
              <a:t> (5-9 </a:t>
            </a:r>
            <a:r>
              <a:rPr lang="ru-RU" sz="2089" dirty="0"/>
              <a:t>класс</a:t>
            </a:r>
            <a:r>
              <a:rPr lang="en-US" sz="2089" dirty="0"/>
              <a:t>)</a:t>
            </a:r>
            <a:r>
              <a:rPr lang="en-US" sz="2089" u="sng" dirty="0">
                <a:hlinkClick r:id="rId2"/>
              </a:rPr>
              <a:t>        http</a:t>
            </a:r>
            <a:r>
              <a:rPr lang="ru-RU" sz="2089" u="sng" dirty="0">
                <a:hlinkClick r:id="rId2"/>
              </a:rPr>
              <a:t>://</a:t>
            </a:r>
            <a:r>
              <a:rPr lang="en-US" sz="2089" u="sng" dirty="0" err="1">
                <a:hlinkClick r:id="rId2"/>
              </a:rPr>
              <a:t>edsoo</a:t>
            </a:r>
            <a:r>
              <a:rPr lang="ru-RU" sz="2089" u="sng" dirty="0">
                <a:hlinkClick r:id="rId2"/>
              </a:rPr>
              <a:t>.</a:t>
            </a:r>
            <a:r>
              <a:rPr lang="en-US" sz="2089" u="sng" dirty="0" err="1">
                <a:hlinkClick r:id="rId2"/>
              </a:rPr>
              <a:t>ru</a:t>
            </a:r>
            <a:r>
              <a:rPr lang="ru-RU" sz="2089" u="sng" dirty="0">
                <a:hlinkClick r:id="rId2"/>
              </a:rPr>
              <a:t>/</a:t>
            </a:r>
            <a:endParaRPr lang="ru-RU" sz="2089" dirty="0"/>
          </a:p>
        </p:txBody>
      </p:sp>
      <p:pic>
        <p:nvPicPr>
          <p:cNvPr id="5" name="Picture 2" descr="https://i.pinimg.com/originals/1f/80/a9/1f80a99c9becc7f42f1c9e352d69e31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15" y="1161897"/>
            <a:ext cx="789863" cy="5880649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099" y="2983821"/>
            <a:ext cx="3582194" cy="1695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1150" y="1475894"/>
            <a:ext cx="3541944" cy="1432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0900" y="4786994"/>
            <a:ext cx="3630493" cy="2183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5142" y="4797726"/>
            <a:ext cx="4004589" cy="2120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1242" y="3048227"/>
            <a:ext cx="3984688" cy="1481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25389" y="1475893"/>
            <a:ext cx="3928338" cy="1432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0054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93" y="0"/>
            <a:ext cx="11161240" cy="17849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3200" dirty="0">
                <a:solidFill>
                  <a:srgbClr val="7030A0"/>
                </a:solidFill>
              </a:rPr>
              <a:t>Методические рекомендации по формированию функциональной грамотности обучающихся 5-9 классов </a:t>
            </a:r>
            <a:br>
              <a:rPr lang="en-US" sz="2925" dirty="0"/>
            </a:br>
            <a:r>
              <a:rPr lang="ru-RU" sz="2821" dirty="0">
                <a:solidFill>
                  <a:srgbClr val="7030A0"/>
                </a:solidFill>
              </a:rPr>
              <a:t>(</a:t>
            </a:r>
            <a:r>
              <a:rPr lang="en-US" sz="2925" u="sng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https://edsoo.</a:t>
            </a:r>
            <a:r>
              <a:rPr lang="en-US" sz="2925" u="sng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ru/</a:t>
            </a:r>
            <a:r>
              <a:rPr lang="ru-RU" sz="2925" u="sng">
                <a:solidFill>
                  <a:srgbClr val="7030A0"/>
                </a:solidFill>
              </a:rPr>
              <a:t>)</a:t>
            </a:r>
            <a:br>
              <a:rPr lang="ru-RU" sz="2925" u="sng" dirty="0">
                <a:solidFill>
                  <a:srgbClr val="7030A0"/>
                </a:solidFill>
              </a:rPr>
            </a:br>
            <a:endParaRPr lang="ru-RU" sz="282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4167" y="1927244"/>
            <a:ext cx="3535576" cy="523714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499" y="1885237"/>
            <a:ext cx="1880626" cy="2357811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0029" y="1885237"/>
            <a:ext cx="1654952" cy="23570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1063" y="4384601"/>
            <a:ext cx="1611727" cy="26078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9975" y="4284299"/>
            <a:ext cx="1805401" cy="270810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86994" y="1927244"/>
            <a:ext cx="1829707" cy="235705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9925B6-EFF5-43E6-B90C-BD60AAB6CCAE}"/>
              </a:ext>
            </a:extLst>
          </p:cNvPr>
          <p:cNvSpPr txBox="1"/>
          <p:nvPr/>
        </p:nvSpPr>
        <p:spPr>
          <a:xfrm>
            <a:off x="2028724" y="1352798"/>
            <a:ext cx="8631806" cy="864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72" dirty="0">
                <a:hlinkClick r:id="rId9"/>
              </a:rPr>
              <a:t>https://edsoo.ru/2024/01/25/metodicheskie-rekomendaczii-po-formirovaniyu-funkczionalnoj-gramotnosti-obuchayushhihsya-5-9-klassov-vo-vneurochnoj-deyatelnosti-9-klass-2023-g/</a:t>
            </a:r>
            <a:endParaRPr lang="ru-RU" sz="1672" dirty="0"/>
          </a:p>
          <a:p>
            <a:endParaRPr lang="ru-RU" sz="1672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11833" y="354362"/>
            <a:ext cx="11269017" cy="155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7030A0"/>
                </a:solidFill>
                <a:latin typeface="Bitter"/>
              </a:rPr>
              <a:t>Результаты прикладных научных исследований, проводимых в рамках проекта «Мониторинг формирования  и оценки функциональной грамотности обучающихся»  </a:t>
            </a:r>
            <a:br>
              <a:rPr lang="ru-RU" sz="3508" b="1" dirty="0">
                <a:solidFill>
                  <a:srgbClr val="FF5C51"/>
                </a:solidFill>
                <a:latin typeface="Bitter"/>
              </a:rPr>
            </a:b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5EFB78F-8CCC-4390-894B-022F53103782}"/>
              </a:ext>
            </a:extLst>
          </p:cNvPr>
          <p:cNvSpPr/>
          <p:nvPr/>
        </p:nvSpPr>
        <p:spPr>
          <a:xfrm>
            <a:off x="10782176" y="6038154"/>
            <a:ext cx="485754" cy="7017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46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B4DE5ED-ED24-4D1B-AE98-BD7605B1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72" y="1840464"/>
            <a:ext cx="11016736" cy="498209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2457452-08D8-4B0D-8447-2A040D55E4A8}"/>
              </a:ext>
            </a:extLst>
          </p:cNvPr>
          <p:cNvSpPr/>
          <p:nvPr/>
        </p:nvSpPr>
        <p:spPr>
          <a:xfrm>
            <a:off x="10968176" y="6038154"/>
            <a:ext cx="891064" cy="891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4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2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28760" y="1023900"/>
            <a:ext cx="10383601" cy="5575132"/>
            <a:chOff x="439989" y="803706"/>
            <a:chExt cx="10655539" cy="5721140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3647728" y="2132856"/>
              <a:ext cx="4104456" cy="2592288"/>
              <a:chOff x="6960096" y="304622"/>
              <a:chExt cx="4588722" cy="2988000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6960096" y="304622"/>
                <a:ext cx="4588722" cy="2988000"/>
                <a:chOff x="3477603" y="2079016"/>
                <a:chExt cx="4588722" cy="2988000"/>
              </a:xfrm>
            </p:grpSpPr>
            <p:sp>
              <p:nvSpPr>
                <p:cNvPr id="14" name="Овал 13"/>
                <p:cNvSpPr>
                  <a:spLocks noChangeAspect="1"/>
                </p:cNvSpPr>
                <p:nvPr/>
              </p:nvSpPr>
              <p:spPr bwMode="auto">
                <a:xfrm>
                  <a:off x="3477603" y="2079016"/>
                  <a:ext cx="4588722" cy="298800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46" dirty="0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Надпись 1"/>
                <p:cNvSpPr txBox="1"/>
                <p:nvPr/>
              </p:nvSpPr>
              <p:spPr bwMode="auto">
                <a:xfrm>
                  <a:off x="4029888" y="2226900"/>
                  <a:ext cx="3506271" cy="21060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rot="0" spcFirstLastPara="1" vert="horz" wrap="square" lIns="89106" tIns="44553" rIns="89106" bIns="44553" numCol="1" spcCol="0" rtlCol="0" fromWordArt="0" anchor="t" anchorCtr="0" forceAA="0" compatLnSpc="1">
                  <a:prstTxWarp prst="textArchUp">
                    <a:avLst>
                      <a:gd name="adj" fmla="val 11871234"/>
                    </a:avLst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ru-RU" sz="1559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Решение проблем</a:t>
                  </a:r>
                  <a:endParaRPr lang="ru-RU" sz="1559" dirty="0">
                    <a:solidFill>
                      <a:schemeClr val="bg1"/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" name="Группа 3"/>
              <p:cNvGrpSpPr/>
              <p:nvPr/>
            </p:nvGrpSpPr>
            <p:grpSpPr>
              <a:xfrm>
                <a:off x="7320136" y="561373"/>
                <a:ext cx="3925290" cy="2556000"/>
                <a:chOff x="1464971" y="1196752"/>
                <a:chExt cx="3925290" cy="2556000"/>
              </a:xfrm>
            </p:grpSpPr>
            <p:sp>
              <p:nvSpPr>
                <p:cNvPr id="13" name="Овал 12"/>
                <p:cNvSpPr>
                  <a:spLocks noChangeAspect="1"/>
                </p:cNvSpPr>
                <p:nvPr/>
              </p:nvSpPr>
              <p:spPr bwMode="auto">
                <a:xfrm>
                  <a:off x="1464971" y="1196752"/>
                  <a:ext cx="3925290" cy="255600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46" dirty="0">
                    <a:solidFill>
                      <a:schemeClr val="tx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Надпись 1"/>
                <p:cNvSpPr txBox="1"/>
                <p:nvPr/>
              </p:nvSpPr>
              <p:spPr>
                <a:xfrm>
                  <a:off x="1714048" y="1421731"/>
                  <a:ext cx="3427136" cy="21060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rot="0" spcFirstLastPara="1" vert="horz" wrap="square" lIns="89106" tIns="44553" rIns="89106" bIns="44553" numCol="1" spcCol="0" rtlCol="0" fromWordArt="0" anchor="t" anchorCtr="0" forceAA="0" compatLnSpc="1">
                  <a:prstTxWarp prst="textArchUp">
                    <a:avLst>
                      <a:gd name="adj" fmla="val 11871234"/>
                    </a:avLst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ru-RU" sz="1559" b="1" dirty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Работа с информацией</a:t>
                  </a:r>
                  <a:endParaRPr lang="ru-RU" sz="1559" dirty="0">
                    <a:solidFill>
                      <a:schemeClr val="bg1"/>
                    </a:solidFill>
                    <a:latin typeface="Arial Black" panose="020B0A040201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Овал 1"/>
              <p:cNvSpPr/>
              <p:nvPr/>
            </p:nvSpPr>
            <p:spPr>
              <a:xfrm>
                <a:off x="7562000" y="874359"/>
                <a:ext cx="3483969" cy="2016224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1657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Функциональная грамотность </a:t>
                </a:r>
                <a:r>
                  <a:rPr lang="ru-RU" sz="1559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- </a:t>
                </a:r>
                <a:r>
                  <a:rPr lang="ru-RU" sz="1559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интегральная личностная характеристика человека, сравнимая с интеллектом</a:t>
                </a:r>
              </a:p>
            </p:txBody>
          </p:sp>
        </p:grpSp>
        <p:sp>
          <p:nvSpPr>
            <p:cNvPr id="17" name="Скругленный прямоугольник 16"/>
            <p:cNvSpPr/>
            <p:nvPr/>
          </p:nvSpPr>
          <p:spPr>
            <a:xfrm>
              <a:off x="4167523" y="803706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Читательская грамотность</a:t>
              </a:r>
              <a:endParaRPr lang="en-US" sz="2046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  <a:p>
              <a:pPr algn="ctr"/>
              <a:endParaRPr lang="ru-RU" sz="2046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 bwMode="auto">
            <a:xfrm>
              <a:off x="4192563" y="4947856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Креативное мышление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 bwMode="auto">
            <a:xfrm>
              <a:off x="7932635" y="1602551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Естественно-</a:t>
              </a:r>
              <a:endParaRPr lang="en-US" sz="2046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научная грамотность</a:t>
              </a:r>
            </a:p>
          </p:txBody>
        </p:sp>
        <p:sp>
          <p:nvSpPr>
            <p:cNvPr id="20" name="Скругленный прямоугольник 19"/>
            <p:cNvSpPr/>
            <p:nvPr/>
          </p:nvSpPr>
          <p:spPr bwMode="auto">
            <a:xfrm>
              <a:off x="7999184" y="3802126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Глобальные компетенции</a:t>
              </a:r>
            </a:p>
          </p:txBody>
        </p:sp>
        <p:sp>
          <p:nvSpPr>
            <p:cNvPr id="21" name="Скругленный прямоугольник 20"/>
            <p:cNvSpPr/>
            <p:nvPr/>
          </p:nvSpPr>
          <p:spPr bwMode="auto">
            <a:xfrm>
              <a:off x="459536" y="1597229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Математическая грамотность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 bwMode="auto">
            <a:xfrm>
              <a:off x="439989" y="3835578"/>
              <a:ext cx="3096344" cy="111227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2046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</a:rPr>
                <a:t>Финансовая грамотность</a:t>
              </a:r>
            </a:p>
          </p:txBody>
        </p:sp>
        <p:sp>
          <p:nvSpPr>
            <p:cNvPr id="23" name="Двойная стрелка вверх/вниз 22"/>
            <p:cNvSpPr/>
            <p:nvPr/>
          </p:nvSpPr>
          <p:spPr>
            <a:xfrm>
              <a:off x="1703159" y="2681646"/>
              <a:ext cx="360000" cy="1139592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4" name="Двойная стрелка вверх/вниз 23"/>
            <p:cNvSpPr/>
            <p:nvPr/>
          </p:nvSpPr>
          <p:spPr bwMode="auto">
            <a:xfrm>
              <a:off x="9336360" y="2709506"/>
              <a:ext cx="360000" cy="1112359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5" name="Двойная стрелка вверх/вниз 24"/>
            <p:cNvSpPr/>
            <p:nvPr/>
          </p:nvSpPr>
          <p:spPr bwMode="auto">
            <a:xfrm>
              <a:off x="5465930" y="1923501"/>
              <a:ext cx="360000" cy="1001443"/>
            </a:xfrm>
            <a:prstGeom prst="upDownArrow">
              <a:avLst/>
            </a:prstGeom>
            <a:solidFill>
              <a:schemeClr val="bg1">
                <a:lumMod val="95000"/>
                <a:alpha val="28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6" name="Двойная стрелка вверх/вниз 25"/>
            <p:cNvSpPr/>
            <p:nvPr/>
          </p:nvSpPr>
          <p:spPr bwMode="auto">
            <a:xfrm>
              <a:off x="5456929" y="4182736"/>
              <a:ext cx="495055" cy="772399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7" name="Двойная стрелка вверх/вниз 26"/>
            <p:cNvSpPr/>
            <p:nvPr/>
          </p:nvSpPr>
          <p:spPr bwMode="auto">
            <a:xfrm rot="3608272">
              <a:off x="7736508" y="4441758"/>
              <a:ext cx="360000" cy="1521245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8" name="Двойная стрелка вверх/вниз 27"/>
            <p:cNvSpPr/>
            <p:nvPr/>
          </p:nvSpPr>
          <p:spPr bwMode="auto">
            <a:xfrm rot="3608272">
              <a:off x="7319388" y="2239997"/>
              <a:ext cx="360000" cy="1305518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29" name="Двойная стрелка вверх/вниз 28"/>
            <p:cNvSpPr/>
            <p:nvPr/>
          </p:nvSpPr>
          <p:spPr bwMode="auto">
            <a:xfrm rot="6814916">
              <a:off x="7323727" y="3528580"/>
              <a:ext cx="360000" cy="1134982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30" name="Двойная стрелка вверх/вниз 29"/>
            <p:cNvSpPr/>
            <p:nvPr/>
          </p:nvSpPr>
          <p:spPr bwMode="auto">
            <a:xfrm rot="7923528">
              <a:off x="3819304" y="2272211"/>
              <a:ext cx="360000" cy="1185266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31" name="Двойная стрелка вверх/вниз 30"/>
            <p:cNvSpPr/>
            <p:nvPr/>
          </p:nvSpPr>
          <p:spPr bwMode="auto">
            <a:xfrm rot="6922751">
              <a:off x="3322891" y="4357951"/>
              <a:ext cx="360000" cy="1598921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32" name="Двойная стрелка вверх/вниз 31"/>
            <p:cNvSpPr/>
            <p:nvPr/>
          </p:nvSpPr>
          <p:spPr bwMode="auto">
            <a:xfrm rot="14610414">
              <a:off x="3574474" y="892070"/>
              <a:ext cx="360000" cy="1029457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33" name="Двойная стрелка вверх/вниз 32"/>
            <p:cNvSpPr/>
            <p:nvPr/>
          </p:nvSpPr>
          <p:spPr bwMode="auto">
            <a:xfrm rot="17713564">
              <a:off x="7515690" y="869294"/>
              <a:ext cx="360000" cy="1055345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sp>
          <p:nvSpPr>
            <p:cNvPr id="36" name="Прямоугольник с двумя скругленными противолежащими углами 35"/>
            <p:cNvSpPr/>
            <p:nvPr/>
          </p:nvSpPr>
          <p:spPr>
            <a:xfrm>
              <a:off x="851320" y="5805265"/>
              <a:ext cx="2448272" cy="719581"/>
            </a:xfrm>
            <a:prstGeom prst="round2Diag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6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Грамотность в области ИИ</a:t>
              </a:r>
            </a:p>
          </p:txBody>
        </p:sp>
        <p:sp>
          <p:nvSpPr>
            <p:cNvPr id="37" name="Прямоугольник с двумя скругленными противолежащими углами 36"/>
            <p:cNvSpPr/>
            <p:nvPr/>
          </p:nvSpPr>
          <p:spPr bwMode="auto">
            <a:xfrm>
              <a:off x="8418258" y="5805264"/>
              <a:ext cx="2448272" cy="719581"/>
            </a:xfrm>
            <a:prstGeom prst="round2Diag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46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Цифровая грамотность</a:t>
              </a:r>
            </a:p>
          </p:txBody>
        </p: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91750" y="5229200"/>
              <a:ext cx="228998" cy="491184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5563" y="5229201"/>
              <a:ext cx="228998" cy="491184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06674" y="1736848"/>
              <a:ext cx="322142" cy="32400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66" y="2132856"/>
              <a:ext cx="324000" cy="32400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443" y="1094485"/>
              <a:ext cx="396000" cy="396000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36" y="4088285"/>
              <a:ext cx="504000" cy="50400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1566" y="5214356"/>
              <a:ext cx="540000" cy="540000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9623" y="1047814"/>
              <a:ext cx="432000" cy="432000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0272" y="1700856"/>
              <a:ext cx="396000" cy="396000"/>
            </a:xfrm>
            <a:prstGeom prst="rect">
              <a:avLst/>
            </a:prstGeom>
          </p:spPr>
        </p:pic>
        <p:sp>
          <p:nvSpPr>
            <p:cNvPr id="47" name="Двойная стрелка вверх/вниз 46"/>
            <p:cNvSpPr/>
            <p:nvPr/>
          </p:nvSpPr>
          <p:spPr bwMode="auto">
            <a:xfrm rot="3779086">
              <a:off x="3761855" y="3634800"/>
              <a:ext cx="486054" cy="1002738"/>
            </a:xfrm>
            <a:prstGeom prst="upDownArrow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glow rad="25400"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46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445" y="4077072"/>
              <a:ext cx="468000" cy="4680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08A5638-89CF-47E2-84C5-691CC06EE03B}"/>
              </a:ext>
            </a:extLst>
          </p:cNvPr>
          <p:cNvSpPr txBox="1"/>
          <p:nvPr/>
        </p:nvSpPr>
        <p:spPr>
          <a:xfrm>
            <a:off x="683841" y="244626"/>
            <a:ext cx="10225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Модель формирования функциональной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2445093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827857" y="2555662"/>
            <a:ext cx="10657183" cy="229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4. В чем особенности оценки сформированности функциональной грамотности?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endParaRPr lang="ru-RU" sz="2800" b="1" dirty="0">
              <a:solidFill>
                <a:srgbClr val="7030A0"/>
              </a:solidFill>
              <a:latin typeface="Bitter"/>
            </a:endParaRPr>
          </a:p>
          <a:p>
            <a:pPr marL="742950" indent="-742950">
              <a:buAutoNum type="arabicPeriod"/>
              <a:defRPr/>
            </a:pP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3126050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39554" cy="1110887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br>
              <a:rPr lang="ru-RU" sz="2891" dirty="0">
                <a:solidFill>
                  <a:srgbClr val="FF5C51"/>
                </a:solidFill>
              </a:rPr>
            </a:br>
            <a:br>
              <a:rPr lang="ru-RU" sz="2891" dirty="0">
                <a:solidFill>
                  <a:srgbClr val="FF5C51"/>
                </a:solidFill>
              </a:rPr>
            </a:br>
            <a:br>
              <a:rPr lang="ru-RU" sz="2891" dirty="0">
                <a:solidFill>
                  <a:srgbClr val="FF5C51"/>
                </a:solidFill>
              </a:rPr>
            </a:br>
            <a:br>
              <a:rPr lang="ru-RU" sz="2891" dirty="0">
                <a:solidFill>
                  <a:srgbClr val="FF5C51"/>
                </a:solidFill>
              </a:rPr>
            </a:br>
            <a:r>
              <a:rPr lang="ru-RU" sz="3508" dirty="0">
                <a:solidFill>
                  <a:srgbClr val="7030A0"/>
                </a:solidFill>
                <a:latin typeface="Bitter" panose="020B0604020202020204" charset="-52"/>
              </a:rPr>
              <a:t>Модель формирования функциональной грамотности</a:t>
            </a:r>
            <a:br>
              <a:rPr lang="ru-RU" sz="3508" dirty="0">
                <a:solidFill>
                  <a:srgbClr val="FF5C51"/>
                </a:solidFill>
                <a:latin typeface="Bitter" panose="020B0604020202020204" charset="-52"/>
              </a:rPr>
            </a:br>
            <a:br>
              <a:rPr lang="ru-RU" i="1" dirty="0">
                <a:solidFill>
                  <a:srgbClr val="002060"/>
                </a:solidFill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3011" name="Изображени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2161" y="1634281"/>
            <a:ext cx="9101240" cy="3895827"/>
          </a:xfrm>
        </p:spPr>
      </p:pic>
      <p:sp>
        <p:nvSpPr>
          <p:cNvPr id="43012" name="Прямоугольник 4"/>
          <p:cNvSpPr>
            <a:spLocks noChangeArrowheads="1"/>
          </p:cNvSpPr>
          <p:nvPr/>
        </p:nvSpPr>
        <p:spPr bwMode="auto">
          <a:xfrm>
            <a:off x="1751774" y="6268972"/>
            <a:ext cx="9860748" cy="59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511" tIns="50755" rIns="101511" bIns="50755">
            <a:spAutoFit/>
          </a:bodyPr>
          <a:lstStyle/>
          <a:p>
            <a:r>
              <a:rPr lang="en-US" sz="1586" dirty="0">
                <a:solidFill>
                  <a:srgbClr val="002060"/>
                </a:solidFill>
              </a:rPr>
              <a:t>Schleicher A., Ramos G. Global competency for an inclusive world // OECD, 2016. </a:t>
            </a:r>
            <a:r>
              <a:rPr lang="ru-RU" sz="1586" dirty="0"/>
              <a:t>URL: </a:t>
            </a:r>
            <a:r>
              <a:rPr lang="ru-RU" sz="1586" u="sng" dirty="0">
                <a:hlinkClick r:id="rId3"/>
              </a:rPr>
              <a:t>https://www.oecd.org/pisa/aboutpisa/Global-competency-for-an-inclusive-world.pdf</a:t>
            </a:r>
            <a:endParaRPr lang="ru-RU" sz="1586" dirty="0"/>
          </a:p>
        </p:txBody>
      </p:sp>
      <p:sp>
        <p:nvSpPr>
          <p:cNvPr id="7" name="Овальная выноска 6"/>
          <p:cNvSpPr/>
          <p:nvPr/>
        </p:nvSpPr>
        <p:spPr>
          <a:xfrm>
            <a:off x="8167625" y="1466339"/>
            <a:ext cx="3542127" cy="1732581"/>
          </a:xfrm>
          <a:prstGeom prst="wedgeEllipseCallout">
            <a:avLst>
              <a:gd name="adj1" fmla="val 8261"/>
              <a:gd name="adj2" fmla="val 8435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93" dirty="0">
              <a:solidFill>
                <a:schemeClr val="tx1"/>
              </a:solidFill>
            </a:endParaRPr>
          </a:p>
          <a:p>
            <a:endParaRPr lang="en-US" sz="1493" dirty="0">
              <a:solidFill>
                <a:schemeClr val="tx1"/>
              </a:solidFill>
            </a:endParaRPr>
          </a:p>
          <a:p>
            <a:pPr marL="78483" algn="ctr">
              <a:tabLst>
                <a:tab pos="0" algn="l"/>
              </a:tabLst>
            </a:pPr>
            <a:r>
              <a:rPr lang="ru-RU" sz="1306" b="1" dirty="0">
                <a:solidFill>
                  <a:schemeClr val="tx1"/>
                </a:solidFill>
              </a:rPr>
              <a:t>Как дети способны </a:t>
            </a:r>
            <a:r>
              <a:rPr lang="en-US" sz="1306" b="1" dirty="0">
                <a:solidFill>
                  <a:schemeClr val="tx1"/>
                </a:solidFill>
              </a:rPr>
              <a:t> </a:t>
            </a:r>
            <a:r>
              <a:rPr lang="ru-RU" sz="1306" b="1" dirty="0">
                <a:solidFill>
                  <a:schemeClr val="tx1"/>
                </a:solidFill>
              </a:rPr>
              <a:t>действовать?</a:t>
            </a:r>
            <a:r>
              <a:rPr lang="en-US" sz="1306" b="1" dirty="0">
                <a:solidFill>
                  <a:schemeClr val="tx1"/>
                </a:solidFill>
              </a:rPr>
              <a:t>  </a:t>
            </a:r>
          </a:p>
          <a:p>
            <a:pPr algn="ctr">
              <a:tabLst>
                <a:tab pos="0" algn="l"/>
              </a:tabLst>
            </a:pPr>
            <a:r>
              <a:rPr lang="ru-RU" sz="1306" dirty="0">
                <a:solidFill>
                  <a:schemeClr val="tx1"/>
                </a:solidFill>
              </a:rPr>
              <a:t>ОПЫТ принятия решений, разрешения проблем, позитивного поведения, успешной продуктивной деятельности</a:t>
            </a:r>
          </a:p>
          <a:p>
            <a:pPr algn="ctr">
              <a:tabLst>
                <a:tab pos="0" algn="l"/>
              </a:tabLst>
            </a:pPr>
            <a:endParaRPr lang="ru-RU" sz="1306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116291" y="2215740"/>
            <a:ext cx="2148983" cy="1007541"/>
          </a:xfrm>
          <a:prstGeom prst="wedgeEllipseCallout">
            <a:avLst>
              <a:gd name="adj1" fmla="val 56230"/>
              <a:gd name="adj2" fmla="val 6615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6" b="1" dirty="0">
                <a:solidFill>
                  <a:schemeClr val="tx1"/>
                </a:solidFill>
              </a:rPr>
              <a:t>Предметные</a:t>
            </a:r>
          </a:p>
          <a:p>
            <a:pPr algn="ctr"/>
            <a:r>
              <a:rPr lang="ru-RU" sz="1306" b="1" dirty="0" err="1">
                <a:solidFill>
                  <a:schemeClr val="tx1"/>
                </a:solidFill>
              </a:rPr>
              <a:t>Межпредметные</a:t>
            </a:r>
            <a:endParaRPr lang="ru-RU" sz="1306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306" b="1" dirty="0">
                <a:solidFill>
                  <a:schemeClr val="tx1"/>
                </a:solidFill>
              </a:rPr>
              <a:t>Практические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234852" y="3905677"/>
            <a:ext cx="1973458" cy="1276220"/>
          </a:xfrm>
          <a:prstGeom prst="wedgeEllipseCallout">
            <a:avLst>
              <a:gd name="adj1" fmla="val 64059"/>
              <a:gd name="adj2" fmla="val -29126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20" b="1" dirty="0">
                <a:solidFill>
                  <a:schemeClr val="tx1"/>
                </a:solidFill>
              </a:rPr>
              <a:t>Когнитивные и</a:t>
            </a:r>
          </a:p>
          <a:p>
            <a:pPr algn="ctr"/>
            <a:r>
              <a:rPr lang="ru-RU" sz="1120" b="1" dirty="0">
                <a:solidFill>
                  <a:schemeClr val="tx1"/>
                </a:solidFill>
              </a:rPr>
              <a:t> </a:t>
            </a:r>
            <a:r>
              <a:rPr lang="ru-RU" sz="1120" b="1" dirty="0" err="1">
                <a:solidFill>
                  <a:schemeClr val="tx1"/>
                </a:solidFill>
              </a:rPr>
              <a:t>мета-когнитивные</a:t>
            </a:r>
            <a:endParaRPr lang="ru-RU" sz="1120" b="1" dirty="0">
              <a:solidFill>
                <a:schemeClr val="tx1"/>
              </a:solidFill>
            </a:endParaRPr>
          </a:p>
          <a:p>
            <a:pPr algn="ctr"/>
            <a:r>
              <a:rPr lang="ru-RU" sz="1120" b="1" dirty="0">
                <a:solidFill>
                  <a:schemeClr val="tx1"/>
                </a:solidFill>
              </a:rPr>
              <a:t>Социальные и эмоциональные</a:t>
            </a:r>
          </a:p>
          <a:p>
            <a:pPr algn="ctr"/>
            <a:r>
              <a:rPr lang="ru-RU" sz="1120" b="1" dirty="0">
                <a:solidFill>
                  <a:schemeClr val="tx1"/>
                </a:solidFill>
              </a:rPr>
              <a:t>Физические и практические</a:t>
            </a:r>
          </a:p>
        </p:txBody>
      </p:sp>
      <p:sp>
        <p:nvSpPr>
          <p:cNvPr id="10" name="Овальная выноска 9"/>
          <p:cNvSpPr/>
          <p:nvPr/>
        </p:nvSpPr>
        <p:spPr>
          <a:xfrm>
            <a:off x="5067223" y="5261431"/>
            <a:ext cx="5843741" cy="1074711"/>
          </a:xfrm>
          <a:prstGeom prst="wedgeEllipseCallout">
            <a:avLst>
              <a:gd name="adj1" fmla="val -12010"/>
              <a:gd name="adj2" fmla="val -14974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306" b="1" dirty="0">
                <a:solidFill>
                  <a:schemeClr val="tx1"/>
                </a:solidFill>
              </a:rPr>
              <a:t>Способность мобилизовать </a:t>
            </a:r>
          </a:p>
          <a:p>
            <a:pPr algn="ctr">
              <a:defRPr/>
            </a:pPr>
            <a:r>
              <a:rPr lang="ru-RU" sz="1306" b="1" dirty="0">
                <a:solidFill>
                  <a:schemeClr val="tx1"/>
                </a:solidFill>
              </a:rPr>
              <a:t>знания, умения, отношения и ценности, а также проявлять  рефлексивный подход к процессу обучения, обеспечивающая возможность взаимодействовать  и действовать в мире</a:t>
            </a:r>
          </a:p>
        </p:txBody>
      </p:sp>
    </p:spTree>
    <p:extLst>
      <p:ext uri="{BB962C8B-B14F-4D97-AF65-F5344CB8AC3E}">
        <p14:creationId xmlns:p14="http://schemas.microsoft.com/office/powerpoint/2010/main" val="295984812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45F6A-CFBF-4112-BBD2-C6FA7103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Концептуальные модели оценки сформированности отдельных составляющих функциональной грамотности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06FC73-C655-412B-B838-915885A08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77" y="1368986"/>
            <a:ext cx="11773073" cy="57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2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85" y="508337"/>
            <a:ext cx="11655465" cy="722929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Основные характеристики заданий исследования </a:t>
            </a:r>
            <a:r>
              <a:rPr lang="en-US" sz="3200" b="1" dirty="0">
                <a:solidFill>
                  <a:srgbClr val="7030A0"/>
                </a:solidFill>
              </a:rPr>
              <a:t>PISA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defRPr/>
            </a:pPr>
            <a:r>
              <a:rPr lang="ru-RU" dirty="0"/>
              <a:t>Содержательная область</a:t>
            </a:r>
          </a:p>
          <a:p>
            <a:pPr>
              <a:lnSpc>
                <a:spcPct val="150000"/>
              </a:lnSpc>
              <a:defRPr/>
            </a:pPr>
            <a:r>
              <a:rPr lang="ru-RU" dirty="0" err="1"/>
              <a:t>Компетентностная</a:t>
            </a:r>
            <a:r>
              <a:rPr lang="ru-RU" dirty="0"/>
              <a:t> область</a:t>
            </a:r>
          </a:p>
          <a:p>
            <a:pPr>
              <a:lnSpc>
                <a:spcPct val="150000"/>
              </a:lnSpc>
              <a:defRPr/>
            </a:pPr>
            <a:r>
              <a:rPr lang="ru-RU" dirty="0" err="1"/>
              <a:t>Контек</a:t>
            </a:r>
            <a:r>
              <a:rPr lang="en-US" dirty="0"/>
              <a:t>c</a:t>
            </a:r>
            <a:r>
              <a:rPr lang="ru-RU" dirty="0"/>
              <a:t>т</a:t>
            </a:r>
            <a:r>
              <a:rPr lang="en-US" dirty="0"/>
              <a:t>/</a:t>
            </a:r>
            <a:r>
              <a:rPr lang="ru-RU" dirty="0"/>
              <a:t>ситуация </a:t>
            </a:r>
          </a:p>
          <a:p>
            <a:pPr>
              <a:lnSpc>
                <a:spcPct val="150000"/>
              </a:lnSpc>
              <a:defRPr/>
            </a:pPr>
            <a:r>
              <a:rPr lang="ru-RU" dirty="0"/>
              <a:t>Когнитивный уровень (низкий, средний, высокий)</a:t>
            </a:r>
          </a:p>
          <a:p>
            <a:pPr>
              <a:lnSpc>
                <a:spcPct val="150000"/>
              </a:lnSpc>
              <a:defRPr/>
            </a:pPr>
            <a:r>
              <a:rPr lang="ru-RU" dirty="0"/>
              <a:t>Тип задания (стандартное или интерактивное)</a:t>
            </a:r>
          </a:p>
          <a:p>
            <a:pPr>
              <a:lnSpc>
                <a:spcPct val="150000"/>
              </a:lnSpc>
              <a:defRPr/>
            </a:pPr>
            <a:r>
              <a:rPr lang="ru-RU" dirty="0"/>
              <a:t>Форма задания (с закрытым или открытым ответом)</a:t>
            </a:r>
            <a:endParaRPr lang="ru-RU" alt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6C167-7B60-4FF5-BE0B-089A758559A2}"/>
              </a:ext>
            </a:extLst>
          </p:cNvPr>
          <p:cNvSpPr txBox="1"/>
          <p:nvPr/>
        </p:nvSpPr>
        <p:spPr>
          <a:xfrm>
            <a:off x="107778" y="-18214"/>
            <a:ext cx="11773074" cy="1594666"/>
          </a:xfrm>
          <a:prstGeom prst="rect">
            <a:avLst/>
          </a:prstGeom>
          <a:noFill/>
        </p:spPr>
        <p:txBody>
          <a:bodyPr wrap="square" lIns="106046" tIns="53022" rIns="106046" bIns="53022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118" b="1" dirty="0" err="1">
                <a:solidFill>
                  <a:srgbClr val="7030A0"/>
                </a:solidFill>
                <a:latin typeface="+mj-lt"/>
              </a:rPr>
              <a:t>Критериально-уровневое</a:t>
            </a:r>
            <a:r>
              <a:rPr lang="ru-RU" sz="3118" b="1" dirty="0">
                <a:solidFill>
                  <a:srgbClr val="7030A0"/>
                </a:solidFill>
                <a:latin typeface="+mj-lt"/>
              </a:rPr>
              <a:t> оценивание в международных исследованиях</a:t>
            </a:r>
          </a:p>
          <a:p>
            <a:pPr algn="ctr"/>
            <a:r>
              <a:rPr lang="ru-RU" sz="2339" b="1" dirty="0">
                <a:solidFill>
                  <a:srgbClr val="7030A0"/>
                </a:solidFill>
              </a:rPr>
              <a:t>Задания-индикаторы уровня сложности </a:t>
            </a:r>
          </a:p>
          <a:p>
            <a:pPr algn="ctr"/>
            <a:endParaRPr lang="ru-RU" sz="2339" b="1" cap="all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464340" y="1595865"/>
            <a:ext cx="3436371" cy="4859082"/>
            <a:chOff x="2874" y="876"/>
            <a:chExt cx="1666" cy="3141"/>
          </a:xfrm>
        </p:grpSpPr>
        <p:sp>
          <p:nvSpPr>
            <p:cNvPr id="18" name="Text Box 4"/>
            <p:cNvSpPr txBox="1">
              <a:spLocks noChangeAspect="1" noChangeArrowheads="1"/>
            </p:cNvSpPr>
            <p:nvPr/>
          </p:nvSpPr>
          <p:spPr bwMode="auto">
            <a:xfrm>
              <a:off x="3486" y="876"/>
              <a:ext cx="1054" cy="770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Учащийся </a:t>
              </a:r>
              <a:r>
                <a:rPr lang="en-US" sz="1657" dirty="0"/>
                <a:t> A</a:t>
              </a:r>
              <a:r>
                <a:rPr lang="ru-RU" sz="1657" dirty="0"/>
                <a:t> с относительно высоким уровнем грамотности чтения</a:t>
              </a:r>
              <a:endParaRPr lang="en-US" sz="1657" dirty="0"/>
            </a:p>
          </p:txBody>
        </p:sp>
        <p:sp>
          <p:nvSpPr>
            <p:cNvPr id="19" name="Text Box 5"/>
            <p:cNvSpPr txBox="1">
              <a:spLocks noChangeAspect="1" noChangeArrowheads="1"/>
            </p:cNvSpPr>
            <p:nvPr/>
          </p:nvSpPr>
          <p:spPr bwMode="auto">
            <a:xfrm>
              <a:off x="3486" y="2132"/>
              <a:ext cx="1054" cy="533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Учащийся </a:t>
              </a:r>
              <a:r>
                <a:rPr lang="en-US" sz="1657" dirty="0"/>
                <a:t> </a:t>
              </a:r>
              <a:r>
                <a:rPr lang="ru-RU" sz="1657" dirty="0"/>
                <a:t>В со  средним уровнем грамотности чтения</a:t>
              </a:r>
              <a:endParaRPr lang="en-US" sz="1657" dirty="0"/>
            </a:p>
            <a:p>
              <a:pPr algn="l" eaLnBrk="0" hangingPunct="0"/>
              <a:endParaRPr lang="en-US" sz="1657" dirty="0"/>
            </a:p>
          </p:txBody>
        </p:sp>
        <p:sp>
          <p:nvSpPr>
            <p:cNvPr id="21" name="Text Box 6"/>
            <p:cNvSpPr txBox="1">
              <a:spLocks noChangeAspect="1" noChangeArrowheads="1"/>
            </p:cNvSpPr>
            <p:nvPr/>
          </p:nvSpPr>
          <p:spPr bwMode="auto">
            <a:xfrm>
              <a:off x="3486" y="3468"/>
              <a:ext cx="1054" cy="549"/>
            </a:xfrm>
            <a:prstGeom prst="rect">
              <a:avLst/>
            </a:prstGeom>
            <a:solidFill>
              <a:srgbClr val="FFCC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Учащийся </a:t>
              </a:r>
              <a:r>
                <a:rPr lang="en-US" sz="1657" dirty="0"/>
                <a:t> </a:t>
              </a:r>
              <a:r>
                <a:rPr lang="ru-RU" sz="1657" dirty="0"/>
                <a:t>С </a:t>
              </a:r>
              <a:r>
                <a:rPr lang="ru-RU" sz="1657" dirty="0" err="1"/>
                <a:t>с</a:t>
              </a:r>
              <a:r>
                <a:rPr lang="ru-RU" sz="1657" dirty="0"/>
                <a:t>  низким уровнем грамотности чтения</a:t>
              </a:r>
              <a:endParaRPr lang="en-US" sz="1657" dirty="0"/>
            </a:p>
            <a:p>
              <a:pPr algn="l" eaLnBrk="0" hangingPunct="0"/>
              <a:endParaRPr lang="en-US" sz="1657" dirty="0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74" y="892"/>
              <a:ext cx="598" cy="2850"/>
              <a:chOff x="2874" y="892"/>
              <a:chExt cx="598" cy="2850"/>
            </a:xfrm>
          </p:grpSpPr>
          <p:sp>
            <p:nvSpPr>
              <p:cNvPr id="23" name="Line 8"/>
              <p:cNvSpPr>
                <a:spLocks noChangeAspect="1" noChangeShapeType="1"/>
              </p:cNvSpPr>
              <p:nvPr/>
            </p:nvSpPr>
            <p:spPr bwMode="auto">
              <a:xfrm flipH="1">
                <a:off x="2874" y="3634"/>
                <a:ext cx="41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24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2874" y="2265"/>
                <a:ext cx="41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25" name="Line 10"/>
              <p:cNvSpPr>
                <a:spLocks noChangeAspect="1" noChangeShapeType="1"/>
              </p:cNvSpPr>
              <p:nvPr/>
            </p:nvSpPr>
            <p:spPr bwMode="auto">
              <a:xfrm flipH="1">
                <a:off x="2874" y="1001"/>
                <a:ext cx="41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stealth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26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3252" y="892"/>
                <a:ext cx="220" cy="218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27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3252" y="2156"/>
                <a:ext cx="220" cy="217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28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3252" y="3525"/>
                <a:ext cx="220" cy="217"/>
              </a:xfrm>
              <a:prstGeom prst="smileyFace">
                <a:avLst>
                  <a:gd name="adj" fmla="val 4653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046"/>
              </a:p>
            </p:txBody>
          </p:sp>
        </p:grp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011466" y="1509233"/>
            <a:ext cx="3320864" cy="4647145"/>
            <a:chOff x="1200" y="820"/>
            <a:chExt cx="1610" cy="3004"/>
          </a:xfrm>
        </p:grpSpPr>
        <p:sp>
          <p:nvSpPr>
            <p:cNvPr id="30" name="Text Box 15"/>
            <p:cNvSpPr txBox="1">
              <a:spLocks noChangeAspect="1" noChangeArrowheads="1"/>
            </p:cNvSpPr>
            <p:nvPr/>
          </p:nvSpPr>
          <p:spPr bwMode="auto">
            <a:xfrm>
              <a:off x="1200" y="925"/>
              <a:ext cx="926" cy="721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Задания с относительно высокой трудностью</a:t>
              </a:r>
              <a:endParaRPr lang="en-US" sz="1657" dirty="0"/>
            </a:p>
          </p:txBody>
        </p:sp>
        <p:sp>
          <p:nvSpPr>
            <p:cNvPr id="31" name="Text Box 16"/>
            <p:cNvSpPr txBox="1">
              <a:spLocks noChangeAspect="1" noChangeArrowheads="1"/>
            </p:cNvSpPr>
            <p:nvPr/>
          </p:nvSpPr>
          <p:spPr bwMode="auto">
            <a:xfrm>
              <a:off x="1236" y="2003"/>
              <a:ext cx="853" cy="565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Задания со средней трудностью</a:t>
              </a:r>
              <a:endParaRPr lang="en-US" sz="1657" dirty="0"/>
            </a:p>
          </p:txBody>
        </p:sp>
        <p:sp>
          <p:nvSpPr>
            <p:cNvPr id="32" name="Text Box 17"/>
            <p:cNvSpPr txBox="1">
              <a:spLocks noChangeAspect="1" noChangeArrowheads="1"/>
            </p:cNvSpPr>
            <p:nvPr/>
          </p:nvSpPr>
          <p:spPr bwMode="auto">
            <a:xfrm>
              <a:off x="1244" y="3114"/>
              <a:ext cx="837" cy="710"/>
            </a:xfrm>
            <a:prstGeom prst="rect">
              <a:avLst/>
            </a:prstGeom>
            <a:solidFill>
              <a:srgbClr val="CCFFCC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r>
                <a:rPr lang="ru-RU" sz="1657" dirty="0"/>
                <a:t>Задания с низкой трудностью</a:t>
              </a:r>
              <a:endParaRPr lang="en-US" sz="1657" dirty="0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150" y="820"/>
              <a:ext cx="660" cy="2753"/>
              <a:chOff x="2150" y="820"/>
              <a:chExt cx="660" cy="2753"/>
            </a:xfrm>
          </p:grpSpPr>
          <p:sp>
            <p:nvSpPr>
              <p:cNvPr id="34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2166" y="820"/>
                <a:ext cx="523" cy="21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VI</a:t>
                </a:r>
              </a:p>
            </p:txBody>
          </p:sp>
          <p:sp>
            <p:nvSpPr>
              <p:cNvPr id="35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2158" y="1238"/>
                <a:ext cx="523" cy="218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V</a:t>
                </a:r>
              </a:p>
            </p:txBody>
          </p:sp>
          <p:sp>
            <p:nvSpPr>
              <p:cNvPr id="36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150" y="1907"/>
                <a:ext cx="547" cy="21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IV</a:t>
                </a:r>
              </a:p>
            </p:txBody>
          </p:sp>
          <p:sp>
            <p:nvSpPr>
              <p:cNvPr id="37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2150" y="2325"/>
                <a:ext cx="531" cy="218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III</a:t>
                </a:r>
              </a:p>
            </p:txBody>
          </p:sp>
          <p:sp>
            <p:nvSpPr>
              <p:cNvPr id="38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2150" y="3025"/>
                <a:ext cx="547" cy="218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II</a:t>
                </a:r>
              </a:p>
            </p:txBody>
          </p:sp>
          <p:sp>
            <p:nvSpPr>
              <p:cNvPr id="39" name="Text Box 24"/>
              <p:cNvSpPr txBox="1">
                <a:spLocks noChangeAspect="1" noChangeArrowheads="1"/>
              </p:cNvSpPr>
              <p:nvPr/>
            </p:nvSpPr>
            <p:spPr bwMode="auto">
              <a:xfrm>
                <a:off x="2150" y="3356"/>
                <a:ext cx="555" cy="21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r>
                  <a:rPr lang="ru-RU" sz="1364" dirty="0"/>
                  <a:t>Задание</a:t>
                </a:r>
                <a:r>
                  <a:rPr lang="en-US" sz="1364" dirty="0"/>
                  <a:t> I</a:t>
                </a:r>
              </a:p>
            </p:txBody>
          </p:sp>
          <p:sp>
            <p:nvSpPr>
              <p:cNvPr id="40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2536" y="1456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41" name="Line 26"/>
              <p:cNvSpPr>
                <a:spLocks noChangeAspect="1" noChangeShapeType="1"/>
              </p:cNvSpPr>
              <p:nvPr/>
            </p:nvSpPr>
            <p:spPr bwMode="auto">
              <a:xfrm flipH="1">
                <a:off x="2536" y="2132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42" name="Line 27"/>
              <p:cNvSpPr>
                <a:spLocks noChangeAspect="1" noChangeShapeType="1"/>
              </p:cNvSpPr>
              <p:nvPr/>
            </p:nvSpPr>
            <p:spPr bwMode="auto">
              <a:xfrm flipH="1">
                <a:off x="2536" y="2551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43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2536" y="3243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44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2536" y="1037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  <p:sp>
            <p:nvSpPr>
              <p:cNvPr id="45" name="Line 30"/>
              <p:cNvSpPr>
                <a:spLocks noChangeAspect="1" noChangeShapeType="1"/>
              </p:cNvSpPr>
              <p:nvPr/>
            </p:nvSpPr>
            <p:spPr bwMode="auto">
              <a:xfrm flipH="1">
                <a:off x="2536" y="3573"/>
                <a:ext cx="274" cy="0"/>
              </a:xfrm>
              <a:prstGeom prst="line">
                <a:avLst/>
              </a:prstGeom>
              <a:noFill/>
              <a:ln w="28575">
                <a:solidFill>
                  <a:srgbClr val="339966"/>
                </a:solidFill>
                <a:round/>
                <a:headEnd type="stealth" w="med" len="med"/>
                <a:tailEnd type="diamond" w="med" len="med"/>
              </a:ln>
            </p:spPr>
            <p:txBody>
              <a:bodyPr/>
              <a:lstStyle/>
              <a:p>
                <a:endParaRPr lang="ru-RU" sz="2046"/>
              </a:p>
            </p:txBody>
          </p:sp>
        </p:grpSp>
      </p:grpSp>
      <p:grpSp>
        <p:nvGrpSpPr>
          <p:cNvPr id="8" name="Group 31"/>
          <p:cNvGrpSpPr>
            <a:grpSpLocks noChangeAspect="1"/>
          </p:cNvGrpSpPr>
          <p:nvPr/>
        </p:nvGrpSpPr>
        <p:grpSpPr bwMode="auto">
          <a:xfrm>
            <a:off x="6357083" y="1180498"/>
            <a:ext cx="115508" cy="5541303"/>
            <a:chOff x="4710" y="1830"/>
            <a:chExt cx="105" cy="6675"/>
          </a:xfrm>
        </p:grpSpPr>
        <p:sp>
          <p:nvSpPr>
            <p:cNvPr id="47" name="Line 32"/>
            <p:cNvSpPr>
              <a:spLocks noChangeAspect="1" noChangeShapeType="1"/>
            </p:cNvSpPr>
            <p:nvPr/>
          </p:nvSpPr>
          <p:spPr bwMode="auto">
            <a:xfrm>
              <a:off x="4770" y="1830"/>
              <a:ext cx="0" cy="6675"/>
            </a:xfrm>
            <a:prstGeom prst="line">
              <a:avLst/>
            </a:prstGeom>
            <a:noFill/>
            <a:ln w="76200">
              <a:solidFill>
                <a:srgbClr val="FFCC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48" name="Line 33"/>
            <p:cNvSpPr>
              <a:spLocks noChangeAspect="1" noChangeShapeType="1"/>
            </p:cNvSpPr>
            <p:nvPr/>
          </p:nvSpPr>
          <p:spPr bwMode="auto">
            <a:xfrm>
              <a:off x="4710" y="2475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49" name="Line 34"/>
            <p:cNvSpPr>
              <a:spLocks noChangeAspect="1" noChangeShapeType="1"/>
            </p:cNvSpPr>
            <p:nvPr/>
          </p:nvSpPr>
          <p:spPr bwMode="auto">
            <a:xfrm>
              <a:off x="4710" y="3120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0" name="Line 35"/>
            <p:cNvSpPr>
              <a:spLocks noChangeAspect="1" noChangeShapeType="1"/>
            </p:cNvSpPr>
            <p:nvPr/>
          </p:nvSpPr>
          <p:spPr bwMode="auto">
            <a:xfrm>
              <a:off x="4710" y="3765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1" name="Line 36"/>
            <p:cNvSpPr>
              <a:spLocks noChangeAspect="1" noChangeShapeType="1"/>
            </p:cNvSpPr>
            <p:nvPr/>
          </p:nvSpPr>
          <p:spPr bwMode="auto">
            <a:xfrm>
              <a:off x="4710" y="4410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2" name="Line 37"/>
            <p:cNvSpPr>
              <a:spLocks noChangeAspect="1" noChangeShapeType="1"/>
            </p:cNvSpPr>
            <p:nvPr/>
          </p:nvSpPr>
          <p:spPr bwMode="auto">
            <a:xfrm>
              <a:off x="4710" y="7635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3" name="Line 38"/>
            <p:cNvSpPr>
              <a:spLocks noChangeAspect="1" noChangeShapeType="1"/>
            </p:cNvSpPr>
            <p:nvPr/>
          </p:nvSpPr>
          <p:spPr bwMode="auto">
            <a:xfrm>
              <a:off x="4710" y="5055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4" name="Line 39"/>
            <p:cNvSpPr>
              <a:spLocks noChangeAspect="1" noChangeShapeType="1"/>
            </p:cNvSpPr>
            <p:nvPr/>
          </p:nvSpPr>
          <p:spPr bwMode="auto">
            <a:xfrm>
              <a:off x="4710" y="5700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5" name="Line 40"/>
            <p:cNvSpPr>
              <a:spLocks noChangeAspect="1" noChangeShapeType="1"/>
            </p:cNvSpPr>
            <p:nvPr/>
          </p:nvSpPr>
          <p:spPr bwMode="auto">
            <a:xfrm>
              <a:off x="4710" y="6345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  <p:sp>
          <p:nvSpPr>
            <p:cNvPr id="56" name="Line 41"/>
            <p:cNvSpPr>
              <a:spLocks noChangeAspect="1" noChangeShapeType="1"/>
            </p:cNvSpPr>
            <p:nvPr/>
          </p:nvSpPr>
          <p:spPr bwMode="auto">
            <a:xfrm>
              <a:off x="4710" y="6990"/>
              <a:ext cx="10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046"/>
            </a:p>
          </p:txBody>
        </p:sp>
      </p:grpSp>
    </p:spTree>
    <p:extLst>
      <p:ext uri="{BB962C8B-B14F-4D97-AF65-F5344CB8AC3E}">
        <p14:creationId xmlns:p14="http://schemas.microsoft.com/office/powerpoint/2010/main" val="4199682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043881" y="2221629"/>
            <a:ext cx="10369151" cy="296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sz="3508" b="1" dirty="0">
              <a:solidFill>
                <a:srgbClr val="7030A0"/>
              </a:solidFill>
              <a:latin typeface="Bitter"/>
            </a:endParaRP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Что такое функциональная грамотность и почему она необходима в 21 веке?</a:t>
            </a:r>
          </a:p>
          <a:p>
            <a:pPr marL="742950" indent="-742950">
              <a:spcAft>
                <a:spcPts val="1000"/>
              </a:spcAft>
              <a:buAutoNum type="arabicPeriod"/>
              <a:defRPr/>
            </a:pPr>
            <a:endParaRPr lang="ru-RU" sz="2800" b="1" dirty="0">
              <a:solidFill>
                <a:srgbClr val="7030A0"/>
              </a:solidFill>
              <a:latin typeface="Bitter"/>
            </a:endParaRPr>
          </a:p>
          <a:p>
            <a:pPr marL="742950" indent="-742950">
              <a:buAutoNum type="arabicPeriod"/>
              <a:defRPr/>
            </a:pP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3867466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53" y="-45088"/>
            <a:ext cx="9560361" cy="192678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sz="3638" dirty="0">
                <a:solidFill>
                  <a:srgbClr val="7030A0"/>
                </a:solidFill>
                <a:latin typeface="Bitter" panose="020B0604020202020204" charset="-52"/>
              </a:rPr>
              <a:t>Математическая грамотность </a:t>
            </a:r>
            <a:br>
              <a:rPr lang="ru-RU" sz="3508" dirty="0">
                <a:solidFill>
                  <a:srgbClr val="FF5C51"/>
                </a:solidFill>
                <a:latin typeface="Bitter" panose="020B0604020202020204" charset="-52"/>
              </a:rPr>
            </a:br>
            <a:endParaRPr lang="ru-RU" sz="2729" dirty="0">
              <a:solidFill>
                <a:srgbClr val="FF5C51"/>
              </a:solidFill>
              <a:latin typeface="Bitter" panose="020B0604020202020204" charset="-52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400270A-A281-4A06-A17F-EBE2BF3ABC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726" y="1800019"/>
          <a:ext cx="2538389" cy="34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389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459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Кассовый аппарат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graphicFrame>
        <p:nvGraphicFramePr>
          <p:cNvPr id="10" name="Объект 8">
            <a:extLst>
              <a:ext uri="{FF2B5EF4-FFF2-40B4-BE49-F238E27FC236}">
                <a16:creationId xmlns:a16="http://schemas.microsoft.com/office/drawing/2014/main" id="{D5749EF5-7559-4690-9835-ECDA65E5CC8E}"/>
              </a:ext>
            </a:extLst>
          </p:cNvPr>
          <p:cNvGraphicFramePr>
            <a:graphicFrameLocks/>
          </p:cNvGraphicFramePr>
          <p:nvPr/>
        </p:nvGraphicFramePr>
        <p:xfrm>
          <a:off x="593726" y="3662026"/>
          <a:ext cx="2538389" cy="34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389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459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Петергоф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graphicFrame>
        <p:nvGraphicFramePr>
          <p:cNvPr id="11" name="Объект 8">
            <a:extLst>
              <a:ext uri="{FF2B5EF4-FFF2-40B4-BE49-F238E27FC236}">
                <a16:creationId xmlns:a16="http://schemas.microsoft.com/office/drawing/2014/main" id="{0BBC0D61-5F4C-4689-A448-E9431A889053}"/>
              </a:ext>
            </a:extLst>
          </p:cNvPr>
          <p:cNvGraphicFramePr>
            <a:graphicFrameLocks/>
          </p:cNvGraphicFramePr>
          <p:nvPr/>
        </p:nvGraphicFramePr>
        <p:xfrm>
          <a:off x="820903" y="5514504"/>
          <a:ext cx="2654240" cy="603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240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590232">
                <a:tc>
                  <a:txBody>
                    <a:bodyPr/>
                    <a:lstStyle/>
                    <a:p>
                      <a:endParaRPr lang="ru-RU" sz="1700" dirty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Взвешивание фруктов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graphicFrame>
        <p:nvGraphicFramePr>
          <p:cNvPr id="13" name="Объект 8">
            <a:extLst>
              <a:ext uri="{FF2B5EF4-FFF2-40B4-BE49-F238E27FC236}">
                <a16:creationId xmlns:a16="http://schemas.microsoft.com/office/drawing/2014/main" id="{72F19A8C-A1A9-4EA2-A359-75E0EE44D482}"/>
              </a:ext>
            </a:extLst>
          </p:cNvPr>
          <p:cNvGraphicFramePr>
            <a:graphicFrameLocks/>
          </p:cNvGraphicFramePr>
          <p:nvPr/>
        </p:nvGraphicFramePr>
        <p:xfrm>
          <a:off x="8943376" y="5089798"/>
          <a:ext cx="2538389" cy="34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389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459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Ремонт комнаты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graphicFrame>
        <p:nvGraphicFramePr>
          <p:cNvPr id="14" name="Объект 8">
            <a:extLst>
              <a:ext uri="{FF2B5EF4-FFF2-40B4-BE49-F238E27FC236}">
                <a16:creationId xmlns:a16="http://schemas.microsoft.com/office/drawing/2014/main" id="{1160AECF-9E02-46A9-8B77-DC6300A7212C}"/>
              </a:ext>
            </a:extLst>
          </p:cNvPr>
          <p:cNvGraphicFramePr>
            <a:graphicFrameLocks/>
          </p:cNvGraphicFramePr>
          <p:nvPr/>
        </p:nvGraphicFramePr>
        <p:xfrm>
          <a:off x="8910543" y="3594120"/>
          <a:ext cx="2538389" cy="34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389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459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Покупка телевизора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graphicFrame>
        <p:nvGraphicFramePr>
          <p:cNvPr id="15" name="Объект 8">
            <a:extLst>
              <a:ext uri="{FF2B5EF4-FFF2-40B4-BE49-F238E27FC236}">
                <a16:creationId xmlns:a16="http://schemas.microsoft.com/office/drawing/2014/main" id="{E94D40D9-D884-4DFE-B5DE-44E14945590D}"/>
              </a:ext>
            </a:extLst>
          </p:cNvPr>
          <p:cNvGraphicFramePr>
            <a:graphicFrameLocks/>
          </p:cNvGraphicFramePr>
          <p:nvPr/>
        </p:nvGraphicFramePr>
        <p:xfrm>
          <a:off x="8910542" y="2282996"/>
          <a:ext cx="2538390" cy="344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390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37764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rgbClr val="002060"/>
                          </a:solidFill>
                        </a:rPr>
                        <a:t>Бугельные подъемники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9BB75B-6340-456D-AE50-25672D01D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515" t="36686" r="14847" b="42194"/>
          <a:stretch/>
        </p:blipFill>
        <p:spPr>
          <a:xfrm>
            <a:off x="8943376" y="5492153"/>
            <a:ext cx="2693074" cy="683551"/>
          </a:xfrm>
          <a:prstGeom prst="rect">
            <a:avLst/>
          </a:prstGeom>
        </p:spPr>
      </p:pic>
      <p:graphicFrame>
        <p:nvGraphicFramePr>
          <p:cNvPr id="17" name="Объект 8">
            <a:extLst>
              <a:ext uri="{FF2B5EF4-FFF2-40B4-BE49-F238E27FC236}">
                <a16:creationId xmlns:a16="http://schemas.microsoft.com/office/drawing/2014/main" id="{F07788EB-176E-49A0-9609-902FE54B35BB}"/>
              </a:ext>
            </a:extLst>
          </p:cNvPr>
          <p:cNvGraphicFramePr>
            <a:graphicFrameLocks/>
          </p:cNvGraphicFramePr>
          <p:nvPr/>
        </p:nvGraphicFramePr>
        <p:xfrm>
          <a:off x="747823" y="1198996"/>
          <a:ext cx="2384291" cy="345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4291">
                  <a:extLst>
                    <a:ext uri="{9D8B030D-6E8A-4147-A177-3AD203B41FA5}">
                      <a16:colId xmlns:a16="http://schemas.microsoft.com/office/drawing/2014/main" val="3813844802"/>
                    </a:ext>
                  </a:extLst>
                </a:gridCol>
              </a:tblGrid>
              <a:tr h="3459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5-7 классы</a:t>
                      </a:r>
                    </a:p>
                  </a:txBody>
                  <a:tcPr marT="42648" marB="426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219463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A2C75D-C596-487C-92DB-5EF2955E28F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27" y="2358927"/>
            <a:ext cx="2559029" cy="9912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78D8E1-B43C-4C6E-8F65-808E3CE3BE5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726" y="4319525"/>
            <a:ext cx="2654240" cy="9261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725E29-5184-47A6-962C-7FDB03C5D6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3725" y="6104736"/>
            <a:ext cx="2682405" cy="7415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D9777C-309F-4C33-8F0E-6D59C1DA90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8818" t="37963" r="14211" b="37772"/>
          <a:stretch/>
        </p:blipFill>
        <p:spPr>
          <a:xfrm>
            <a:off x="9061559" y="2724256"/>
            <a:ext cx="2226490" cy="7663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52E4FEB-770E-47DA-8240-43F3F21CD98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64399" y="4105247"/>
            <a:ext cx="2254905" cy="979736"/>
          </a:xfrm>
          <a:prstGeom prst="rect">
            <a:avLst/>
          </a:prstGeom>
        </p:spPr>
      </p:pic>
      <p:sp>
        <p:nvSpPr>
          <p:cNvPr id="37" name="Овал 36"/>
          <p:cNvSpPr/>
          <p:nvPr/>
        </p:nvSpPr>
        <p:spPr>
          <a:xfrm>
            <a:off x="4940295" y="4781677"/>
            <a:ext cx="2319688" cy="9966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8" tIns="44560" rIns="89118" bIns="44560" rtlCol="0" anchor="ctr"/>
          <a:lstStyle/>
          <a:p>
            <a:pPr algn="ctr"/>
            <a:endParaRPr lang="ru-RU" sz="2339"/>
          </a:p>
        </p:txBody>
      </p:sp>
      <p:sp>
        <p:nvSpPr>
          <p:cNvPr id="38" name="Стрелка вниз 37"/>
          <p:cNvSpPr/>
          <p:nvPr/>
        </p:nvSpPr>
        <p:spPr>
          <a:xfrm>
            <a:off x="6355207" y="5688505"/>
            <a:ext cx="404261" cy="6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8" tIns="44560" rIns="89118" bIns="44560" rtlCol="0" anchor="ctr"/>
          <a:lstStyle/>
          <a:p>
            <a:pPr algn="ctr"/>
            <a:endParaRPr lang="ru-RU" sz="2339"/>
          </a:p>
        </p:txBody>
      </p:sp>
      <p:sp>
        <p:nvSpPr>
          <p:cNvPr id="39" name="Стрелка вниз 38"/>
          <p:cNvSpPr/>
          <p:nvPr/>
        </p:nvSpPr>
        <p:spPr>
          <a:xfrm rot="10800000">
            <a:off x="5400704" y="4349213"/>
            <a:ext cx="404261" cy="556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8" tIns="44560" rIns="89118" bIns="44560" rtlCol="0" anchor="ctr"/>
          <a:lstStyle/>
          <a:p>
            <a:pPr algn="ctr"/>
            <a:endParaRPr lang="ru-RU" sz="2339"/>
          </a:p>
        </p:txBody>
      </p:sp>
      <p:sp>
        <p:nvSpPr>
          <p:cNvPr id="40" name="Стрелка вправо 39"/>
          <p:cNvSpPr/>
          <p:nvPr/>
        </p:nvSpPr>
        <p:spPr>
          <a:xfrm>
            <a:off x="6826847" y="4781674"/>
            <a:ext cx="1116530" cy="41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8" tIns="44560" rIns="89118" bIns="44560" rtlCol="0" anchor="ctr"/>
          <a:lstStyle/>
          <a:p>
            <a:pPr algn="ctr"/>
            <a:endParaRPr lang="ru-RU" sz="2339"/>
          </a:p>
        </p:txBody>
      </p:sp>
      <p:sp>
        <p:nvSpPr>
          <p:cNvPr id="41" name="Стрелка вправо 40"/>
          <p:cNvSpPr/>
          <p:nvPr/>
        </p:nvSpPr>
        <p:spPr>
          <a:xfrm rot="10800000">
            <a:off x="4091667" y="4959748"/>
            <a:ext cx="981777" cy="41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18" tIns="44560" rIns="89118" bIns="44560" rtlCol="0" anchor="ctr"/>
          <a:lstStyle/>
          <a:p>
            <a:pPr algn="ctr"/>
            <a:endParaRPr lang="ru-RU" sz="2339"/>
          </a:p>
        </p:txBody>
      </p:sp>
      <p:sp>
        <p:nvSpPr>
          <p:cNvPr id="42" name="TextBox 41"/>
          <p:cNvSpPr txBox="1"/>
          <p:nvPr/>
        </p:nvSpPr>
        <p:spPr>
          <a:xfrm>
            <a:off x="5103925" y="5114864"/>
            <a:ext cx="2090628" cy="449897"/>
          </a:xfrm>
          <a:prstGeom prst="rect">
            <a:avLst/>
          </a:prstGeom>
          <a:noFill/>
        </p:spPr>
        <p:txBody>
          <a:bodyPr wrap="square" lIns="89118" tIns="44560" rIns="89118" bIns="44560" rtlCol="0">
            <a:spAutoFit/>
          </a:bodyPr>
          <a:lstStyle/>
          <a:p>
            <a:r>
              <a:rPr lang="ru-RU" sz="2339" b="1" i="1" dirty="0"/>
              <a:t>Рассуждать</a:t>
            </a:r>
          </a:p>
        </p:txBody>
      </p:sp>
      <p:pic>
        <p:nvPicPr>
          <p:cNvPr id="27" name="Рисунок 26" descr="https://fioco.ru/Media/Default/Pictures/%D0%B4%D0%BB%D1%8F%20%D0%BD%D0%BE%D0%B2%D0%BE%D1%81%D1%82%D0%B5%D0%B9/1234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2321" y="3769315"/>
            <a:ext cx="4942355" cy="339156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582D4F-0A11-4D66-8EF6-3F8C41B03D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5657" y="1449692"/>
            <a:ext cx="3967719" cy="23066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8D326B-DC51-40C5-85CF-C0297F381A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9984" y="110709"/>
            <a:ext cx="1693168" cy="170505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BFFD918-E3B8-41DE-9B6B-A21BAEC0D26D}"/>
              </a:ext>
            </a:extLst>
          </p:cNvPr>
          <p:cNvSpPr txBox="1"/>
          <p:nvPr/>
        </p:nvSpPr>
        <p:spPr>
          <a:xfrm>
            <a:off x="10085149" y="1872193"/>
            <a:ext cx="1609242" cy="40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46" dirty="0"/>
              <a:t>Л.О. Рослова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EABDC5-D8B7-45F6-AC8D-7DBA6385AC60}"/>
              </a:ext>
            </a:extLst>
          </p:cNvPr>
          <p:cNvSpPr txBox="1"/>
          <p:nvPr/>
        </p:nvSpPr>
        <p:spPr>
          <a:xfrm>
            <a:off x="8027303" y="988684"/>
            <a:ext cx="1973919" cy="932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64" b="1" dirty="0"/>
              <a:t>«Натаскать на задачи математической грамотности нельзя – надо развивать!»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ABDAEC-8808-4E8C-8A62-7051447CB853}"/>
              </a:ext>
            </a:extLst>
          </p:cNvPr>
          <p:cNvSpPr txBox="1"/>
          <p:nvPr/>
        </p:nvSpPr>
        <p:spPr>
          <a:xfrm>
            <a:off x="8871853" y="6175705"/>
            <a:ext cx="2822537" cy="7219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A8D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46" dirty="0"/>
              <a:t>Письмо бабушке</a:t>
            </a:r>
          </a:p>
          <a:p>
            <a:pPr algn="ctr"/>
            <a:r>
              <a:rPr lang="ru-RU" sz="2046" dirty="0"/>
              <a:t> (школа «</a:t>
            </a:r>
            <a:r>
              <a:rPr lang="ru-RU" sz="2046" dirty="0" err="1"/>
              <a:t>Летово</a:t>
            </a:r>
            <a:r>
              <a:rPr lang="ru-RU" sz="2046" dirty="0"/>
              <a:t>»</a:t>
            </a:r>
            <a:r>
              <a:rPr lang="en-US" sz="2046" dirty="0"/>
              <a:t>)</a:t>
            </a:r>
            <a:endParaRPr lang="ru-RU" sz="2046" dirty="0"/>
          </a:p>
        </p:txBody>
      </p:sp>
    </p:spTree>
    <p:extLst>
      <p:ext uri="{BB962C8B-B14F-4D97-AF65-F5344CB8AC3E}">
        <p14:creationId xmlns:p14="http://schemas.microsoft.com/office/powerpoint/2010/main" val="3180218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42" y="240705"/>
            <a:ext cx="10692765" cy="722929"/>
          </a:xfrm>
        </p:spPr>
        <p:txBody>
          <a:bodyPr>
            <a:noAutofit/>
          </a:bodyPr>
          <a:lstStyle/>
          <a:p>
            <a:pPr defTabSz="891083" eaLnBrk="0" fontAlgn="base" hangingPunct="0">
              <a:spcAft>
                <a:spcPct val="0"/>
              </a:spcAft>
            </a:pPr>
            <a:r>
              <a:rPr lang="ru-RU" altLang="ru-RU" sz="2339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 2: Описание основных характеристик заданий по функциональной грамотности для 8 класса: математическая грамотность</a:t>
            </a:r>
            <a:endParaRPr lang="ru-RU" altLang="ru-RU" sz="2339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742554" y="1168893"/>
          <a:ext cx="10271984" cy="5779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7505">
                  <a:extLst>
                    <a:ext uri="{9D8B030D-6E8A-4147-A177-3AD203B41FA5}">
                      <a16:colId xmlns:a16="http://schemas.microsoft.com/office/drawing/2014/main" val="2269615717"/>
                    </a:ext>
                  </a:extLst>
                </a:gridCol>
                <a:gridCol w="2014589">
                  <a:extLst>
                    <a:ext uri="{9D8B030D-6E8A-4147-A177-3AD203B41FA5}">
                      <a16:colId xmlns:a16="http://schemas.microsoft.com/office/drawing/2014/main" val="785324746"/>
                    </a:ext>
                  </a:extLst>
                </a:gridCol>
                <a:gridCol w="1209890">
                  <a:extLst>
                    <a:ext uri="{9D8B030D-6E8A-4147-A177-3AD203B41FA5}">
                      <a16:colId xmlns:a16="http://schemas.microsoft.com/office/drawing/2014/main" val="3591938003"/>
                    </a:ext>
                  </a:extLst>
                </a:gridCol>
              </a:tblGrid>
              <a:tr h="4763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effectLst/>
                        </a:rPr>
                        <a:t>Число заданий в работе 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860" indent="-22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bg1"/>
                          </a:solidFill>
                          <a:effectLst/>
                        </a:rPr>
                        <a:t>в %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422764"/>
                  </a:ext>
                </a:extLst>
              </a:tr>
              <a:tr h="22102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Содержательная область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1144"/>
                  </a:ext>
                </a:extLst>
              </a:tr>
              <a:tr h="22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Количество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75854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Пространство и форма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344277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Изменение и зависимости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160573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Неопределенность и данные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42456"/>
                  </a:ext>
                </a:extLst>
              </a:tr>
              <a:tr h="22102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err="1">
                          <a:solidFill>
                            <a:schemeClr val="bg1"/>
                          </a:solidFill>
                          <a:effectLst/>
                        </a:rPr>
                        <a:t>Компетентностная</a:t>
                      </a: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 область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678086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Формулировать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607851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Применять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008821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Интерпретировать/оценивать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719794"/>
                  </a:ext>
                </a:extLst>
              </a:tr>
              <a:tr h="33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Рассуждать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403213"/>
                  </a:ext>
                </a:extLst>
              </a:tr>
              <a:tr h="22102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Уровень сложности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753776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Низкий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954525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Средний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9345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Повышенный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20%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608096"/>
                  </a:ext>
                </a:extLst>
              </a:tr>
              <a:tr h="221026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chemeClr val="bg1"/>
                          </a:solidFill>
                          <a:effectLst/>
                        </a:rPr>
                        <a:t>Формат ответа</a:t>
                      </a:r>
                      <a:endParaRPr lang="ru-RU" sz="13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870378"/>
                  </a:ext>
                </a:extLst>
              </a:tr>
              <a:tr h="2882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Задание с кратким ответом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40%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34069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Задание на установление соответствия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892933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Задание с развернутым ответом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877679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effectLst/>
                        </a:rPr>
                        <a:t>Задание с множественным выбором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923431"/>
                  </a:ext>
                </a:extLst>
              </a:tr>
              <a:tr h="28829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Задание с выбором одного верного ответа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873811"/>
                  </a:ext>
                </a:extLst>
              </a:tr>
              <a:tr h="2210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>
                          <a:effectLst/>
                        </a:rPr>
                        <a:t>Задание с выпадающим меню</a:t>
                      </a:r>
                      <a:endParaRPr lang="ru-RU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020179"/>
                  </a:ext>
                </a:extLst>
              </a:tr>
              <a:tr h="2517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Итого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100%</a:t>
                      </a:r>
                      <a:endParaRPr lang="ru-RU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998" marR="509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9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73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B7CB7-21DA-4552-B239-5C8B7142A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Пример задания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D4A7FE-5DE7-41D9-B071-354E329AA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77" y="1133922"/>
            <a:ext cx="11521279" cy="5904656"/>
          </a:xfrm>
        </p:spPr>
      </p:pic>
    </p:spTree>
    <p:extLst>
      <p:ext uri="{BB962C8B-B14F-4D97-AF65-F5344CB8AC3E}">
        <p14:creationId xmlns:p14="http://schemas.microsoft.com/office/powerpoint/2010/main" val="2275798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92C3A-213C-4613-A6EB-7FE09304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Характеристики задания и система </a:t>
            </a:r>
            <a:r>
              <a:rPr lang="ru-RU" dirty="0" err="1">
                <a:solidFill>
                  <a:srgbClr val="7030A0"/>
                </a:solidFill>
              </a:rPr>
              <a:t>оценикания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A40B7E-CCDE-4C9E-988C-DFB5835D4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857" y="989906"/>
            <a:ext cx="9649072" cy="6174482"/>
          </a:xfrm>
        </p:spPr>
      </p:pic>
    </p:spTree>
    <p:extLst>
      <p:ext uri="{BB962C8B-B14F-4D97-AF65-F5344CB8AC3E}">
        <p14:creationId xmlns:p14="http://schemas.microsoft.com/office/powerpoint/2010/main" val="169352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AF745-9BBC-4C43-8BCB-E9B03447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Факторы, влияющие на сложность задания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DF21DF-F411-408D-9E14-3BA4C73F9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661" y="917898"/>
            <a:ext cx="10575148" cy="60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0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97BC5-8D54-4707-AB3A-16B5668A6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Уровни функциональной грамотности с примерами заданий по финансовой грамотности (6 класс, 2020)</a:t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188F4A0-AA63-497C-9A41-957F7701A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01" y="1421954"/>
            <a:ext cx="10963008" cy="54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331913" y="2646090"/>
            <a:ext cx="9433047" cy="298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2438" indent="-452438">
              <a:spcAft>
                <a:spcPts val="1000"/>
              </a:spcAft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5. Что рекомендуется учитывать при разработке диагностических материалов для оценки функциональной грамотности? </a:t>
            </a:r>
          </a:p>
          <a:p>
            <a:pPr>
              <a:spcAft>
                <a:spcPts val="1000"/>
              </a:spcAft>
              <a:defRPr/>
            </a:pPr>
            <a:endParaRPr lang="ru-RU" sz="2800" b="1" dirty="0">
              <a:solidFill>
                <a:srgbClr val="7030A0"/>
              </a:solidFill>
              <a:latin typeface="Bitter"/>
            </a:endParaRPr>
          </a:p>
          <a:p>
            <a:pPr>
              <a:defRPr/>
            </a:pPr>
            <a:endParaRPr lang="ru-RU" sz="3508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3678752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92E683-D082-4560-AFF9-547EEEBBB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Отличие тестов достижения от когнитивных тестов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9DF9DA5-F676-44DA-987A-81E8FE195B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26" y="845890"/>
            <a:ext cx="1074698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10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3181A-4C76-475A-9532-DE5DF313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СПЕЦИФИКАЦИЯ 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dirty="0">
                <a:solidFill>
                  <a:srgbClr val="7030A0"/>
                </a:solidFill>
              </a:rPr>
              <a:t>диагностической работы по функциональной грамотности </a:t>
            </a:r>
            <a:br>
              <a:rPr lang="ru-RU" sz="2800" dirty="0">
                <a:solidFill>
                  <a:srgbClr val="7030A0"/>
                </a:solidFill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D2936-9960-46B7-81C3-3025DB48B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4" y="1205931"/>
            <a:ext cx="10692765" cy="51939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1. Цель диагностической работы.</a:t>
            </a:r>
          </a:p>
          <a:p>
            <a:pPr marL="0" indent="0">
              <a:buNone/>
            </a:pPr>
            <a:r>
              <a:rPr lang="ru-RU" dirty="0"/>
              <a:t>2. Подходы к разработке диагностической работы. </a:t>
            </a:r>
          </a:p>
          <a:p>
            <a:pPr marL="0" indent="0">
              <a:buNone/>
            </a:pPr>
            <a:r>
              <a:rPr lang="ru-RU" dirty="0"/>
              <a:t>3. Общая характеристика диагностической работы:</a:t>
            </a:r>
          </a:p>
          <a:p>
            <a:pPr marL="0" indent="265113">
              <a:buNone/>
            </a:pPr>
            <a:r>
              <a:rPr lang="ru-RU" dirty="0"/>
              <a:t>3.1. Содержательная область оценки (распределение заданий по отдельным областям)</a:t>
            </a:r>
          </a:p>
          <a:p>
            <a:pPr marL="0" indent="265113">
              <a:buNone/>
            </a:pPr>
            <a:r>
              <a:rPr lang="ru-RU" dirty="0"/>
              <a:t>3.2. Компетентностная область оценки (распределение заданий по отдельным компетентностным областям)</a:t>
            </a:r>
          </a:p>
          <a:p>
            <a:pPr marL="0" indent="265113">
              <a:buNone/>
            </a:pPr>
            <a:r>
              <a:rPr lang="ru-RU" dirty="0"/>
              <a:t>3.3. Контекст (распределение заданий по отдельным контекстам)</a:t>
            </a:r>
          </a:p>
          <a:p>
            <a:pPr marL="0" indent="265113">
              <a:buNone/>
            </a:pPr>
            <a:r>
              <a:rPr lang="ru-RU" dirty="0"/>
              <a:t>3.4. Уровень сложности задания (распределение заданий по отдельным уровням).</a:t>
            </a:r>
          </a:p>
          <a:p>
            <a:pPr marL="0" indent="265113">
              <a:buNone/>
            </a:pPr>
            <a:r>
              <a:rPr lang="ru-RU" dirty="0"/>
              <a:t>В работу входят задания трех уровней сложности: низкий, средний, высокий. </a:t>
            </a:r>
          </a:p>
          <a:p>
            <a:pPr marL="0" indent="265113">
              <a:buNone/>
            </a:pPr>
            <a:r>
              <a:rPr lang="ru-RU" dirty="0"/>
              <a:t>3.5. Тип задания по форме ответов </a:t>
            </a:r>
          </a:p>
          <a:p>
            <a:pPr marL="0" indent="0">
              <a:buNone/>
            </a:pPr>
            <a:r>
              <a:rPr lang="ru-RU" dirty="0"/>
              <a:t>4. Время выполнения диагностической работы составляет 40 минут.</a:t>
            </a:r>
          </a:p>
          <a:p>
            <a:pPr marL="0" indent="0">
              <a:buNone/>
            </a:pPr>
            <a:r>
              <a:rPr lang="ru-RU" dirty="0"/>
              <a:t>5. Система оценки выполнения диагностической работы.</a:t>
            </a:r>
          </a:p>
          <a:p>
            <a:pPr marL="0" indent="0">
              <a:buNone/>
            </a:pPr>
            <a:r>
              <a:rPr lang="ru-RU" dirty="0"/>
              <a:t>Приложение. План диагностической работы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1548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3181A-4C76-475A-9532-DE5DF313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План диагностической работы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F76AC1-125F-4F54-8242-EC591C5C6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93" y="1205930"/>
            <a:ext cx="11449272" cy="5958458"/>
          </a:xfrm>
        </p:spPr>
      </p:pic>
    </p:spTree>
    <p:extLst>
      <p:ext uri="{BB962C8B-B14F-4D97-AF65-F5344CB8AC3E}">
        <p14:creationId xmlns:p14="http://schemas.microsoft.com/office/powerpoint/2010/main" val="135720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331" y="1318027"/>
            <a:ext cx="5128311" cy="37405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 bwMode="auto">
          <a:xfrm>
            <a:off x="967123" y="212516"/>
            <a:ext cx="1055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Учимся для жизни в изменяющемся мире</a:t>
            </a:r>
          </a:p>
        </p:txBody>
      </p:sp>
      <p:sp>
        <p:nvSpPr>
          <p:cNvPr id="39" name="Прямоугольник: скругленные углы 1">
            <a:extLst>
              <a:ext uri="{FF2B5EF4-FFF2-40B4-BE49-F238E27FC236}">
                <a16:creationId xmlns:a16="http://schemas.microsoft.com/office/drawing/2014/main" id="{1171CD06-08C6-F756-1897-4F35808DDC24}"/>
              </a:ext>
            </a:extLst>
          </p:cNvPr>
          <p:cNvSpPr/>
          <p:nvPr/>
        </p:nvSpPr>
        <p:spPr bwMode="auto">
          <a:xfrm>
            <a:off x="1086397" y="1483070"/>
            <a:ext cx="3780253" cy="54541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11196023"/>
              </a:avLst>
            </a:prstTxWarp>
          </a:bodyPr>
          <a:lstStyle/>
          <a:p>
            <a:pPr algn="ctr"/>
            <a:r>
              <a:rPr lang="ru-RU" sz="1559" b="1" dirty="0">
                <a:solidFill>
                  <a:srgbClr val="5C2A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учит? </a:t>
            </a:r>
          </a:p>
          <a:p>
            <a:pPr algn="ctr"/>
            <a:r>
              <a:rPr lang="ru-RU" sz="1559" b="1" dirty="0">
                <a:solidFill>
                  <a:srgbClr val="5C2A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Школа, семья, общество 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7" r="38716"/>
          <a:stretch/>
        </p:blipFill>
        <p:spPr>
          <a:xfrm rot="16200000">
            <a:off x="5730924" y="794004"/>
            <a:ext cx="522358" cy="9466914"/>
          </a:xfrm>
          <a:prstGeom prst="rect">
            <a:avLst/>
          </a:prstGeom>
        </p:spPr>
      </p:pic>
      <p:sp>
        <p:nvSpPr>
          <p:cNvPr id="52" name="Прямоугольник: скругленные углы 1">
            <a:extLst>
              <a:ext uri="{FF2B5EF4-FFF2-40B4-BE49-F238E27FC236}">
                <a16:creationId xmlns:a16="http://schemas.microsoft.com/office/drawing/2014/main" id="{1171CD06-08C6-F756-1897-4F35808DDC24}"/>
              </a:ext>
            </a:extLst>
          </p:cNvPr>
          <p:cNvSpPr/>
          <p:nvPr/>
        </p:nvSpPr>
        <p:spPr bwMode="auto">
          <a:xfrm>
            <a:off x="4234057" y="5755860"/>
            <a:ext cx="3511928" cy="212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59" b="1" dirty="0">
                <a:solidFill>
                  <a:srgbClr val="5C2A08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РЕШЕНИЕ ПРОБЛЕМ</a:t>
            </a:r>
          </a:p>
        </p:txBody>
      </p:sp>
      <p:sp>
        <p:nvSpPr>
          <p:cNvPr id="54" name="Прямоугольник: скругленные углы 1">
            <a:extLst>
              <a:ext uri="{FF2B5EF4-FFF2-40B4-BE49-F238E27FC236}">
                <a16:creationId xmlns:a16="http://schemas.microsoft.com/office/drawing/2014/main" id="{1171CD06-08C6-F756-1897-4F35808DDC24}"/>
              </a:ext>
            </a:extLst>
          </p:cNvPr>
          <p:cNvSpPr/>
          <p:nvPr/>
        </p:nvSpPr>
        <p:spPr bwMode="auto">
          <a:xfrm>
            <a:off x="3302304" y="6644275"/>
            <a:ext cx="5644273" cy="4571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46" b="1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ФУНКЦИОНАЛЬНАЯ ГРАМОТНОСТЬ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123" y="1678250"/>
            <a:ext cx="3925150" cy="3833367"/>
          </a:xfrm>
          <a:prstGeom prst="rect">
            <a:avLst/>
          </a:prstGeom>
        </p:spPr>
      </p:pic>
      <p:sp>
        <p:nvSpPr>
          <p:cNvPr id="7" name="AutoShape 2" descr="Question Mark Clipart Question Mark Clip Art At Clker - Png Download ..."/>
          <p:cNvSpPr>
            <a:spLocks noChangeAspect="1" noChangeArrowheads="1"/>
          </p:cNvSpPr>
          <p:nvPr/>
        </p:nvSpPr>
        <p:spPr bwMode="auto">
          <a:xfrm>
            <a:off x="151605" y="99929"/>
            <a:ext cx="297021" cy="29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106" tIns="44553" rIns="89106" bIns="44553" numCol="1" anchor="t" anchorCtr="0" compatLnSpc="1">
            <a:prstTxWarp prst="textNoShape">
              <a:avLst/>
            </a:prstTxWarp>
          </a:bodyPr>
          <a:lstStyle/>
          <a:p>
            <a:endParaRPr lang="ru-RU" sz="2046"/>
          </a:p>
        </p:txBody>
      </p:sp>
      <p:grpSp>
        <p:nvGrpSpPr>
          <p:cNvPr id="24" name="Группа 23"/>
          <p:cNvGrpSpPr/>
          <p:nvPr/>
        </p:nvGrpSpPr>
        <p:grpSpPr>
          <a:xfrm>
            <a:off x="6245188" y="2320436"/>
            <a:ext cx="4130571" cy="2881061"/>
            <a:chOff x="6393757" y="1742323"/>
            <a:chExt cx="4396340" cy="326314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438" y="2089040"/>
              <a:ext cx="311165" cy="667425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30046" y="2892086"/>
              <a:ext cx="410195" cy="667425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393757" y="3153223"/>
              <a:ext cx="311165" cy="66742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268373" y="3534113"/>
              <a:ext cx="311165" cy="667425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42578" y="1804046"/>
              <a:ext cx="410195" cy="667425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96818" y="2711728"/>
              <a:ext cx="235613" cy="505372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017336" y="1742323"/>
              <a:ext cx="235613" cy="50537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41099" y="3828073"/>
              <a:ext cx="410195" cy="667425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741430" y="2163312"/>
              <a:ext cx="311165" cy="667425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054368" y="2832128"/>
              <a:ext cx="311165" cy="667425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21282" y="3268459"/>
              <a:ext cx="311165" cy="667425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91940" y="3771897"/>
              <a:ext cx="311165" cy="667425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488591" y="2797730"/>
              <a:ext cx="410195" cy="667425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57004" y="2541155"/>
              <a:ext cx="235613" cy="505372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02800" y="2248834"/>
              <a:ext cx="311165" cy="667425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898786" y="3751369"/>
              <a:ext cx="235613" cy="505372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322054" y="1966705"/>
              <a:ext cx="311165" cy="667425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134399" y="2126416"/>
              <a:ext cx="311165" cy="667425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980" y="2389133"/>
              <a:ext cx="156708" cy="336127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112250" y="3328247"/>
              <a:ext cx="156708" cy="336127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715964" y="4100477"/>
              <a:ext cx="156708" cy="336127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19730" y="3081295"/>
              <a:ext cx="156708" cy="336127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7423" y="2936922"/>
              <a:ext cx="156708" cy="33612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876637" y="1827091"/>
              <a:ext cx="235613" cy="50537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33403" y="4018361"/>
              <a:ext cx="460204" cy="987103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329893" y="3442241"/>
              <a:ext cx="460204" cy="987103"/>
            </a:xfrm>
            <a:prstGeom prst="rect">
              <a:avLst/>
            </a:prstGeom>
          </p:spPr>
        </p:pic>
      </p:grpSp>
      <p:sp>
        <p:nvSpPr>
          <p:cNvPr id="22" name="Стрелка вправо 21"/>
          <p:cNvSpPr/>
          <p:nvPr/>
        </p:nvSpPr>
        <p:spPr>
          <a:xfrm>
            <a:off x="5087889" y="3215805"/>
            <a:ext cx="764561" cy="57166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46"/>
          </a:p>
        </p:txBody>
      </p:sp>
      <p:sp>
        <p:nvSpPr>
          <p:cNvPr id="78" name="Стрелка вправо 77"/>
          <p:cNvSpPr/>
          <p:nvPr/>
        </p:nvSpPr>
        <p:spPr bwMode="auto">
          <a:xfrm rot="5400000">
            <a:off x="5843441" y="5955139"/>
            <a:ext cx="293284" cy="57166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46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38D9D-312A-48E2-ABD8-B4B67656D533}"/>
              </a:ext>
            </a:extLst>
          </p:cNvPr>
          <p:cNvSpPr txBox="1"/>
          <p:nvPr/>
        </p:nvSpPr>
        <p:spPr>
          <a:xfrm>
            <a:off x="9474349" y="6319171"/>
            <a:ext cx="21547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поступить?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E10E3-83B6-4821-B508-18CD76645381}"/>
              </a:ext>
            </a:extLst>
          </p:cNvPr>
          <p:cNvSpPr txBox="1"/>
          <p:nvPr/>
        </p:nvSpPr>
        <p:spPr>
          <a:xfrm>
            <a:off x="611833" y="5955247"/>
            <a:ext cx="20513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Как объяснить?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05788-2C90-48AE-83A5-D7947D23BD0F}"/>
              </a:ext>
            </a:extLst>
          </p:cNvPr>
          <p:cNvSpPr txBox="1"/>
          <p:nvPr/>
        </p:nvSpPr>
        <p:spPr>
          <a:xfrm>
            <a:off x="9327114" y="5853423"/>
            <a:ext cx="2777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сделать?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31012-C3ED-4634-8823-E0CBCE94AEAC}"/>
              </a:ext>
            </a:extLst>
          </p:cNvPr>
          <p:cNvSpPr txBox="1"/>
          <p:nvPr/>
        </p:nvSpPr>
        <p:spPr>
          <a:xfrm>
            <a:off x="611832" y="6436526"/>
            <a:ext cx="20513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 выбрать?</a:t>
            </a:r>
          </a:p>
        </p:txBody>
      </p:sp>
    </p:spTree>
    <p:extLst>
      <p:ext uri="{BB962C8B-B14F-4D97-AF65-F5344CB8AC3E}">
        <p14:creationId xmlns:p14="http://schemas.microsoft.com/office/powerpoint/2010/main" val="88963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3181A-4C76-475A-9532-DE5DF313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Пример комплексного задания «Сесть на астероид»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10FAD84-EE7B-4C5C-ADA3-0A4A2EBB9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57" y="1344476"/>
            <a:ext cx="3571790" cy="281406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114100-8311-443C-9048-6C31FEA92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391" y="1497421"/>
            <a:ext cx="3461402" cy="2683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4913E0-EDB5-484A-A835-D195402FD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104" y="1475401"/>
            <a:ext cx="4167585" cy="26831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66509C-6CC3-473A-AF16-B007E5CBB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41105"/>
            <a:ext cx="3729539" cy="25974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4E8F18-CF33-474E-AC76-2C1239263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6209" y="4355436"/>
            <a:ext cx="4167585" cy="268314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FCBC80-8E62-4C98-B4AD-09CE2C2AF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811" y="4355437"/>
            <a:ext cx="3573040" cy="268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0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BC45E-778C-4561-A13E-D5553CEA9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Характеристики заданий и система оценивания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0C54871-3928-403F-8D98-7FC6BABB7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865" y="1061916"/>
            <a:ext cx="10225136" cy="6192686"/>
          </a:xfrm>
        </p:spPr>
      </p:pic>
    </p:spTree>
    <p:extLst>
      <p:ext uri="{BB962C8B-B14F-4D97-AF65-F5344CB8AC3E}">
        <p14:creationId xmlns:p14="http://schemas.microsoft.com/office/powerpoint/2010/main" val="4001304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2E332-CBF7-4BA4-B0F2-64629685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17" y="-76118"/>
            <a:ext cx="10651114" cy="1643229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br>
              <a:rPr lang="ru-RU" sz="2339" dirty="0"/>
            </a:br>
            <a:r>
              <a:rPr lang="ru-RU" sz="2800" dirty="0">
                <a:solidFill>
                  <a:srgbClr val="7030A0"/>
                </a:solidFill>
              </a:rPr>
              <a:t>Формирующий мониторинг: основные направления повышения эффективности мониторинга формирования и оценки  функциональной грамотности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E1AA6-5A00-4566-B2D4-B5F629383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640" y="1819000"/>
            <a:ext cx="8019574" cy="3734447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47673" y="1567111"/>
            <a:ext cx="10180660" cy="5106166"/>
          </a:xfrm>
          <a:prstGeom prst="rect">
            <a:avLst/>
          </a:prstGeom>
        </p:spPr>
        <p:txBody>
          <a:bodyPr wrap="square" lIns="66825" tIns="33413" rIns="66825" bIns="33413">
            <a:spAutoFit/>
          </a:bodyPr>
          <a:lstStyle/>
          <a:p>
            <a:pPr marL="334156" indent="-334156">
              <a:buFontTx/>
              <a:buAutoNum type="arabicPeriod"/>
            </a:pPr>
            <a:r>
              <a:rPr lang="ru-RU" sz="2339" u="sng" dirty="0"/>
              <a:t>Изменение целевых установок</a:t>
            </a:r>
            <a:r>
              <a:rPr lang="ru-RU" sz="2339" dirty="0"/>
              <a:t>: мониторинг формирования и оценки функциональной грамотности – это </a:t>
            </a:r>
            <a:r>
              <a:rPr lang="ru-RU" sz="2339" dirty="0">
                <a:solidFill>
                  <a:srgbClr val="C00000"/>
                </a:solidFill>
              </a:rPr>
              <a:t>не контроль и не проверка. </a:t>
            </a:r>
            <a:r>
              <a:rPr lang="ru-RU" sz="2339" dirty="0"/>
              <a:t>Это </a:t>
            </a:r>
            <a:r>
              <a:rPr lang="ru-RU" sz="2339" dirty="0">
                <a:solidFill>
                  <a:srgbClr val="C00000"/>
                </a:solidFill>
              </a:rPr>
              <a:t>поддержка и обеспечение </a:t>
            </a:r>
            <a:r>
              <a:rPr lang="ru-RU" sz="2339" dirty="0"/>
              <a:t>формирования функциональной грамотности. </a:t>
            </a:r>
          </a:p>
          <a:p>
            <a:pPr marL="334156" indent="-334156">
              <a:buAutoNum type="arabicPeriod"/>
            </a:pPr>
            <a:r>
              <a:rPr lang="ru-RU" sz="2339" dirty="0"/>
              <a:t>Разработка </a:t>
            </a:r>
            <a:r>
              <a:rPr lang="ru-RU" sz="2339" u="sng" dirty="0"/>
              <a:t>комплексного дизайна мониторинга</a:t>
            </a:r>
            <a:r>
              <a:rPr lang="ru-RU" sz="2339" dirty="0"/>
              <a:t>, включая и </a:t>
            </a:r>
            <a:r>
              <a:rPr lang="ru-RU" sz="2339" dirty="0" err="1"/>
              <a:t>лонгитьюды</a:t>
            </a:r>
            <a:r>
              <a:rPr lang="ru-RU" sz="2339" dirty="0"/>
              <a:t>.</a:t>
            </a:r>
          </a:p>
          <a:p>
            <a:pPr marL="334156" indent="-334156">
              <a:buAutoNum type="arabicPeriod"/>
            </a:pPr>
            <a:r>
              <a:rPr lang="ru-RU" sz="2339" dirty="0"/>
              <a:t> В качестве основных составляющих функциональной грамотности выделены </a:t>
            </a:r>
            <a:r>
              <a:rPr lang="ru-RU" sz="2339" u="sng" dirty="0"/>
              <a:t>шесть составляющих</a:t>
            </a:r>
            <a:r>
              <a:rPr lang="ru-RU" sz="2339" dirty="0"/>
              <a:t>: математическая грамотность, читательская грамотность, естественнонаучная грамотность, финансовая грамотность, глобальные компетенции и креативное мышление.</a:t>
            </a:r>
          </a:p>
          <a:p>
            <a:pPr marL="334156" indent="-334156">
              <a:buAutoNum type="arabicPeriod"/>
            </a:pPr>
            <a:r>
              <a:rPr lang="ru-RU" sz="2339" dirty="0"/>
              <a:t>Формирование </a:t>
            </a:r>
            <a:r>
              <a:rPr lang="ru-RU" sz="2339" u="sng" dirty="0"/>
              <a:t>комплексного конструкта </a:t>
            </a:r>
            <a:r>
              <a:rPr lang="ru-RU" sz="2339" dirty="0"/>
              <a:t>(функциональной грамотности): разработка заданий на оценку способности применять знания и умения во </a:t>
            </a:r>
            <a:r>
              <a:rPr lang="ru-RU" sz="2339" dirty="0" err="1"/>
              <a:t>внеучебном</a:t>
            </a:r>
            <a:r>
              <a:rPr lang="ru-RU" sz="2339" dirty="0"/>
              <a:t> контексте (</a:t>
            </a:r>
            <a:r>
              <a:rPr lang="ru-RU" sz="2339" u="sng" dirty="0"/>
              <a:t>оценка переноса знаний</a:t>
            </a:r>
            <a:r>
              <a:rPr lang="ru-RU" sz="2339" dirty="0"/>
              <a:t>)</a:t>
            </a:r>
          </a:p>
          <a:p>
            <a:pPr marL="334156" indent="-334156">
              <a:buAutoNum type="arabicPeriod"/>
            </a:pPr>
            <a:r>
              <a:rPr lang="ru-RU" sz="2339" dirty="0"/>
              <a:t> </a:t>
            </a:r>
            <a:r>
              <a:rPr lang="ru-RU" sz="2339" u="sng" dirty="0"/>
              <a:t>Соединение мониторинга с повышением квалификации </a:t>
            </a:r>
            <a:r>
              <a:rPr lang="ru-RU" sz="2339" dirty="0"/>
              <a:t>учителей</a:t>
            </a:r>
          </a:p>
          <a:p>
            <a:pPr marL="334156" indent="-334156">
              <a:buAutoNum type="arabicPeriod"/>
            </a:pPr>
            <a:r>
              <a:rPr lang="ru-RU" sz="2339" u="sng" dirty="0"/>
              <a:t>Научно-методическое сопровождение </a:t>
            </a:r>
            <a:r>
              <a:rPr lang="ru-RU" sz="2339" dirty="0"/>
              <a:t>процесса формирования и оценки функциональной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4139918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14" y="1"/>
            <a:ext cx="11199522" cy="164691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Структура диагностической работы </a:t>
            </a:r>
            <a:br>
              <a:rPr lang="en-US" sz="3200" dirty="0">
                <a:solidFill>
                  <a:srgbClr val="7030A0"/>
                </a:solidFill>
              </a:rPr>
            </a:br>
            <a:r>
              <a:rPr lang="ru-RU" sz="3200" dirty="0">
                <a:solidFill>
                  <a:srgbClr val="7030A0"/>
                </a:solidFill>
              </a:rPr>
              <a:t>для учащихся 8 класса (2023)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586451"/>
              </p:ext>
            </p:extLst>
          </p:nvPr>
        </p:nvGraphicFramePr>
        <p:xfrm>
          <a:off x="270391" y="1444423"/>
          <a:ext cx="9851204" cy="5502588"/>
        </p:xfrm>
        <a:graphic>
          <a:graphicData uri="http://schemas.openxmlformats.org/drawingml/2006/table">
            <a:tbl>
              <a:tblPr/>
              <a:tblGrid>
                <a:gridCol w="589293">
                  <a:extLst>
                    <a:ext uri="{9D8B030D-6E8A-4147-A177-3AD203B41FA5}">
                      <a16:colId xmlns:a16="http://schemas.microsoft.com/office/drawing/2014/main" val="2806814607"/>
                    </a:ext>
                  </a:extLst>
                </a:gridCol>
                <a:gridCol w="2657754">
                  <a:extLst>
                    <a:ext uri="{9D8B030D-6E8A-4147-A177-3AD203B41FA5}">
                      <a16:colId xmlns:a16="http://schemas.microsoft.com/office/drawing/2014/main" val="1004734948"/>
                    </a:ext>
                  </a:extLst>
                </a:gridCol>
                <a:gridCol w="2036282">
                  <a:extLst>
                    <a:ext uri="{9D8B030D-6E8A-4147-A177-3AD203B41FA5}">
                      <a16:colId xmlns:a16="http://schemas.microsoft.com/office/drawing/2014/main" val="2460729421"/>
                    </a:ext>
                  </a:extLst>
                </a:gridCol>
                <a:gridCol w="2036282">
                  <a:extLst>
                    <a:ext uri="{9D8B030D-6E8A-4147-A177-3AD203B41FA5}">
                      <a16:colId xmlns:a16="http://schemas.microsoft.com/office/drawing/2014/main" val="3212423796"/>
                    </a:ext>
                  </a:extLst>
                </a:gridCol>
                <a:gridCol w="2531593">
                  <a:extLst>
                    <a:ext uri="{9D8B030D-6E8A-4147-A177-3AD203B41FA5}">
                      <a16:colId xmlns:a16="http://schemas.microsoft.com/office/drawing/2014/main" val="2044339515"/>
                    </a:ext>
                  </a:extLst>
                </a:gridCol>
              </a:tblGrid>
              <a:tr h="4217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Вариант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1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2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3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4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595583"/>
                  </a:ext>
                </a:extLst>
              </a:tr>
              <a:tr h="86357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КМ1:ВСПОМИНАЯ ЛЕТО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ГК2022: ДЕЯТЕЛЬНОСТЬ ЮНЕСКО И ОБРАЗОВАНИЕ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ЧТ1: ОНЛАЙН-ОБРАЗОВАНИЕ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ФН1: ХОРОШИЙ ПРИМЕР + В РУКАХ МОШЕННИКА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730237"/>
                  </a:ext>
                </a:extLst>
              </a:tr>
              <a:tr h="853545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ГК1: ЗАЧЕМ НАМ ДИСПАНСЕРИЗАЦИЯ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00050"/>
                          </a:solidFill>
                          <a:effectLst/>
                          <a:latin typeface="Times New Roman" panose="02020603050405020304" pitchFamily="18" charset="0"/>
                        </a:rPr>
                        <a:t>ЕС2022: ЛЕТИМ НА МАРС+ В ТОЛЩЕ ВОДЫ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ФН2022: ЗА КАРТОЙ В БАНК + ПОКУПАЕМ ОНЛАЙН? 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МА1: РЫБАЛКА + БЛАГОУСТРОЙСТВО СКВЕРА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596783"/>
                  </a:ext>
                </a:extLst>
              </a:tr>
              <a:tr h="69259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ФН1: ХОРОШИЙ ПРИМЕР + В РУКАХ МОШЕННИКА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МА2: РАСТЕНИЯ В ПАРКЕ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00050"/>
                          </a:solidFill>
                          <a:effectLst/>
                          <a:latin typeface="Times New Roman" panose="02020603050405020304" pitchFamily="18" charset="0"/>
                        </a:rPr>
                        <a:t>ЕС1: НЕЛЬЗЯ БЕЗ ВИТАМИНОВ+С ГОРЫ НА ЛЫЖАХ 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КМ1:ВСПОМИНАЯ ЛЕТО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05359"/>
                  </a:ext>
                </a:extLst>
              </a:tr>
              <a:tr h="88648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МА1: РЫБАЛКА + БЛАГОУСТРОЙСТВО СКВЕРА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ГК2: ИНФОРМАЦИОННОЕ НЕРАВВЕНСТВО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ФН2: БАБУШКИНО ВАРЕНЬЕ + ЧТОБЫ КУПИТЬ САМОКАТ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ЧТ2022: МОДНАЯ ИСТОРИЯ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167622"/>
                  </a:ext>
                </a:extLst>
              </a:tr>
              <a:tr h="795091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ЧТ1: ОНЛАЙН-ОБРАЗОВАНИЕ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КМ2: ДЕНЬ ЗДОРОВЬЯ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МА2022: СКИДКИ В ИНТЕРНЕТ-МАГАЗИНЕ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00050"/>
                          </a:solidFill>
                          <a:effectLst/>
                          <a:latin typeface="Times New Roman" panose="02020603050405020304" pitchFamily="18" charset="0"/>
                        </a:rPr>
                        <a:t>ЕС: ЗАЧЕМ НАМ НУЖЕН КИСЛОРОД? +МОЖЕТ ЛИ ВОДА ТЕЧЬ ВВЕРХ? 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204475"/>
                  </a:ext>
                </a:extLst>
              </a:tr>
              <a:tr h="97868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00050"/>
                          </a:solidFill>
                          <a:effectLst/>
                          <a:latin typeface="Times New Roman" panose="02020603050405020304" pitchFamily="18" charset="0"/>
                        </a:rPr>
                        <a:t>ЕС1: НЕЛЬЗЯ БЕЗ ВИТАМИНОВ+С ГОРЫ НА ЛЫЖАХ 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КМ2022:ДЕНЬ ИГРЫ И ИГРУШКИ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ЧТ2: ЭКОТУРИЗМ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ГК1: ЗАЧЕМ НАМ ДИСПАНСЕРИЗАЦИЯ</a:t>
                      </a:r>
                    </a:p>
                  </a:txBody>
                  <a:tcPr marL="5898" marR="5898" marT="58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3574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8491520-E0FB-4CB5-A231-BEA670D02DA0}"/>
              </a:ext>
            </a:extLst>
          </p:cNvPr>
          <p:cNvSpPr txBox="1"/>
          <p:nvPr/>
        </p:nvSpPr>
        <p:spPr>
          <a:xfrm>
            <a:off x="10217532" y="1366329"/>
            <a:ext cx="1571140" cy="2206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1083">
              <a:lnSpc>
                <a:spcPct val="80000"/>
              </a:lnSpc>
              <a:defRPr/>
            </a:pPr>
            <a:r>
              <a:rPr lang="ru-RU" sz="1559" i="1" dirty="0">
                <a:solidFill>
                  <a:prstClr val="black"/>
                </a:solidFill>
                <a:latin typeface="Calibri"/>
              </a:rPr>
              <a:t>Количество направлений: </a:t>
            </a:r>
            <a:r>
              <a:rPr lang="ru-RU" sz="1559" b="1" i="1" dirty="0">
                <a:solidFill>
                  <a:prstClr val="black"/>
                </a:solidFill>
                <a:latin typeface="Calibri"/>
              </a:rPr>
              <a:t>6 </a:t>
            </a:r>
          </a:p>
          <a:p>
            <a:pPr defTabSz="891083">
              <a:lnSpc>
                <a:spcPct val="80000"/>
              </a:lnSpc>
              <a:defRPr/>
            </a:pPr>
            <a:r>
              <a:rPr lang="ru-RU" sz="1559" i="1" dirty="0">
                <a:solidFill>
                  <a:prstClr val="black"/>
                </a:solidFill>
                <a:latin typeface="Calibri"/>
              </a:rPr>
              <a:t>Количество вариантов: </a:t>
            </a:r>
            <a:r>
              <a:rPr lang="ru-RU" sz="1559" b="1" i="1" dirty="0">
                <a:solidFill>
                  <a:prstClr val="black"/>
                </a:solidFill>
                <a:latin typeface="Calibri"/>
              </a:rPr>
              <a:t>6 </a:t>
            </a:r>
          </a:p>
          <a:p>
            <a:pPr defTabSz="891083">
              <a:lnSpc>
                <a:spcPct val="80000"/>
              </a:lnSpc>
              <a:defRPr/>
            </a:pPr>
            <a:r>
              <a:rPr lang="ru-RU" sz="1559" i="1" dirty="0">
                <a:solidFill>
                  <a:prstClr val="black"/>
                </a:solidFill>
                <a:latin typeface="Calibri"/>
              </a:rPr>
              <a:t>Время выполнения блока: </a:t>
            </a:r>
            <a:r>
              <a:rPr lang="ru-RU" sz="1559" b="1" i="1" dirty="0">
                <a:solidFill>
                  <a:prstClr val="black"/>
                </a:solidFill>
                <a:latin typeface="Calibri"/>
              </a:rPr>
              <a:t>20 мин</a:t>
            </a:r>
          </a:p>
          <a:p>
            <a:pPr defTabSz="891083">
              <a:lnSpc>
                <a:spcPct val="80000"/>
              </a:lnSpc>
              <a:defRPr/>
            </a:pPr>
            <a:r>
              <a:rPr lang="ru-RU" sz="1559" i="1" dirty="0">
                <a:solidFill>
                  <a:prstClr val="black"/>
                </a:solidFill>
                <a:latin typeface="Calibri"/>
              </a:rPr>
              <a:t>Время выполнения варианта</a:t>
            </a:r>
            <a:r>
              <a:rPr lang="ru-RU" sz="1559" i="1" u="sng" dirty="0">
                <a:solidFill>
                  <a:prstClr val="black"/>
                </a:solidFill>
                <a:latin typeface="Calibri"/>
              </a:rPr>
              <a:t>: </a:t>
            </a:r>
            <a:r>
              <a:rPr lang="ru-RU" sz="1559" b="1" i="1" dirty="0">
                <a:solidFill>
                  <a:prstClr val="black"/>
                </a:solidFill>
                <a:latin typeface="Calibri"/>
              </a:rPr>
              <a:t>80 мин (2 урока)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A187-6522-4738-9774-277744EB6FEE}"/>
              </a:ext>
            </a:extLst>
          </p:cNvPr>
          <p:cNvSpPr txBox="1"/>
          <p:nvPr/>
        </p:nvSpPr>
        <p:spPr>
          <a:xfrm>
            <a:off x="10217532" y="3572505"/>
            <a:ext cx="1571140" cy="1246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91083">
              <a:lnSpc>
                <a:spcPct val="80000"/>
              </a:lnSpc>
              <a:defRPr/>
            </a:pPr>
            <a:r>
              <a:rPr lang="ru-RU" sz="1559" i="1" dirty="0">
                <a:solidFill>
                  <a:prstClr val="black"/>
                </a:solidFill>
                <a:latin typeface="Calibri"/>
              </a:rPr>
              <a:t>Повтор блоков позволяет выстроить задания всех вариантов на одной шкале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B58C0-3273-4E3A-B08F-2FC2F3F75D36}"/>
              </a:ext>
            </a:extLst>
          </p:cNvPr>
          <p:cNvSpPr txBox="1"/>
          <p:nvPr/>
        </p:nvSpPr>
        <p:spPr>
          <a:xfrm>
            <a:off x="10217531" y="4954379"/>
            <a:ext cx="1475205" cy="201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559" i="1" dirty="0"/>
              <a:t>Повтор блоков из 7 или 8 классов прошлых лет позволяет выстроить результаты  7  8 классов 2023 г на единой шкале</a:t>
            </a:r>
          </a:p>
        </p:txBody>
      </p:sp>
    </p:spTree>
    <p:extLst>
      <p:ext uri="{BB962C8B-B14F-4D97-AF65-F5344CB8AC3E}">
        <p14:creationId xmlns:p14="http://schemas.microsoft.com/office/powerpoint/2010/main" val="3675096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841" y="-162222"/>
            <a:ext cx="10840583" cy="2050468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</a:rPr>
              <a:t>Структура диагностической работы для учителей (2023)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82409"/>
              </p:ext>
            </p:extLst>
          </p:nvPr>
        </p:nvGraphicFramePr>
        <p:xfrm>
          <a:off x="448659" y="1493962"/>
          <a:ext cx="10983533" cy="5670425"/>
        </p:xfrm>
        <a:graphic>
          <a:graphicData uri="http://schemas.openxmlformats.org/drawingml/2006/table">
            <a:tbl>
              <a:tblPr/>
              <a:tblGrid>
                <a:gridCol w="1256870">
                  <a:extLst>
                    <a:ext uri="{9D8B030D-6E8A-4147-A177-3AD203B41FA5}">
                      <a16:colId xmlns:a16="http://schemas.microsoft.com/office/drawing/2014/main" val="2821850783"/>
                    </a:ext>
                  </a:extLst>
                </a:gridCol>
                <a:gridCol w="2638513">
                  <a:extLst>
                    <a:ext uri="{9D8B030D-6E8A-4147-A177-3AD203B41FA5}">
                      <a16:colId xmlns:a16="http://schemas.microsoft.com/office/drawing/2014/main" val="3459079348"/>
                    </a:ext>
                  </a:extLst>
                </a:gridCol>
                <a:gridCol w="2438490">
                  <a:extLst>
                    <a:ext uri="{9D8B030D-6E8A-4147-A177-3AD203B41FA5}">
                      <a16:colId xmlns:a16="http://schemas.microsoft.com/office/drawing/2014/main" val="1880463477"/>
                    </a:ext>
                  </a:extLst>
                </a:gridCol>
                <a:gridCol w="2345494">
                  <a:extLst>
                    <a:ext uri="{9D8B030D-6E8A-4147-A177-3AD203B41FA5}">
                      <a16:colId xmlns:a16="http://schemas.microsoft.com/office/drawing/2014/main" val="1416962631"/>
                    </a:ext>
                  </a:extLst>
                </a:gridCol>
                <a:gridCol w="2304166">
                  <a:extLst>
                    <a:ext uri="{9D8B030D-6E8A-4147-A177-3AD203B41FA5}">
                      <a16:colId xmlns:a16="http://schemas.microsoft.com/office/drawing/2014/main" val="4000445600"/>
                    </a:ext>
                  </a:extLst>
                </a:gridCol>
              </a:tblGrid>
              <a:tr h="51903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Вариант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1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2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3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Блок 4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609507"/>
                  </a:ext>
                </a:extLst>
              </a:tr>
              <a:tr h="1416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(учителя ест-научных предметов)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Естественно-научная грамотность</a:t>
                      </a:r>
                    </a:p>
                    <a:p>
                      <a:pPr algn="ctr" fontAlgn="b"/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Нельзя без </a:t>
                      </a:r>
                      <a:r>
                        <a:rPr lang="ru-RU" sz="19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витаминов+С</a:t>
                      </a:r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горы на лыжах.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Читательская грамотность</a:t>
                      </a:r>
                    </a:p>
                    <a:p>
                      <a:pPr algn="ctr" fontAlgn="b"/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Экотуризм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Педагогические кейсы </a:t>
                      </a: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Анкетирование</a:t>
                      </a: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535712"/>
                  </a:ext>
                </a:extLst>
              </a:tr>
              <a:tr h="141621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(учителя русского языка и литературы) 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Читательская  грамотность</a:t>
                      </a:r>
                    </a:p>
                    <a:p>
                      <a:pPr algn="ctr" fontAlgn="b"/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Экотуризм</a:t>
                      </a: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</a:p>
                  </a:txBody>
                  <a:tcPr marL="6188" marR="6188" marT="618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Педагогические кейсы </a:t>
                      </a:r>
                      <a:endParaRPr lang="ru-RU" sz="1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Глобальные компетенции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Информационное</a:t>
                      </a:r>
                      <a:r>
                        <a:rPr lang="ru-RU" sz="1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неравенство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Анкетирование </a:t>
                      </a:r>
                      <a:endParaRPr lang="ru-RU" sz="19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335976"/>
                  </a:ext>
                </a:extLst>
              </a:tr>
              <a:tr h="15437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(учителя математики)</a:t>
                      </a:r>
                    </a:p>
                  </a:txBody>
                  <a:tcPr marL="6188" marR="6188" marT="61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Педагогические кейсы</a:t>
                      </a:r>
                    </a:p>
                  </a:txBody>
                  <a:tcPr marL="6188" marR="6188" marT="618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Математическая грамотность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Рыбалка+сквер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Читательская грамотность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Экотуризм</a:t>
                      </a:r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Анкетирование</a:t>
                      </a: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987743"/>
                  </a:ext>
                </a:extLst>
              </a:tr>
              <a:tr h="775213"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88" marR="6188" marT="61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216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262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7030A0"/>
                </a:solidFill>
              </a:rPr>
              <a:t>Процедура разработки диагностических измерительных материалов</a:t>
            </a:r>
          </a:p>
        </p:txBody>
      </p:sp>
      <p:sp>
        <p:nvSpPr>
          <p:cNvPr id="5" name="Стрелка вправо с вырезом 4"/>
          <p:cNvSpPr/>
          <p:nvPr/>
        </p:nvSpPr>
        <p:spPr>
          <a:xfrm>
            <a:off x="1168845" y="3016021"/>
            <a:ext cx="9823841" cy="1584113"/>
          </a:xfrm>
          <a:prstGeom prst="notchedRightArrow">
            <a:avLst/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Группа 22"/>
          <p:cNvGrpSpPr>
            <a:grpSpLocks/>
          </p:cNvGrpSpPr>
          <p:nvPr/>
        </p:nvGrpSpPr>
        <p:grpSpPr bwMode="auto">
          <a:xfrm>
            <a:off x="1823382" y="3664185"/>
            <a:ext cx="8702310" cy="338789"/>
            <a:chOff x="654756" y="3457600"/>
            <a:chExt cx="7834492" cy="406400"/>
          </a:xfrm>
        </p:grpSpPr>
        <p:sp>
          <p:nvSpPr>
            <p:cNvPr id="7" name="Овал 6"/>
            <p:cNvSpPr/>
            <p:nvPr/>
          </p:nvSpPr>
          <p:spPr>
            <a:xfrm>
              <a:off x="654756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Овал 9"/>
            <p:cNvSpPr/>
            <p:nvPr/>
          </p:nvSpPr>
          <p:spPr>
            <a:xfrm>
              <a:off x="1715912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11"/>
            <p:cNvSpPr/>
            <p:nvPr/>
          </p:nvSpPr>
          <p:spPr>
            <a:xfrm>
              <a:off x="2777068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Овал 13"/>
            <p:cNvSpPr/>
            <p:nvPr/>
          </p:nvSpPr>
          <p:spPr>
            <a:xfrm>
              <a:off x="3838224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Овал 15"/>
            <p:cNvSpPr/>
            <p:nvPr/>
          </p:nvSpPr>
          <p:spPr>
            <a:xfrm>
              <a:off x="4899380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Овал 17"/>
            <p:cNvSpPr/>
            <p:nvPr/>
          </p:nvSpPr>
          <p:spPr>
            <a:xfrm>
              <a:off x="5960536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19"/>
            <p:cNvSpPr/>
            <p:nvPr/>
          </p:nvSpPr>
          <p:spPr>
            <a:xfrm>
              <a:off x="7021692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Овал 21"/>
            <p:cNvSpPr/>
            <p:nvPr/>
          </p:nvSpPr>
          <p:spPr>
            <a:xfrm>
              <a:off x="8082848" y="3457600"/>
              <a:ext cx="406400" cy="406400"/>
            </a:xfrm>
            <a:prstGeom prst="ellipse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6" name="Выноска 1 (без границы) 25"/>
          <p:cNvSpPr/>
          <p:nvPr/>
        </p:nvSpPr>
        <p:spPr>
          <a:xfrm>
            <a:off x="1101454" y="2469913"/>
            <a:ext cx="1963641" cy="560009"/>
          </a:xfrm>
          <a:prstGeom prst="callout1">
            <a:avLst>
              <a:gd name="adj1" fmla="val 103293"/>
              <a:gd name="adj2" fmla="val 48850"/>
              <a:gd name="adj3" fmla="val 210845"/>
              <a:gd name="adj4" fmla="val 477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Arial" pitchFamily="34" charset="0"/>
                <a:cs typeface="Arial" pitchFamily="34" charset="0"/>
              </a:rPr>
              <a:t>Разработка авторских заданий теста</a:t>
            </a:r>
          </a:p>
        </p:txBody>
      </p:sp>
      <p:sp>
        <p:nvSpPr>
          <p:cNvPr id="27" name="Выноска 1 (без границы) 26"/>
          <p:cNvSpPr/>
          <p:nvPr/>
        </p:nvSpPr>
        <p:spPr>
          <a:xfrm>
            <a:off x="2023458" y="4615580"/>
            <a:ext cx="2339042" cy="700785"/>
          </a:xfrm>
          <a:prstGeom prst="callout1">
            <a:avLst>
              <a:gd name="adj1" fmla="val -1953"/>
              <a:gd name="adj2" fmla="val 50506"/>
              <a:gd name="adj3" fmla="val -89366"/>
              <a:gd name="adj4" fmla="val 505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Содержательная и </a:t>
            </a:r>
            <a:r>
              <a:rPr lang="ru-RU" sz="1364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тестологическая</a:t>
            </a: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 экспертиза заданий теста</a:t>
            </a:r>
          </a:p>
        </p:txBody>
      </p:sp>
      <p:sp>
        <p:nvSpPr>
          <p:cNvPr id="28" name="Выноска 1 (без границы) 27"/>
          <p:cNvSpPr/>
          <p:nvPr/>
        </p:nvSpPr>
        <p:spPr>
          <a:xfrm>
            <a:off x="3456997" y="2251788"/>
            <a:ext cx="1963641" cy="771946"/>
          </a:xfrm>
          <a:prstGeom prst="callout1">
            <a:avLst>
              <a:gd name="adj1" fmla="val 103293"/>
              <a:gd name="adj2" fmla="val 48850"/>
              <a:gd name="adj3" fmla="val 181985"/>
              <a:gd name="adj4" fmla="val 477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Проведение когнитивных лабораторий</a:t>
            </a:r>
          </a:p>
        </p:txBody>
      </p:sp>
      <p:sp>
        <p:nvSpPr>
          <p:cNvPr id="30" name="Выноска 1 (без границы) 29"/>
          <p:cNvSpPr/>
          <p:nvPr/>
        </p:nvSpPr>
        <p:spPr>
          <a:xfrm>
            <a:off x="4716289" y="4513760"/>
            <a:ext cx="1717111" cy="551996"/>
          </a:xfrm>
          <a:prstGeom prst="callout1">
            <a:avLst>
              <a:gd name="adj1" fmla="val -1953"/>
              <a:gd name="adj2" fmla="val 50506"/>
              <a:gd name="adj3" fmla="val -120915"/>
              <a:gd name="adj4" fmla="val 512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endParaRPr lang="ru-RU" sz="1364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endParaRPr lang="ru-RU" sz="1364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Доработка заданий теста по результатам экспертизы и когнитивных лабораторий</a:t>
            </a:r>
          </a:p>
        </p:txBody>
      </p:sp>
      <p:sp>
        <p:nvSpPr>
          <p:cNvPr id="31" name="Выноска 1 (без границы) 30"/>
          <p:cNvSpPr/>
          <p:nvPr/>
        </p:nvSpPr>
        <p:spPr>
          <a:xfrm>
            <a:off x="5470217" y="1930659"/>
            <a:ext cx="2559603" cy="1048054"/>
          </a:xfrm>
          <a:prstGeom prst="callout1">
            <a:avLst>
              <a:gd name="adj1" fmla="val 101339"/>
              <a:gd name="adj2" fmla="val 48850"/>
              <a:gd name="adj3" fmla="val 164025"/>
              <a:gd name="adj4" fmla="val 49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Апробация тестов</a:t>
            </a:r>
          </a:p>
        </p:txBody>
      </p:sp>
      <p:sp>
        <p:nvSpPr>
          <p:cNvPr id="32" name="Выноска 1 (без границы) 31"/>
          <p:cNvSpPr/>
          <p:nvPr/>
        </p:nvSpPr>
        <p:spPr>
          <a:xfrm>
            <a:off x="6649977" y="4603206"/>
            <a:ext cx="2526744" cy="702331"/>
          </a:xfrm>
          <a:prstGeom prst="callout1">
            <a:avLst>
              <a:gd name="adj1" fmla="val -1953"/>
              <a:gd name="adj2" fmla="val 50506"/>
              <a:gd name="adj3" fmla="val -89366"/>
              <a:gd name="adj4" fmla="val 505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Доработка заданий теста по результатам апробации</a:t>
            </a:r>
          </a:p>
        </p:txBody>
      </p:sp>
      <p:sp>
        <p:nvSpPr>
          <p:cNvPr id="33" name="Выноска 1 (без границы) 32"/>
          <p:cNvSpPr/>
          <p:nvPr/>
        </p:nvSpPr>
        <p:spPr>
          <a:xfrm>
            <a:off x="8040201" y="2469913"/>
            <a:ext cx="2246224" cy="560009"/>
          </a:xfrm>
          <a:prstGeom prst="callout1">
            <a:avLst>
              <a:gd name="adj1" fmla="val 103293"/>
              <a:gd name="adj2" fmla="val 48850"/>
              <a:gd name="adj3" fmla="val 210845"/>
              <a:gd name="adj4" fmla="val 477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Стандартизация тестов</a:t>
            </a:r>
          </a:p>
        </p:txBody>
      </p:sp>
      <p:sp>
        <p:nvSpPr>
          <p:cNvPr id="34" name="Выноска 1 (без границы) 33"/>
          <p:cNvSpPr/>
          <p:nvPr/>
        </p:nvSpPr>
        <p:spPr>
          <a:xfrm>
            <a:off x="9296353" y="4632599"/>
            <a:ext cx="1963641" cy="700784"/>
          </a:xfrm>
          <a:prstGeom prst="callout1">
            <a:avLst>
              <a:gd name="adj1" fmla="val -1953"/>
              <a:gd name="adj2" fmla="val 50506"/>
              <a:gd name="adj3" fmla="val -89366"/>
              <a:gd name="adj4" fmla="val 505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6431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64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itchFamily="34" charset="0"/>
                <a:cs typeface="Arial" pitchFamily="34" charset="0"/>
              </a:rPr>
              <a:t>Разработка сопроводительных материалов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59792-5C13-4029-9252-0249474E3290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325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8" dirty="0">
                <a:solidFill>
                  <a:srgbClr val="7030A0"/>
                </a:solidFill>
              </a:rPr>
              <a:t>Проведение когнитивной лаборатории</a:t>
            </a:r>
            <a:endParaRPr lang="en-GB" sz="3508" dirty="0">
              <a:solidFill>
                <a:srgbClr val="7030A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817" y="1205930"/>
            <a:ext cx="5328591" cy="5760640"/>
          </a:xfrm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sz="2500" u="sng" dirty="0"/>
              <a:t>Вариант 1. </a:t>
            </a:r>
            <a:r>
              <a:rPr lang="ru-RU" sz="2500" dirty="0"/>
              <a:t>Основан на аудиозаписи</a:t>
            </a:r>
            <a:endParaRPr lang="en-GB" sz="2500" dirty="0"/>
          </a:p>
          <a:p>
            <a:pPr lvl="1"/>
            <a:r>
              <a:rPr lang="ru-RU" sz="2500" dirty="0"/>
              <a:t>Изучается выполнение задания отдельными учащимися</a:t>
            </a:r>
            <a:endParaRPr lang="en-GB" sz="2500" dirty="0"/>
          </a:p>
          <a:p>
            <a:pPr lvl="1"/>
            <a:r>
              <a:rPr lang="ru-RU" sz="2500" dirty="0"/>
              <a:t>Во время работы над заданием включена аудиозапись</a:t>
            </a:r>
            <a:endParaRPr lang="en-GB" sz="2500" dirty="0"/>
          </a:p>
          <a:p>
            <a:pPr lvl="1"/>
            <a:r>
              <a:rPr lang="ru-RU" sz="2500" dirty="0"/>
              <a:t>Ученик вслух проговаривает весь ход решения</a:t>
            </a:r>
            <a:endParaRPr lang="en-GB" sz="2500" dirty="0"/>
          </a:p>
          <a:p>
            <a:pPr lvl="1"/>
            <a:r>
              <a:rPr lang="ru-RU" sz="2500" dirty="0"/>
              <a:t>Иллюстрации описываются учащимся своими словами</a:t>
            </a:r>
            <a:endParaRPr lang="en-GB" sz="2500" dirty="0"/>
          </a:p>
          <a:p>
            <a:pPr lvl="1"/>
            <a:r>
              <a:rPr lang="ru-RU" sz="2500" dirty="0"/>
              <a:t>Весь ход размышления/расчетов описывается вслух</a:t>
            </a:r>
            <a:endParaRPr lang="en-GB" sz="2500" dirty="0"/>
          </a:p>
          <a:p>
            <a:pPr>
              <a:buFontTx/>
              <a:buNone/>
            </a:pPr>
            <a:endParaRPr lang="en-GB" sz="272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4FC7AE-3EC1-4794-9943-06ADFAE1FC17}"/>
              </a:ext>
            </a:extLst>
          </p:cNvPr>
          <p:cNvSpPr txBox="1"/>
          <p:nvPr/>
        </p:nvSpPr>
        <p:spPr>
          <a:xfrm>
            <a:off x="6588497" y="1277939"/>
            <a:ext cx="4968551" cy="575542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sz="2300" u="sng" dirty="0"/>
              <a:t>Вариант 2.</a:t>
            </a:r>
            <a:r>
              <a:rPr lang="ru-RU" sz="2300" dirty="0"/>
              <a:t> Основан на дискуссии учащихся и проводящего тестирование</a:t>
            </a:r>
          </a:p>
          <a:p>
            <a:r>
              <a:rPr lang="ru-RU" sz="2300" dirty="0"/>
              <a:t>- Группе учащихся (например из 5 человек) предъявляется задание</a:t>
            </a:r>
          </a:p>
          <a:p>
            <a:r>
              <a:rPr lang="ru-RU" sz="2300" dirty="0"/>
              <a:t>- Каждый молча обдумывает задание</a:t>
            </a:r>
          </a:p>
          <a:p>
            <a:r>
              <a:rPr lang="ru-RU" sz="2300" dirty="0"/>
              <a:t>- Проводящий тестирование приглашает учащихся по очереди высказаться о том, кажется ли задание сложным, как по их мнению, нужно на него отвечать</a:t>
            </a:r>
          </a:p>
          <a:p>
            <a:r>
              <a:rPr lang="ru-RU" sz="2300" dirty="0"/>
              <a:t>- Проводящий тестирование предъявляет учащимся «правильный ответ» и предлагает высказаться о том, как можно изменить задание, чтобы получить желаемый ответ.</a:t>
            </a:r>
          </a:p>
        </p:txBody>
      </p:sp>
    </p:spTree>
    <p:extLst>
      <p:ext uri="{BB962C8B-B14F-4D97-AF65-F5344CB8AC3E}">
        <p14:creationId xmlns:p14="http://schemas.microsoft.com/office/powerpoint/2010/main" val="28174576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/>
          <p:cNvSpPr/>
          <p:nvPr/>
        </p:nvSpPr>
        <p:spPr>
          <a:xfrm>
            <a:off x="792057" y="391044"/>
            <a:ext cx="10296737" cy="658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03" tIns="43852" rIns="87703" bIns="43852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  <a:cs typeface="Times New Roman" pitchFamily="18" charset="0"/>
              </a:rPr>
              <a:t>Ресурсы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B31BC19-E706-9646-848C-419DEB1AECDE}"/>
              </a:ext>
            </a:extLst>
          </p:cNvPr>
          <p:cNvCxnSpPr>
            <a:cxnSpLocks/>
          </p:cNvCxnSpPr>
          <p:nvPr/>
        </p:nvCxnSpPr>
        <p:spPr>
          <a:xfrm>
            <a:off x="994306" y="1159302"/>
            <a:ext cx="989223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rgbClr val="0070C0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6778C9-20AD-4480-B9C4-3C29C8EA5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86" y="1437741"/>
            <a:ext cx="5476329" cy="32490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9E883F-F2D6-47CD-AD3F-4AE2110B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719" y="1483131"/>
            <a:ext cx="3035820" cy="153870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E3B9AFD-A75D-45AD-B22E-FD9E8472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86" y="4925149"/>
            <a:ext cx="6326973" cy="7128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DE2336-F568-4DA6-A78D-42E59E0DF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626" y="3534896"/>
            <a:ext cx="1740696" cy="12585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C905E6-45BA-4F9C-AD97-0E8A73F84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865" y="5696071"/>
            <a:ext cx="4191000" cy="1468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644D2-734C-4060-83D1-B8E0F2359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8262" y="4925149"/>
            <a:ext cx="4371975" cy="2105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201B34-EBDC-4230-9F2B-44B92A9BC7AB}"/>
              </a:ext>
            </a:extLst>
          </p:cNvPr>
          <p:cNvSpPr txBox="1"/>
          <p:nvPr/>
        </p:nvSpPr>
        <p:spPr>
          <a:xfrm>
            <a:off x="8345233" y="3654202"/>
            <a:ext cx="3355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dirty="0"/>
              <a:t>Портал ИСРО – </a:t>
            </a:r>
          </a:p>
          <a:p>
            <a:pPr algn="ctr"/>
            <a:r>
              <a:rPr lang="en-US" dirty="0">
                <a:hlinkClick r:id="rId9"/>
              </a:rPr>
              <a:t>https://edsoo.ru/</a:t>
            </a:r>
            <a:endParaRPr lang="en-US" dirty="0"/>
          </a:p>
          <a:p>
            <a:pPr algn="ctr"/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933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8BF64E-AE41-47E1-901E-C04317144D7D}"/>
              </a:ext>
            </a:extLst>
          </p:cNvPr>
          <p:cNvSpPr/>
          <p:nvPr/>
        </p:nvSpPr>
        <p:spPr>
          <a:xfrm>
            <a:off x="1043881" y="1926010"/>
            <a:ext cx="7200801" cy="4249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2060"/>
                </a:solidFill>
                <a:latin typeface="Manrope" pitchFamily="2" charset="0"/>
              </a:rPr>
              <a:t>«Если наши дети овладеют функциональной грамотностью и научатся работать в команде, тогда не только они смогут выжить, но выживет вся наша цивилизация» </a:t>
            </a:r>
            <a:endParaRPr lang="en-US" sz="2400" b="1" dirty="0">
              <a:solidFill>
                <a:srgbClr val="002060"/>
              </a:solidFill>
              <a:latin typeface="Manrope" pitchFamily="2" charset="0"/>
            </a:endParaRPr>
          </a:p>
          <a:p>
            <a:pPr>
              <a:defRPr/>
            </a:pPr>
            <a:endParaRPr lang="ru-RU" sz="3118" b="1" dirty="0">
              <a:solidFill>
                <a:srgbClr val="002060"/>
              </a:solidFill>
              <a:latin typeface="Manrope" pitchFamily="2" charset="0"/>
            </a:endParaRP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latin typeface="Manrope" pitchFamily="2" charset="0"/>
                <a:hlinkClick r:id="rId2"/>
              </a:rPr>
              <a:t>https://vogazeta.ru/articles/2024/9/12/quality_of_education/25302-Galina_Kovaleva_esli_nashi_deti_ovladeyut_funktsionalnoy_gramotnostyu_i_nauchatsya_rabotat_v_komande_togda_ne_tolko_oni_smogut_vyzhit_no_vyzhivet_vsya_nasha_tsivilizatsiya</a:t>
            </a:r>
            <a:endParaRPr lang="ru-RU" sz="1600" b="1" dirty="0">
              <a:solidFill>
                <a:schemeClr val="bg1"/>
              </a:solidFill>
              <a:latin typeface="Manrope" pitchFamily="2" charset="0"/>
            </a:endParaRPr>
          </a:p>
          <a:p>
            <a:pPr>
              <a:defRPr/>
            </a:pPr>
            <a:endParaRPr lang="ru-RU" sz="1600" b="1" dirty="0">
              <a:solidFill>
                <a:schemeClr val="bg1"/>
              </a:solidFill>
              <a:latin typeface="Manrope" pitchFamily="2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latin typeface="Manrope" pitchFamily="2" charset="0"/>
                <a:hlinkClick r:id="rId3"/>
              </a:rPr>
              <a:t>galina_kovaleva_rao@mail.ru</a:t>
            </a:r>
            <a:endParaRPr lang="ru-RU" sz="2400" b="1" dirty="0">
              <a:solidFill>
                <a:srgbClr val="7030A0"/>
              </a:solidFill>
              <a:latin typeface="Manrope" pitchFamily="2" charset="0"/>
            </a:endParaRPr>
          </a:p>
          <a:p>
            <a:pPr>
              <a:defRPr/>
            </a:pPr>
            <a:endParaRPr lang="en-US" sz="1949" b="1" dirty="0">
              <a:solidFill>
                <a:srgbClr val="7030A0"/>
              </a:solidFill>
              <a:latin typeface="Manrope" pitchFamily="2" charset="0"/>
            </a:endParaRPr>
          </a:p>
          <a:p>
            <a:pPr>
              <a:defRPr/>
            </a:pPr>
            <a:endParaRPr lang="ru-RU" sz="1949" b="1" dirty="0">
              <a:solidFill>
                <a:schemeClr val="bg1"/>
              </a:solidFill>
              <a:latin typeface="Manrope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3FEB56-7F36-4453-AA0A-E3ED8312F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761" y="341834"/>
            <a:ext cx="2642420" cy="27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5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2"/>
          <p:cNvSpPr/>
          <p:nvPr/>
        </p:nvSpPr>
        <p:spPr>
          <a:xfrm>
            <a:off x="251793" y="-306238"/>
            <a:ext cx="10837001" cy="21330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703" tIns="43852" rIns="87703" bIns="43852" anchor="ctr"/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Bitter" panose="020B0604020202020204" charset="-52"/>
                <a:cs typeface="Times New Roman" pitchFamily="18" charset="0"/>
              </a:rPr>
              <a:t>Авторитеты о функциональной грамотности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2DDF15-B772-4B6A-90D1-8146511FF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07" y="1780647"/>
            <a:ext cx="10296737" cy="52200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C1B27A-054E-439C-A3FD-CBE4B330B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58" y="1940452"/>
            <a:ext cx="1021154" cy="10803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B154FD-65FB-42BB-B110-933CD2B9F338}"/>
              </a:ext>
            </a:extLst>
          </p:cNvPr>
          <p:cNvSpPr txBox="1"/>
          <p:nvPr/>
        </p:nvSpPr>
        <p:spPr>
          <a:xfrm>
            <a:off x="1765628" y="1757767"/>
            <a:ext cx="2210029" cy="40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46" dirty="0"/>
              <a:t>А.А. Леонтьев</a:t>
            </a:r>
          </a:p>
        </p:txBody>
      </p:sp>
    </p:spTree>
    <p:extLst>
      <p:ext uri="{BB962C8B-B14F-4D97-AF65-F5344CB8AC3E}">
        <p14:creationId xmlns:p14="http://schemas.microsoft.com/office/powerpoint/2010/main" val="37694246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801815" y="376801"/>
            <a:ext cx="10252354" cy="5409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74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B8E1CBB2-18EC-B3C2-0DEA-606D666C423B}"/>
              </a:ext>
            </a:extLst>
          </p:cNvPr>
          <p:cNvGraphicFramePr/>
          <p:nvPr/>
        </p:nvGraphicFramePr>
        <p:xfrm>
          <a:off x="930215" y="1412588"/>
          <a:ext cx="10123953" cy="3165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>
            <a:extLst>
              <a:ext uri="{FF2B5EF4-FFF2-40B4-BE49-F238E27FC236}">
                <a16:creationId xmlns:a16="http://schemas.microsoft.com/office/drawing/2014/main" id="{4D08070A-D556-0162-D2BC-B090BF961C91}"/>
              </a:ext>
            </a:extLst>
          </p:cNvPr>
          <p:cNvSpPr/>
          <p:nvPr/>
        </p:nvSpPr>
        <p:spPr>
          <a:xfrm>
            <a:off x="801814" y="4724300"/>
            <a:ext cx="1481200" cy="1531086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000" r="-2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45B27-5008-F297-06E9-A16628A9B3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12" y="4642404"/>
            <a:ext cx="2867606" cy="1967280"/>
          </a:xfrm>
          <a:prstGeom prst="rect">
            <a:avLst/>
          </a:prstGeom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C3AFBE9A-5B49-287B-890A-EE7D7B2066A8}"/>
              </a:ext>
            </a:extLst>
          </p:cNvPr>
          <p:cNvSpPr/>
          <p:nvPr/>
        </p:nvSpPr>
        <p:spPr>
          <a:xfrm>
            <a:off x="2343769" y="5119955"/>
            <a:ext cx="546789" cy="63184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5"/>
          </a:p>
        </p:txBody>
      </p:sp>
      <p:sp>
        <p:nvSpPr>
          <p:cNvPr id="12" name="Стрелка: штриховая вправо 11">
            <a:extLst>
              <a:ext uri="{FF2B5EF4-FFF2-40B4-BE49-F238E27FC236}">
                <a16:creationId xmlns:a16="http://schemas.microsoft.com/office/drawing/2014/main" id="{DF860D92-D0F7-653C-A017-0238E7A20A8F}"/>
              </a:ext>
            </a:extLst>
          </p:cNvPr>
          <p:cNvSpPr/>
          <p:nvPr/>
        </p:nvSpPr>
        <p:spPr>
          <a:xfrm>
            <a:off x="6293369" y="4889088"/>
            <a:ext cx="4785668" cy="862711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105"/>
          </a:p>
        </p:txBody>
      </p:sp>
      <p:sp>
        <p:nvSpPr>
          <p:cNvPr id="13" name="Текст 1">
            <a:extLst>
              <a:ext uri="{FF2B5EF4-FFF2-40B4-BE49-F238E27FC236}">
                <a16:creationId xmlns:a16="http://schemas.microsoft.com/office/drawing/2014/main" id="{A1AA4760-4AFE-7734-32F6-9EFA7D828D89}"/>
              </a:ext>
            </a:extLst>
          </p:cNvPr>
          <p:cNvSpPr txBox="1">
            <a:spLocks/>
          </p:cNvSpPr>
          <p:nvPr/>
        </p:nvSpPr>
        <p:spPr>
          <a:xfrm>
            <a:off x="6293369" y="4530057"/>
            <a:ext cx="996372" cy="543355"/>
          </a:xfrm>
          <a:prstGeom prst="rect">
            <a:avLst/>
          </a:prstGeom>
        </p:spPr>
        <p:txBody>
          <a:bodyPr vert="horz" lIns="106928" tIns="53464" rIns="106928" bIns="53464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3" b="1">
                <a:solidFill>
                  <a:schemeClr val="tx1"/>
                </a:solidFill>
              </a:rPr>
              <a:t>1957, ЮНЕСКО</a:t>
            </a:r>
            <a:endParaRPr lang="ru-RU" sz="1403" b="1" dirty="0">
              <a:solidFill>
                <a:schemeClr val="tx1"/>
              </a:solidFill>
            </a:endParaRPr>
          </a:p>
        </p:txBody>
      </p:sp>
      <p:sp>
        <p:nvSpPr>
          <p:cNvPr id="14" name="Текст 1">
            <a:extLst>
              <a:ext uri="{FF2B5EF4-FFF2-40B4-BE49-F238E27FC236}">
                <a16:creationId xmlns:a16="http://schemas.microsoft.com/office/drawing/2014/main" id="{A3059CE3-E74E-3B90-C43A-5A420F920884}"/>
              </a:ext>
            </a:extLst>
          </p:cNvPr>
          <p:cNvSpPr txBox="1">
            <a:spLocks/>
          </p:cNvSpPr>
          <p:nvPr/>
        </p:nvSpPr>
        <p:spPr>
          <a:xfrm>
            <a:off x="8145491" y="4526972"/>
            <a:ext cx="692598" cy="543355"/>
          </a:xfrm>
          <a:prstGeom prst="rect">
            <a:avLst/>
          </a:prstGeom>
        </p:spPr>
        <p:txBody>
          <a:bodyPr vert="horz" lIns="106928" tIns="53464" rIns="106928" bIns="53464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3" b="1" dirty="0">
                <a:solidFill>
                  <a:schemeClr val="tx1"/>
                </a:solidFill>
              </a:rPr>
              <a:t>2000,</a:t>
            </a:r>
          </a:p>
          <a:p>
            <a:pPr algn="ctr"/>
            <a:r>
              <a:rPr lang="en-US" sz="1403" b="1" dirty="0">
                <a:solidFill>
                  <a:schemeClr val="tx1"/>
                </a:solidFill>
              </a:rPr>
              <a:t>PISA</a:t>
            </a:r>
            <a:endParaRPr lang="ru-RU" sz="1403" b="1" dirty="0">
              <a:solidFill>
                <a:schemeClr val="tx1"/>
              </a:solidFill>
            </a:endParaRPr>
          </a:p>
        </p:txBody>
      </p:sp>
      <p:sp>
        <p:nvSpPr>
          <p:cNvPr id="15" name="Текст 1">
            <a:extLst>
              <a:ext uri="{FF2B5EF4-FFF2-40B4-BE49-F238E27FC236}">
                <a16:creationId xmlns:a16="http://schemas.microsoft.com/office/drawing/2014/main" id="{4C4D3832-F55E-C8DD-53E6-DA1C56E323F1}"/>
              </a:ext>
            </a:extLst>
          </p:cNvPr>
          <p:cNvSpPr txBox="1">
            <a:spLocks/>
          </p:cNvSpPr>
          <p:nvPr/>
        </p:nvSpPr>
        <p:spPr>
          <a:xfrm>
            <a:off x="9962093" y="4517906"/>
            <a:ext cx="692598" cy="543355"/>
          </a:xfrm>
          <a:prstGeom prst="rect">
            <a:avLst/>
          </a:prstGeom>
        </p:spPr>
        <p:txBody>
          <a:bodyPr vert="horz" lIns="106928" tIns="53464" rIns="106928" bIns="53464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3" b="1" dirty="0">
                <a:solidFill>
                  <a:schemeClr val="tx1"/>
                </a:solidFill>
              </a:rPr>
              <a:t>2030,</a:t>
            </a:r>
          </a:p>
          <a:p>
            <a:pPr algn="ctr"/>
            <a:r>
              <a:rPr lang="en-US" sz="1403" b="1" dirty="0">
                <a:solidFill>
                  <a:schemeClr val="tx1"/>
                </a:solidFill>
              </a:rPr>
              <a:t>PISA</a:t>
            </a:r>
            <a:endParaRPr lang="ru-RU" sz="1403" b="1" dirty="0">
              <a:solidFill>
                <a:schemeClr val="tx1"/>
              </a:solidFill>
            </a:endParaRPr>
          </a:p>
        </p:txBody>
      </p:sp>
      <p:sp>
        <p:nvSpPr>
          <p:cNvPr id="16" name="Текст 1">
            <a:extLst>
              <a:ext uri="{FF2B5EF4-FFF2-40B4-BE49-F238E27FC236}">
                <a16:creationId xmlns:a16="http://schemas.microsoft.com/office/drawing/2014/main" id="{63405F64-D8B8-3124-B302-350C55786DA4}"/>
              </a:ext>
            </a:extLst>
          </p:cNvPr>
          <p:cNvSpPr txBox="1">
            <a:spLocks/>
          </p:cNvSpPr>
          <p:nvPr/>
        </p:nvSpPr>
        <p:spPr>
          <a:xfrm>
            <a:off x="6061935" y="5636367"/>
            <a:ext cx="1761876" cy="11718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3146" tIns="63146" rIns="31573" bIns="63146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1403" dirty="0"/>
              <a:t>Совокупность умений </a:t>
            </a:r>
            <a:r>
              <a:rPr lang="ru-RU" sz="1403" b="1" dirty="0"/>
              <a:t>читать и писать </a:t>
            </a:r>
            <a:r>
              <a:rPr lang="ru-RU" sz="1403" dirty="0"/>
              <a:t>для использования в повседневной жизни и удовлетворения житейских проблем</a:t>
            </a:r>
          </a:p>
        </p:txBody>
      </p:sp>
      <p:sp>
        <p:nvSpPr>
          <p:cNvPr id="17" name="Текст 1">
            <a:extLst>
              <a:ext uri="{FF2B5EF4-FFF2-40B4-BE49-F238E27FC236}">
                <a16:creationId xmlns:a16="http://schemas.microsoft.com/office/drawing/2014/main" id="{BB56116C-ABA0-C2CF-872E-0959889B55B4}"/>
              </a:ext>
            </a:extLst>
          </p:cNvPr>
          <p:cNvSpPr txBox="1">
            <a:spLocks/>
          </p:cNvSpPr>
          <p:nvPr/>
        </p:nvSpPr>
        <p:spPr>
          <a:xfrm>
            <a:off x="8019431" y="5655267"/>
            <a:ext cx="997795" cy="115298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3146" tIns="63146" rIns="31573" bIns="63146" rtlCol="0">
            <a:no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Arial" pitchFamily="34" charset="0"/>
              <a:buNone/>
              <a:defRPr sz="14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600"/>
              </a:spcBef>
              <a:buClr>
                <a:srgbClr val="2D3494"/>
              </a:buClr>
              <a:buFont typeface="Wingdings" pitchFamily="2" charset="2"/>
              <a:buChar char="§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–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300"/>
              </a:spcBef>
              <a:buClr>
                <a:srgbClr val="2D3494"/>
              </a:buClr>
              <a:buFont typeface="Arial" pitchFamily="34" charset="0"/>
              <a:buChar char="•"/>
              <a:defRPr sz="1400" b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1403" dirty="0"/>
              <a:t>Учимся </a:t>
            </a:r>
            <a:r>
              <a:rPr lang="ru-RU" sz="1403" b="1" dirty="0"/>
              <a:t>для жизни</a:t>
            </a:r>
            <a:r>
              <a:rPr lang="ru-RU" sz="1403" dirty="0"/>
              <a:t>. Широкий спектр жизненных задач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3EE272-ADB9-4841-B348-9D5D549D6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96" y="5778435"/>
            <a:ext cx="1636792" cy="6647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71B3CF-EB05-43F6-B060-8157428E8491}"/>
              </a:ext>
            </a:extLst>
          </p:cNvPr>
          <p:cNvSpPr txBox="1"/>
          <p:nvPr/>
        </p:nvSpPr>
        <p:spPr>
          <a:xfrm>
            <a:off x="251793" y="354787"/>
            <a:ext cx="11372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7030A0"/>
                </a:solidFill>
                <a:latin typeface="Bitter" panose="020B0604020202020204" charset="-52"/>
              </a:rPr>
              <a:t>Функциональная грамотность - развитие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3108235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67AD8-9F22-45F7-AD56-09BCBACF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57" y="341833"/>
            <a:ext cx="10225136" cy="8640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Bitter"/>
              </a:rPr>
              <a:t>Составляющие функциональной грамотности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9D967A-B969-4B01-A686-0C27ECBC0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DBEEC4-9BE7-44DA-B012-EE0C8C2B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277938"/>
            <a:ext cx="11487150" cy="56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68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619945" y="2286050"/>
            <a:ext cx="914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ru-RU" sz="3600" b="1" dirty="0">
                <a:solidFill>
                  <a:srgbClr val="7030A0"/>
                </a:solidFill>
                <a:latin typeface="Bitter"/>
              </a:rPr>
              <a:t>2. Влияет ли на качество образования в России уровень функциональной грамотности российских школьников?</a:t>
            </a:r>
            <a:endParaRPr lang="ru-RU" sz="3600" b="1" dirty="0">
              <a:solidFill>
                <a:srgbClr val="FF5C51"/>
              </a:solidFill>
              <a:latin typeface="Bitter"/>
            </a:endParaRPr>
          </a:p>
        </p:txBody>
      </p:sp>
    </p:spTree>
    <p:extLst>
      <p:ext uri="{BB962C8B-B14F-4D97-AF65-F5344CB8AC3E}">
        <p14:creationId xmlns:p14="http://schemas.microsoft.com/office/powerpoint/2010/main" val="2660018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938" y="286909"/>
            <a:ext cx="9738871" cy="775005"/>
          </a:xfrm>
        </p:spPr>
        <p:txBody>
          <a:bodyPr>
            <a:normAutofit fontScale="90000"/>
          </a:bodyPr>
          <a:lstStyle/>
          <a:p>
            <a:r>
              <a:rPr lang="ru-RU" dirty="0"/>
              <a:t>Динамика результатов российских учащихся </a:t>
            </a:r>
            <a:br>
              <a:rPr lang="en-US" dirty="0"/>
            </a:br>
            <a:r>
              <a:rPr lang="ru-RU" dirty="0"/>
              <a:t>за период с 1995 по 2021 годы</a:t>
            </a:r>
          </a:p>
        </p:txBody>
      </p:sp>
      <p:pic>
        <p:nvPicPr>
          <p:cNvPr id="4" name="Рисунок 3" descr="PISA_WebBanner6-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64762" y="6174482"/>
            <a:ext cx="2688850" cy="828000"/>
          </a:xfrm>
          <a:prstGeom prst="rect">
            <a:avLst/>
          </a:prstGeom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79786" y="6318499"/>
            <a:ext cx="1762463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6" y="3273338"/>
            <a:ext cx="11512578" cy="18452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44B08A-6A6D-45C3-AC1C-B05353B9D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937" y="1558130"/>
            <a:ext cx="1021581" cy="10306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9AFCB5-46BB-4B13-A896-B93F3ACB80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90" y="1473243"/>
            <a:ext cx="1181100" cy="12001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16773</TotalTime>
  <Words>2496</Words>
  <Application>Microsoft Office PowerPoint</Application>
  <PresentationFormat>Произвольный</PresentationFormat>
  <Paragraphs>423</Paragraphs>
  <Slides>48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Arial Black</vt:lpstr>
      <vt:lpstr>Arial Narrow</vt:lpstr>
      <vt:lpstr>Bitter</vt:lpstr>
      <vt:lpstr>Calibri</vt:lpstr>
      <vt:lpstr>Manrope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Составляющие функциональной грамотности</vt:lpstr>
      <vt:lpstr>Презентация PowerPoint</vt:lpstr>
      <vt:lpstr>Динамика результатов российских учащихся  за период с 1995 по 2021 годы</vt:lpstr>
      <vt:lpstr>Анализ результатов российских учащихся в сравнении с результатами стран (PISA-2018)</vt:lpstr>
      <vt:lpstr> Функциональная грамотность – это не новые знания или новые грамотности! Функциональная грамотность – интегральная характеристика личностного развития человека – способность действовать (применять, переносить) накопленные знания и опыт действий для решения широкого круга задач.  Функциональная грамотность обнаруживает себя  за пределами учебных ситуаций,  в задачах, не похожих на те, где эти знания, умения, способы приобретались. </vt:lpstr>
      <vt:lpstr>Презентация PowerPoint</vt:lpstr>
      <vt:lpstr>  Вызовы современности – обеспечение глобальной конкурентоспособности </vt:lpstr>
      <vt:lpstr>  Что реализовано на федеральном уровне в рамках национального проекта «Образование» по функциональной грамотности  </vt:lpstr>
      <vt:lpstr>Основания для оптимизма</vt:lpstr>
      <vt:lpstr>Динамика результатов оценки функциональной грамотности обучающихся Российской Федерации, 2018-2023 гг.</vt:lpstr>
      <vt:lpstr>Презентация PowerPoint</vt:lpstr>
      <vt:lpstr> Проект Министерства просвещения РФ «Мониторинг формирования  и оценки функциональной грамотности обучающихся»   Разработка национального инструментария  по методологии PISA</vt:lpstr>
      <vt:lpstr>Структура банка заданий по  функциональной грамотности. Методическое сопровождение</vt:lpstr>
      <vt:lpstr>Формирование функциональной грамотности в учебном процессе. Задания по функциональной грамотности в конструкторе рабочих программ https://edsoo.ru/ </vt:lpstr>
      <vt:lpstr>Формирование  функциональной грамотности    во внеурочной деятельности  Программа курса внеурочной деятельности «Функциональная грамотность. Учимся для жизни» (5-9 класс)        http://edsoo.ru/</vt:lpstr>
      <vt:lpstr>Методические рекомендации по формированию функциональной грамотности обучающихся 5-9 классов  (https://edsoo.ru/) </vt:lpstr>
      <vt:lpstr>Презентация PowerPoint</vt:lpstr>
      <vt:lpstr>Презентация PowerPoint</vt:lpstr>
      <vt:lpstr>Презентация PowerPoint</vt:lpstr>
      <vt:lpstr>    Модель формирования функциональной грамотности  </vt:lpstr>
      <vt:lpstr>Концептуальные модели оценки сформированности отдельных составляющих функциональной грамотности </vt:lpstr>
      <vt:lpstr>Основные характеристики заданий исследования PISA</vt:lpstr>
      <vt:lpstr>Презентация PowerPoint</vt:lpstr>
      <vt:lpstr>Математическая грамотность  </vt:lpstr>
      <vt:lpstr>Пример 2: Описание основных характеристик заданий по функциональной грамотности для 8 класса: математическая грамотность</vt:lpstr>
      <vt:lpstr>Пример задания</vt:lpstr>
      <vt:lpstr>Характеристики задания и система оценикания</vt:lpstr>
      <vt:lpstr>Факторы, влияющие на сложность задания </vt:lpstr>
      <vt:lpstr>Уровни функциональной грамотности с примерами заданий по финансовой грамотности (6 класс, 2020) </vt:lpstr>
      <vt:lpstr>Презентация PowerPoint</vt:lpstr>
      <vt:lpstr>Отличие тестов достижения от когнитивных тестов </vt:lpstr>
      <vt:lpstr>СПЕЦИФИКАЦИЯ  диагностической работы по функциональной грамотности  </vt:lpstr>
      <vt:lpstr>План диагностической работы</vt:lpstr>
      <vt:lpstr>Пример комплексного задания «Сесть на астероид»</vt:lpstr>
      <vt:lpstr>Характеристики заданий и система оценивания</vt:lpstr>
      <vt:lpstr> Формирующий мониторинг: основные направления повышения эффективности мониторинга формирования и оценки  функциональной грамотности</vt:lpstr>
      <vt:lpstr>Структура диагностической работы  для учащихся 8 класса (2023)</vt:lpstr>
      <vt:lpstr>Структура диагностической работы для учителей (2023) </vt:lpstr>
      <vt:lpstr>Процедура разработки диагностических измерительных материалов</vt:lpstr>
      <vt:lpstr>Проведение когнитивной лаборатории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Victoria Baranova</dc:creator>
  <cp:lastModifiedBy>User</cp:lastModifiedBy>
  <cp:revision>415</cp:revision>
  <dcterms:created xsi:type="dcterms:W3CDTF">2016-12-10T16:25:45Z</dcterms:created>
  <dcterms:modified xsi:type="dcterms:W3CDTF">2024-11-26T05:34:57Z</dcterms:modified>
</cp:coreProperties>
</file>