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74" r:id="rId6"/>
    <p:sldId id="267" r:id="rId7"/>
    <p:sldId id="268" r:id="rId8"/>
    <p:sldId id="262" r:id="rId9"/>
    <p:sldId id="275" r:id="rId10"/>
    <p:sldId id="272" r:id="rId11"/>
    <p:sldId id="273" r:id="rId12"/>
    <p:sldId id="261" r:id="rId13"/>
    <p:sldId id="263" r:id="rId14"/>
    <p:sldId id="264" r:id="rId15"/>
    <p:sldId id="269" r:id="rId16"/>
    <p:sldId id="270" r:id="rId17"/>
    <p:sldId id="271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a5074288bf620b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D8D5-32DE-476F-881B-205FE106E8B0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C780D4E-A056-4A55-9046-8CDC7E8CA1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D8D5-32DE-476F-881B-205FE106E8B0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0D4E-A056-4A55-9046-8CDC7E8CA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D8D5-32DE-476F-881B-205FE106E8B0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0D4E-A056-4A55-9046-8CDC7E8CA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D8D5-32DE-476F-881B-205FE106E8B0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0D4E-A056-4A55-9046-8CDC7E8CA1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D8D5-32DE-476F-881B-205FE106E8B0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780D4E-A056-4A55-9046-8CDC7E8CA1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D8D5-32DE-476F-881B-205FE106E8B0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0D4E-A056-4A55-9046-8CDC7E8CA1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D8D5-32DE-476F-881B-205FE106E8B0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0D4E-A056-4A55-9046-8CDC7E8CA1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D8D5-32DE-476F-881B-205FE106E8B0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0D4E-A056-4A55-9046-8CDC7E8CA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D8D5-32DE-476F-881B-205FE106E8B0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0D4E-A056-4A55-9046-8CDC7E8CA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D8D5-32DE-476F-881B-205FE106E8B0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0D4E-A056-4A55-9046-8CDC7E8CA1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D8D5-32DE-476F-881B-205FE106E8B0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780D4E-A056-4A55-9046-8CDC7E8CA1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77D8D5-32DE-476F-881B-205FE106E8B0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C780D4E-A056-4A55-9046-8CDC7E8CA1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+mj-lt"/>
              </a:rPr>
              <a:t>1945-2025 </a:t>
            </a:r>
            <a:r>
              <a:rPr lang="ru-RU" sz="4400" b="1" dirty="0" err="1" smtClean="0">
                <a:solidFill>
                  <a:schemeClr val="tx1"/>
                </a:solidFill>
                <a:latin typeface="+mj-lt"/>
              </a:rPr>
              <a:t>г.г</a:t>
            </a:r>
            <a:r>
              <a:rPr lang="ru-RU" sz="4400" b="1" dirty="0" smtClean="0">
                <a:solidFill>
                  <a:schemeClr val="tx1"/>
                </a:solidFill>
                <a:latin typeface="+mj-lt"/>
              </a:rPr>
              <a:t>.</a:t>
            </a:r>
            <a:endParaRPr lang="ru-RU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800" b="1" dirty="0" smtClean="0"/>
              <a:t>Франция</a:t>
            </a:r>
            <a:endParaRPr lang="ru-RU" sz="8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0613"/>
            <a:ext cx="238125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WINDOWS\Рабочий стол\Скачано\pic_2005628_0mn14s43mls3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60168"/>
            <a:ext cx="1936130" cy="2904195"/>
          </a:xfrm>
          <a:prstGeom prst="rect">
            <a:avLst/>
          </a:prstGeom>
          <a:noFill/>
          <a:ln w="7620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- - Гимн Франции  (audiopoisk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58025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0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2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01934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+mj-lt"/>
              </a:rPr>
              <a:t>Франсуа́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 Мари </a:t>
            </a:r>
            <a:r>
              <a:rPr lang="ru-RU" sz="2000" b="1" dirty="0" err="1">
                <a:solidFill>
                  <a:srgbClr val="C00000"/>
                </a:solidFill>
                <a:latin typeface="+mj-lt"/>
              </a:rPr>
              <a:t>Миттера́н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— французский государственный и политический деятель, один из лидеров социалистического движения</a:t>
            </a:r>
            <a:r>
              <a:rPr lang="ru-RU" sz="2000" b="1" dirty="0" smtClean="0">
                <a:latin typeface="+mj-lt"/>
              </a:rPr>
              <a:t>,</a:t>
            </a:r>
          </a:p>
          <a:p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президент Франции с 1981 по 1995 годы. Его 14-летнее президентство — самое продолжительное в истории Франции.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19349"/>
            <a:ext cx="3348880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679464"/>
            <a:ext cx="478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+mj-lt"/>
              </a:rPr>
              <a:t>Что такое «</a:t>
            </a:r>
            <a:r>
              <a:rPr lang="ru-RU" sz="2000" b="1" dirty="0" smtClean="0">
                <a:solidFill>
                  <a:schemeClr val="accent2"/>
                </a:solidFill>
                <a:latin typeface="+mj-lt"/>
              </a:rPr>
              <a:t>левый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 эксперимент»</a:t>
            </a:r>
            <a:endParaRPr lang="ru-RU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4" y="5079574"/>
            <a:ext cx="1087570" cy="815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1102" y="522073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Стр. 147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366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6120680" cy="5184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5320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0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Жак Ширак- лидер правых партий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ru-RU" b="1" dirty="0" smtClean="0"/>
              <a:t>22-й Президент Франции</a:t>
            </a:r>
          </a:p>
          <a:p>
            <a:r>
              <a:rPr lang="ru-RU" b="1" dirty="0" smtClean="0"/>
              <a:t>5-й президент Пятой республики 	</a:t>
            </a:r>
          </a:p>
          <a:p>
            <a:r>
              <a:rPr lang="ru-RU" b="1" dirty="0" smtClean="0"/>
              <a:t>17 мая 1995 года — 16 мая 2007 года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64965"/>
            <a:ext cx="3315072" cy="421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56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Николя Саркози- лидер правоцентристской партии «Республиканцы»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54498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Фла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658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966470"/>
              </p:ext>
            </p:extLst>
          </p:nvPr>
        </p:nvGraphicFramePr>
        <p:xfrm>
          <a:off x="179512" y="1772815"/>
          <a:ext cx="4608512" cy="3906346"/>
        </p:xfrm>
        <a:graphic>
          <a:graphicData uri="http://schemas.openxmlformats.org/drawingml/2006/table">
            <a:tbl>
              <a:tblPr/>
              <a:tblGrid>
                <a:gridCol w="4346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86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6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dirty="0">
                          <a:effectLst/>
                        </a:rPr>
                        <a:t>23-й президент Франции</a:t>
                      </a:r>
                      <a:br>
                        <a:rPr lang="ru-RU" sz="3200" b="1" dirty="0">
                          <a:effectLst/>
                        </a:rPr>
                      </a:br>
                      <a:r>
                        <a:rPr lang="ru-RU" sz="3200" b="1" dirty="0">
                          <a:effectLst/>
                        </a:rPr>
                        <a:t>6-й президент Пятой республики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3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effectLst/>
                        </a:rPr>
                        <a:t>16 мая 2007 года </a:t>
                      </a:r>
                      <a:r>
                        <a:rPr lang="ru-RU" sz="3200" b="1" dirty="0" smtClean="0">
                          <a:effectLst/>
                        </a:rPr>
                        <a:t>—</a:t>
                      </a:r>
                    </a:p>
                    <a:p>
                      <a:pPr algn="ctr"/>
                      <a:r>
                        <a:rPr lang="ru-RU" sz="3200" b="1" dirty="0">
                          <a:effectLst/>
                        </a:rPr>
                        <a:t> 15 мая 2012 года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52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Франсуа </a:t>
            </a:r>
            <a:r>
              <a:rPr lang="ru-RU" sz="4400" b="1" dirty="0" err="1" smtClean="0">
                <a:solidFill>
                  <a:schemeClr val="tx1"/>
                </a:solidFill>
              </a:rPr>
              <a:t>Олланд</a:t>
            </a:r>
            <a:r>
              <a:rPr lang="ru-RU" sz="4400" b="1" dirty="0" smtClean="0">
                <a:solidFill>
                  <a:schemeClr val="tx1"/>
                </a:solidFill>
              </a:rPr>
              <a:t/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( Социалистическая партия) 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5338936" cy="45259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7-й президент Пятой республики 	</a:t>
            </a:r>
          </a:p>
          <a:p>
            <a:pPr marL="0" indent="0">
              <a:buNone/>
            </a:pPr>
            <a:r>
              <a:rPr lang="ru-RU" sz="4000" b="1" dirty="0" smtClean="0"/>
              <a:t>    2012 – 2017 </a:t>
            </a:r>
            <a:r>
              <a:rPr lang="ru-RU" sz="4000" b="1" dirty="0" err="1" smtClean="0"/>
              <a:t>гг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08" y="1772816"/>
            <a:ext cx="2667000" cy="423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85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71500"/>
            <a:ext cx="3543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577" y="332656"/>
            <a:ext cx="39276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+mj-lt"/>
              </a:rPr>
              <a:t>Эмманюэль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 smtClean="0">
                <a:latin typeface="+mj-lt"/>
              </a:rPr>
              <a:t>Макрон</a:t>
            </a:r>
            <a:endParaRPr lang="ru-RU" sz="2800" b="1" dirty="0" smtClean="0">
              <a:latin typeface="+mj-lt"/>
            </a:endParaRPr>
          </a:p>
          <a:p>
            <a:r>
              <a:rPr lang="ru-RU" sz="2800" b="1" dirty="0" smtClean="0">
                <a:latin typeface="+mj-lt"/>
              </a:rPr>
              <a:t>С 2017 г –  </a:t>
            </a:r>
            <a:endParaRPr lang="ru-RU" sz="28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577" y="2060848"/>
            <a:ext cx="37444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В прошлом — инвестиционный банкир, министр экономики, промышленности и цифровых дел во втором правительстве Вальса. Создатель и первый лидер политической партии «Вперёд, Республика!» (2016—2017).</a:t>
            </a:r>
          </a:p>
        </p:txBody>
      </p:sp>
    </p:spTree>
    <p:extLst>
      <p:ext uri="{BB962C8B-B14F-4D97-AF65-F5344CB8AC3E}">
        <p14:creationId xmlns:p14="http://schemas.microsoft.com/office/powerpoint/2010/main" val="102126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9001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Взгляды</a:t>
            </a:r>
          </a:p>
          <a:p>
            <a:r>
              <a:rPr lang="ru-RU" sz="2400" dirty="0" err="1"/>
              <a:t>Макрон</a:t>
            </a:r>
            <a:r>
              <a:rPr lang="ru-RU" sz="2400" dirty="0"/>
              <a:t> — </a:t>
            </a:r>
            <a:r>
              <a:rPr lang="ru-RU" sz="2400" dirty="0" err="1"/>
              <a:t>еврофил</a:t>
            </a:r>
            <a:r>
              <a:rPr lang="ru-RU" sz="2400" dirty="0"/>
              <a:t> и убежденный </a:t>
            </a:r>
            <a:r>
              <a:rPr lang="ru-RU" sz="2400" dirty="0" err="1" smtClean="0"/>
              <a:t>атлантист</a:t>
            </a:r>
            <a:r>
              <a:rPr lang="ru-RU" sz="2400" dirty="0" smtClean="0"/>
              <a:t>.  Во </a:t>
            </a:r>
            <a:r>
              <a:rPr lang="ru-RU" sz="2400" dirty="0"/>
              <a:t>внешней политике является европейским </a:t>
            </a:r>
            <a:r>
              <a:rPr lang="ru-RU" sz="2400" dirty="0" smtClean="0"/>
              <a:t>федералистом.  Не </a:t>
            </a:r>
            <a:r>
              <a:rPr lang="ru-RU" sz="2400" dirty="0"/>
              <a:t>поддерживает признание государства Палестина. Жёсткий сторонник борьбы с терроризмом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Рыночник. Сторонник политики открытых дверей для </a:t>
            </a:r>
            <a:r>
              <a:rPr lang="ru-RU" sz="2400" dirty="0" smtClean="0"/>
              <a:t>иммигрантов. Поддерживает </a:t>
            </a:r>
            <a:r>
              <a:rPr lang="ru-RU" sz="2400" dirty="0"/>
              <a:t>увеличение финансирования спецслужб, армии и полиции. Выступает за ограничение иностранных инвестиций, поддерживает торговое соглашение между ЕС и Канадой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Противник открытых демонстраций верующими своих религиозных чувств, но считает действующие законы слишком жёсткими для верующих. До недавних лет оставался </a:t>
            </a:r>
            <a:r>
              <a:rPr lang="ru-RU" sz="2400" dirty="0" smtClean="0"/>
              <a:t>католиком-традиционалистом 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54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46433"/>
            <a:ext cx="8064896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Европе́йская</a:t>
            </a:r>
            <a:r>
              <a:rPr lang="ru-RU" sz="2400" b="1" dirty="0"/>
              <a:t> </a:t>
            </a:r>
            <a:r>
              <a:rPr lang="ru-RU" sz="2400" b="1" dirty="0" err="1"/>
              <a:t>интегра́ция</a:t>
            </a:r>
            <a:r>
              <a:rPr lang="ru-RU" sz="2400" b="1" dirty="0"/>
              <a:t> </a:t>
            </a:r>
            <a:r>
              <a:rPr lang="ru-RU" sz="2400" dirty="0"/>
              <a:t>— это процесс производственной, политической, правовой, экономической (также в некоторых случаях социальной и культурной) интеграции держав, которые целиком либо частично находятся в </a:t>
            </a:r>
            <a:r>
              <a:rPr lang="ru-RU" sz="2400" dirty="0" smtClean="0"/>
              <a:t>Евр</a:t>
            </a:r>
            <a:r>
              <a:rPr lang="ru-RU" dirty="0" smtClean="0"/>
              <a:t>опе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04864"/>
            <a:ext cx="8064896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Евроатланти́зм</a:t>
            </a:r>
            <a:r>
              <a:rPr lang="ru-RU" sz="2400" dirty="0"/>
              <a:t> — геополитическая философия политического, экономического и военного сближения государств Северной Америки и Европы под общими ценностями демократии, индивидуальной свободы и верховенства закона.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221088"/>
            <a:ext cx="785340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/>
              <a:t>Госуда́рство Палести́на </a:t>
            </a:r>
            <a:r>
              <a:rPr lang="vi-VN" sz="2400" dirty="0"/>
              <a:t>(араб. </a:t>
            </a:r>
            <a:r>
              <a:rPr lang="ar-AE" sz="2400" dirty="0"/>
              <a:t>دولة فلسطين‎, </a:t>
            </a:r>
            <a:r>
              <a:rPr lang="ru-RU" sz="2400" dirty="0" smtClean="0"/>
              <a:t> </a:t>
            </a:r>
            <a:r>
              <a:rPr lang="en-US" sz="2400" dirty="0" smtClean="0"/>
              <a:t>— </a:t>
            </a:r>
            <a:r>
              <a:rPr lang="vi-VN" sz="2400" dirty="0"/>
              <a:t>де-юре независимое частично признанное государство на Ближнем Востоке, находящееся в процессе создания. Независимость Государства Палестина по состоянию на август 2018 года признали 137 из 193 государств — членов </a:t>
            </a:r>
            <a:r>
              <a:rPr lang="vi-VN" sz="2400" dirty="0" smtClean="0"/>
              <a:t>ООН</a:t>
            </a:r>
            <a:r>
              <a:rPr lang="ru-RU" sz="2400" dirty="0" smtClean="0"/>
              <a:t> 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936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28529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7350" y="2708920"/>
            <a:ext cx="6548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§ 28 </a:t>
            </a: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400" b="1" dirty="0" smtClean="0">
                <a:latin typeface="+mj-lt"/>
              </a:rPr>
              <a:t>Составить  ментальную </a:t>
            </a:r>
            <a:r>
              <a:rPr lang="ru-RU" sz="2400" b="1" dirty="0">
                <a:latin typeface="+mj-lt"/>
              </a:rPr>
              <a:t>карту </a:t>
            </a:r>
            <a:br>
              <a:rPr lang="ru-RU" sz="2400" b="1" dirty="0">
                <a:latin typeface="+mj-lt"/>
              </a:rPr>
            </a:br>
            <a:r>
              <a:rPr lang="ru-RU" sz="2400" b="1" dirty="0">
                <a:latin typeface="+mj-lt"/>
              </a:rPr>
              <a:t>« Франция в </a:t>
            </a:r>
            <a:r>
              <a:rPr lang="ru-RU" sz="2400" b="1" dirty="0" smtClean="0">
                <a:latin typeface="+mj-lt"/>
              </a:rPr>
              <a:t>1945-2024  </a:t>
            </a:r>
            <a:r>
              <a:rPr lang="ru-RU" sz="2400" b="1" dirty="0" err="1">
                <a:latin typeface="+mj-lt"/>
              </a:rPr>
              <a:t>гг</a:t>
            </a:r>
            <a:r>
              <a:rPr lang="ru-RU" sz="2400" b="1" dirty="0">
                <a:latin typeface="+mj-lt"/>
              </a:rPr>
              <a:t>»</a:t>
            </a:r>
            <a:br>
              <a:rPr lang="ru-RU" sz="2400" b="1" dirty="0">
                <a:latin typeface="+mj-lt"/>
              </a:rPr>
            </a:br>
            <a:endParaRPr lang="ru-RU" sz="2400" b="1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37791"/>
            <a:ext cx="1598315" cy="15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6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299" y="62068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>Шарль де Голль 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 «Все на месте. Не хватает только государства» 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2200" b="1" u="sng" dirty="0" smtClean="0">
                <a:solidFill>
                  <a:srgbClr val="C00000"/>
                </a:solidFill>
              </a:rPr>
              <a:t> 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059" y="2060848"/>
            <a:ext cx="5447159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j-lt"/>
              </a:rPr>
              <a:t>1944г- 1946 – возглавил Временное правительство  </a:t>
            </a:r>
          </a:p>
          <a:p>
            <a:r>
              <a:rPr lang="ru-RU" sz="2800" dirty="0" smtClean="0">
                <a:latin typeface="+mj-lt"/>
              </a:rPr>
              <a:t>1953г-  распустил партию </a:t>
            </a:r>
          </a:p>
          <a:p>
            <a:pPr marL="0" indent="0">
              <a:buNone/>
            </a:pPr>
            <a:r>
              <a:rPr lang="ru-RU" sz="2800" dirty="0" smtClean="0">
                <a:latin typeface="+mj-lt"/>
              </a:rPr>
              <a:t>«Объединение французского народа»</a:t>
            </a:r>
          </a:p>
          <a:p>
            <a:r>
              <a:rPr lang="ru-RU" sz="2800" dirty="0" smtClean="0">
                <a:latin typeface="+mj-lt"/>
              </a:rPr>
              <a:t>1958-1969 – президент Франции</a:t>
            </a:r>
            <a:endParaRPr lang="ru-RU" sz="2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64096"/>
            <a:ext cx="3024335" cy="43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39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Внутренняя и внешняя политика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8060432" cy="457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+mj-lt"/>
              </a:rPr>
              <a:t>Шарль де Голль писал:</a:t>
            </a:r>
          </a:p>
          <a:p>
            <a:r>
              <a:rPr lang="ru-RU" b="1" dirty="0" smtClean="0">
                <a:latin typeface="+mj-lt"/>
              </a:rPr>
              <a:t>« Сумею </a:t>
            </a:r>
            <a:r>
              <a:rPr lang="ru-RU" b="1" dirty="0">
                <a:latin typeface="+mj-lt"/>
              </a:rPr>
              <a:t>ли я сделать так, чтобы появилась возможность решить жизненно важную проблему деколонизации, начать экономическое и социальное преобразование нашей страны в эпоху науки и техники, восстановить независимость нашей политики и нашей обороны, превратить Францию в поборника объединения всей Европы, вернуть Франции её ореол и влияние в мире, особенно в странах «третьего мира», которым она пользовалась на протяжении многих веков? Нет никаких сомнений: вот цель, которую я могу и должен достичь</a:t>
            </a:r>
            <a:r>
              <a:rPr lang="ru-RU" b="1" dirty="0" smtClean="0">
                <a:latin typeface="+mj-lt"/>
              </a:rPr>
              <a:t>.»</a:t>
            </a:r>
            <a:endParaRPr lang="ru-RU" b="1" dirty="0">
              <a:latin typeface="+mj-lt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Удалось ли достичь поставленных целей? 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90242" y="6184741"/>
            <a:ext cx="2584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23478"/>
            <a:ext cx="861298" cy="8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Рисунок33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2160240" cy="2691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27" descr="Рисунок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00" y="3838400"/>
            <a:ext cx="3175248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72720"/>
            <a:ext cx="813690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1958г- принял Конституцию</a:t>
            </a:r>
          </a:p>
          <a:p>
            <a:r>
              <a:rPr lang="ru-RU" sz="2000" b="1" dirty="0" smtClean="0">
                <a:latin typeface="+mj-lt"/>
              </a:rPr>
              <a:t>Франция- Пятая республика. Шарль де Голль- Президент</a:t>
            </a:r>
          </a:p>
          <a:p>
            <a:r>
              <a:rPr lang="ru-RU" sz="2000" b="1" dirty="0">
                <a:latin typeface="+mj-lt"/>
              </a:rPr>
              <a:t>В 1960г. Шарль де Голль предоставил независимость всем колониям,</a:t>
            </a:r>
          </a:p>
          <a:p>
            <a:r>
              <a:rPr lang="ru-RU" sz="2000" b="1" dirty="0">
                <a:latin typeface="+mj-lt"/>
              </a:rPr>
              <a:t> кроме Алжира, который стал независимым в 1962 г. </a:t>
            </a:r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Правые  </a:t>
            </a:r>
            <a:r>
              <a:rPr lang="ru-RU" sz="2000" b="1" dirty="0">
                <a:latin typeface="+mj-lt"/>
              </a:rPr>
              <a:t>дважды </a:t>
            </a:r>
            <a:r>
              <a:rPr lang="ru-RU" sz="2000" b="1" dirty="0" smtClean="0">
                <a:latin typeface="+mj-lt"/>
              </a:rPr>
              <a:t>пытались </a:t>
            </a:r>
            <a:r>
              <a:rPr lang="ru-RU" sz="2000" b="1" dirty="0">
                <a:latin typeface="+mj-lt"/>
              </a:rPr>
              <a:t>организовать на него покушения, но потерпели неудачу.  </a:t>
            </a:r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В </a:t>
            </a:r>
            <a:r>
              <a:rPr lang="ru-RU" sz="2000" b="1" dirty="0">
                <a:latin typeface="+mj-lt"/>
              </a:rPr>
              <a:t>1966 </a:t>
            </a:r>
            <a:r>
              <a:rPr lang="ru-RU" sz="2000" b="1" dirty="0" smtClean="0">
                <a:latin typeface="+mj-lt"/>
              </a:rPr>
              <a:t>г. Франция </a:t>
            </a:r>
            <a:r>
              <a:rPr lang="ru-RU" sz="2000" b="1" dirty="0">
                <a:latin typeface="+mj-lt"/>
              </a:rPr>
              <a:t>вышла из военной организации НАТО. </a:t>
            </a:r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На </a:t>
            </a:r>
            <a:r>
              <a:rPr lang="ru-RU" sz="2000" b="1" dirty="0">
                <a:latin typeface="+mj-lt"/>
              </a:rPr>
              <a:t>фоне  </a:t>
            </a:r>
            <a:r>
              <a:rPr lang="ru-RU" sz="2000" b="1" dirty="0" smtClean="0">
                <a:latin typeface="+mj-lt"/>
              </a:rPr>
              <a:t>уменьшения зависимости </a:t>
            </a:r>
            <a:r>
              <a:rPr lang="ru-RU" sz="2000" b="1" dirty="0">
                <a:latin typeface="+mj-lt"/>
              </a:rPr>
              <a:t>Франции от </a:t>
            </a:r>
            <a:r>
              <a:rPr lang="ru-RU" sz="2000" b="1" dirty="0" smtClean="0">
                <a:latin typeface="+mj-lt"/>
              </a:rPr>
              <a:t>США </a:t>
            </a:r>
            <a:r>
              <a:rPr lang="ru-RU" sz="2000" b="1" dirty="0">
                <a:latin typeface="+mj-lt"/>
              </a:rPr>
              <a:t>улучшались её отношения с </a:t>
            </a:r>
            <a:r>
              <a:rPr lang="ru-RU" sz="2000" b="1" dirty="0" smtClean="0">
                <a:latin typeface="+mj-lt"/>
              </a:rPr>
              <a:t>СССР.</a:t>
            </a:r>
            <a:endParaRPr lang="ru-RU" sz="2000" b="1" dirty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 </a:t>
            </a:r>
            <a:endParaRPr lang="ru-RU" sz="2000" b="1" dirty="0">
              <a:latin typeface="+mj-lt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1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21803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Экономический подъём</a:t>
            </a:r>
            <a:endParaRPr lang="ru-RU" sz="24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4633" y="531429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+mj-lt"/>
              </a:rPr>
              <a:t>Выбери верные утверждения</a:t>
            </a:r>
            <a:endParaRPr lang="ru-RU" sz="2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40" y="1492143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1. Проведена  модернизация страны</a:t>
            </a:r>
            <a:endParaRPr lang="ru-RU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7294" y="1005598"/>
            <a:ext cx="5187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  </a:t>
            </a:r>
            <a:r>
              <a:rPr lang="ru-RU" b="1" dirty="0">
                <a:latin typeface="+mj-lt"/>
              </a:rPr>
              <a:t>В период президентства Шарля де Голля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98" y="192955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2. Государство не вмешивалось в экономику</a:t>
            </a:r>
            <a:endParaRPr lang="ru-RU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372" y="2431727"/>
            <a:ext cx="862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3. Развивались отрасли :атомная энергетика, космические технологии и ракетостроение, производство ЭВМ,  радиоэлектроника </a:t>
            </a:r>
            <a:endParaRPr lang="ru-RU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450" y="324033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4. Производительность труда отставала от показателей Западной Европы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570" y="404933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5.По темпам производства французская экономика отставала только от Японии</a:t>
            </a:r>
            <a:endParaRPr lang="ru-RU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450" y="4695669"/>
            <a:ext cx="7759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6. Франция стала крупнейшим в Западной Европе экспортером продовольствия</a:t>
            </a:r>
            <a:endParaRPr lang="ru-RU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8" y="545632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7. Франция оставалась страной - должником</a:t>
            </a:r>
            <a:endParaRPr lang="ru-RU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450" y="5988331"/>
            <a:ext cx="816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8. Уровень жизни во Франции был одним из самых высоких в мире</a:t>
            </a:r>
            <a:endParaRPr lang="ru-RU" b="1" dirty="0"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1" y="189921"/>
            <a:ext cx="1087570" cy="8156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0497" y="90410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Стр. 146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851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723"/>
            <a:ext cx="5544616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211960" y="476672"/>
            <a:ext cx="1753617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</a:rPr>
              <a:t>«Красный май»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</a:rPr>
              <a:t>в Париже</a:t>
            </a:r>
          </a:p>
        </p:txBody>
      </p:sp>
      <p:pic>
        <p:nvPicPr>
          <p:cNvPr id="4" name="Picture 11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/>
          <a:stretch>
            <a:fillRect/>
          </a:stretch>
        </p:blipFill>
        <p:spPr bwMode="auto">
          <a:xfrm>
            <a:off x="6300192" y="411965"/>
            <a:ext cx="2592288" cy="366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660232" y="3664322"/>
            <a:ext cx="1825625" cy="4127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</a:rPr>
              <a:t>Д.Кон-Бендит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23528" y="4313804"/>
            <a:ext cx="8663880" cy="1752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198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Мощные выступления студентов прошли по всей  Франции.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Безработица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среди молодёжи, авторитарные порядки в студенческих городках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привели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к социальному взрыву.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198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В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начале мая 1968 г. была разогнана студенческая демонстрация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0" marR="0" lvl="0" indent="198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В ответ студенты заняли Латинский квартал Парижа. Их лидер, Кон-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Бендит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призвал к решительной борьбе с капиталистической системой.</a:t>
            </a:r>
          </a:p>
        </p:txBody>
      </p:sp>
    </p:spTree>
    <p:extLst>
      <p:ext uri="{BB962C8B-B14F-4D97-AF65-F5344CB8AC3E}">
        <p14:creationId xmlns:p14="http://schemas.microsoft.com/office/powerpoint/2010/main" val="31615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WINDOWS\Рабочий стол\Скачано\Разрыв с прошлым в 1968 г_ и наследники генерала де Голля - Франция в России.files\16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28" y="243731"/>
            <a:ext cx="4305300" cy="2841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87943" y="2204537"/>
            <a:ext cx="3557385" cy="707886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Демонстрация в Париже.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Май 1968 г.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07151" y="3085356"/>
            <a:ext cx="8807896" cy="1905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198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Жестокость полиции увеличила ряды движения. Во Франции началась всеобщая забастовка, проходившая под социалистическими лозунгами.</a:t>
            </a:r>
          </a:p>
          <a:p>
            <a:pPr marL="0" marR="0" lvl="0" indent="198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Студенты заняли Сорбонну, театр Одеон и внедрили систему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самоуправления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, видя в ней основу будущего справедливого общества.</a:t>
            </a:r>
          </a:p>
          <a:p>
            <a:pPr marL="0" marR="0" lvl="0" indent="198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Генерал  де Голль потерял контроль над страной. Появились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человеческие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жертвы.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1728" y="5924427"/>
            <a:ext cx="7761684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+mj-lt"/>
              </a:rPr>
              <a:t>В чем причины?  </a:t>
            </a:r>
            <a:r>
              <a:rPr lang="ru-RU" sz="2000" b="1" dirty="0" err="1" smtClean="0">
                <a:solidFill>
                  <a:schemeClr val="accent2"/>
                </a:solidFill>
                <a:latin typeface="+mj-lt"/>
              </a:rPr>
              <a:t>Стр</a:t>
            </a:r>
            <a:r>
              <a:rPr lang="ru-RU" sz="2000" b="1" dirty="0" smtClean="0">
                <a:solidFill>
                  <a:schemeClr val="accent2"/>
                </a:solidFill>
                <a:latin typeface="+mj-lt"/>
              </a:rPr>
              <a:t>  </a:t>
            </a:r>
            <a:r>
              <a:rPr lang="ru-RU" sz="2000" b="1" dirty="0" smtClean="0">
                <a:solidFill>
                  <a:schemeClr val="accent2"/>
                </a:solidFill>
                <a:latin typeface="+mj-lt"/>
              </a:rPr>
              <a:t>147.   </a:t>
            </a:r>
            <a:r>
              <a:rPr lang="ru-RU" sz="2000" b="1" dirty="0" smtClean="0">
                <a:solidFill>
                  <a:schemeClr val="accent2"/>
                </a:solidFill>
                <a:latin typeface="+mj-lt"/>
              </a:rPr>
              <a:t>Чем завершились эти события?</a:t>
            </a:r>
            <a:endParaRPr lang="ru-RU" sz="20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8" y="5517232"/>
            <a:ext cx="1087570" cy="8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5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68006690"/>
              </p:ext>
            </p:extLst>
          </p:nvPr>
        </p:nvGraphicFramePr>
        <p:xfrm>
          <a:off x="138825" y="4362655"/>
          <a:ext cx="3910965" cy="1666932"/>
        </p:xfrm>
        <a:graphic>
          <a:graphicData uri="http://schemas.openxmlformats.org/drawingml/2006/table">
            <a:tbl>
              <a:tblPr/>
              <a:tblGrid>
                <a:gridCol w="3702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52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1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dirty="0">
                          <a:effectLst/>
                        </a:rPr>
                        <a:t>19-й президент Франции</a:t>
                      </a:r>
                      <a:br>
                        <a:rPr lang="ru-RU" sz="1400" b="1" u="none" dirty="0">
                          <a:effectLst/>
                        </a:rPr>
                      </a:br>
                      <a:r>
                        <a:rPr lang="ru-RU" sz="1400" b="1" u="none" dirty="0">
                          <a:effectLst/>
                        </a:rPr>
                        <a:t>2-й президент Пятой </a:t>
                      </a:r>
                      <a:r>
                        <a:rPr lang="ru-RU" sz="1400" b="1" u="none" dirty="0" smtClean="0">
                          <a:effectLst/>
                        </a:rPr>
                        <a:t>республики, лидер правых партий</a:t>
                      </a:r>
                      <a:endParaRPr lang="ru-RU" sz="1400" b="1" u="none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2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u="none" dirty="0">
                          <a:effectLst/>
                        </a:rPr>
                        <a:t>20 июня 1969 года — </a:t>
                      </a:r>
                      <a:endParaRPr lang="ru-RU" sz="1400" b="1" u="none" dirty="0" smtClean="0">
                        <a:effectLst/>
                      </a:endParaRPr>
                    </a:p>
                    <a:p>
                      <a:pPr algn="ctr"/>
                      <a:r>
                        <a:rPr lang="ru-RU" sz="1400" b="1" u="none" dirty="0" smtClean="0">
                          <a:effectLst/>
                        </a:rPr>
                        <a:t>2 </a:t>
                      </a:r>
                      <a:r>
                        <a:rPr lang="ru-RU" sz="1400" b="1" u="none" dirty="0">
                          <a:effectLst/>
                        </a:rPr>
                        <a:t>апреля 1974 года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5" y="187859"/>
            <a:ext cx="345638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9735" y="408302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Жорж Помпиду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16" y="207114"/>
            <a:ext cx="3092897" cy="412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11116" y="39784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Валери Жискар </a:t>
            </a:r>
            <a:r>
              <a:rPr lang="ru-RU" b="1" dirty="0" err="1">
                <a:solidFill>
                  <a:srgbClr val="FFFF00"/>
                </a:solidFill>
              </a:rPr>
              <a:t>д’Эстен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598812"/>
              </p:ext>
            </p:extLst>
          </p:nvPr>
        </p:nvGraphicFramePr>
        <p:xfrm>
          <a:off x="4471691" y="4327150"/>
          <a:ext cx="4371746" cy="1876039"/>
        </p:xfrm>
        <a:graphic>
          <a:graphicData uri="http://schemas.openxmlformats.org/drawingml/2006/table">
            <a:tbl>
              <a:tblPr/>
              <a:tblGrid>
                <a:gridCol w="4163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039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20-й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президент Франции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3-й президент Пятой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республики, лидер партии «Союз за французскую демократию»- правоцентристская партия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3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27 мая 1974 года — 21 мая 1981 года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91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95549" cy="633672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11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/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193</TotalTime>
  <Words>736</Words>
  <Application>Microsoft Office PowerPoint</Application>
  <PresentationFormat>Экран (4:3)</PresentationFormat>
  <Paragraphs>79</Paragraphs>
  <Slides>18</Slides>
  <Notes>0</Notes>
  <HiddenSlides>2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Cambria</vt:lpstr>
      <vt:lpstr>Century Gothic</vt:lpstr>
      <vt:lpstr>Palatino Linotype</vt:lpstr>
      <vt:lpstr>Times New Roman</vt:lpstr>
      <vt:lpstr>Wingdings 2</vt:lpstr>
      <vt:lpstr>Справедливость</vt:lpstr>
      <vt:lpstr>Франция</vt:lpstr>
      <vt:lpstr>Шарль де Голль   «Все на месте. Не хватает только государства»   </vt:lpstr>
      <vt:lpstr>Внутренняя и внешняя политика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Жак Ширак- лидер правых партий</vt:lpstr>
      <vt:lpstr>Николя Саркози- лидер правоцентристской партии «Республиканцы»</vt:lpstr>
      <vt:lpstr>Франсуа Олланд ( Социалистическая партия) </vt:lpstr>
      <vt:lpstr>Презентация PowerPoint</vt:lpstr>
      <vt:lpstr>Презентация PowerPoint</vt:lpstr>
      <vt:lpstr>Презентация PowerPoint</vt:lpstr>
      <vt:lpstr>    </vt:lpstr>
    </vt:vector>
  </TitlesOfParts>
  <Company>SanBuild &amp; 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20</cp:revision>
  <dcterms:created xsi:type="dcterms:W3CDTF">2013-09-25T14:18:37Z</dcterms:created>
  <dcterms:modified xsi:type="dcterms:W3CDTF">2025-02-19T15:43:57Z</dcterms:modified>
</cp:coreProperties>
</file>