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181943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Прием «</a:t>
            </a:r>
            <a:r>
              <a:rPr lang="ru-RU" sz="2400" b="1" i="1" dirty="0">
                <a:solidFill>
                  <a:srgbClr val="FF0000"/>
                </a:solidFill>
                <a:effectLst/>
                <a:latin typeface="Helvetica Neue"/>
              </a:rPr>
              <a:t>Верные и неверные утверждения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647684"/>
            <a:ext cx="8496944" cy="4949668"/>
          </a:xfrm>
          <a:prstGeom prst="rect">
            <a:avLst/>
          </a:prstGeom>
          <a:solidFill>
            <a:schemeClr val="accent5">
              <a:lumMod val="60000"/>
              <a:lumOff val="40000"/>
              <a:alpha val="93000"/>
            </a:schemeClr>
          </a:solidFill>
          <a:ln>
            <a:solidFill>
              <a:srgbClr val="00B0F0"/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450000" algn="just"/>
            <a:r>
              <a:rPr lang="ru-RU" sz="2400" b="0" i="0" dirty="0">
                <a:solidFill>
                  <a:srgbClr val="181818"/>
                </a:solidFill>
                <a:effectLst/>
                <a:latin typeface="Times New Roman" panose="02020603050405020304" pitchFamily="18" charset="0"/>
              </a:rPr>
              <a:t>Этот прием можно использовать на этапе закрепления  или систематизации учебного материала, по - другому этот прием называют «Да-нет -ка». Этот  прием можно использовать как  на отдельные утверждения так и на работу с целым текстом.   Например,  при работе с текстом,  после его прочтения  можно предложить предложения, которые будут соответствовать содержанию текста или нет. Данный прием способствует развитию памяти,  самостоятельности в принятии решений.</a:t>
            </a:r>
          </a:p>
          <a:p>
            <a:pPr algn="l">
              <a:buNone/>
            </a:pPr>
            <a:r>
              <a:rPr lang="ru-RU" sz="24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актуализация знаний </a:t>
            </a:r>
            <a:r>
              <a:rPr lang="ru-RU" sz="2400" b="0" i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и активизация </a:t>
            </a:r>
            <a:r>
              <a:rPr lang="ru-RU" sz="24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мыслительной деятельности.</a:t>
            </a:r>
          </a:p>
          <a:p>
            <a:pPr lvl="0" indent="450000" algn="just"/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0297" y="5077352"/>
            <a:ext cx="1686994" cy="119740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7D655BA-B7C0-4205-2BD7-16CEC00E5FEF}"/>
              </a:ext>
            </a:extLst>
          </p:cNvPr>
          <p:cNvSpPr txBox="1"/>
          <p:nvPr/>
        </p:nvSpPr>
        <p:spPr>
          <a:xfrm>
            <a:off x="611560" y="4087773"/>
            <a:ext cx="79208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.</a:t>
            </a:r>
            <a:endParaRPr lang="ru-BY" dirty="0"/>
          </a:p>
        </p:txBody>
      </p:sp>
    </p:spTree>
    <p:extLst>
      <p:ext uri="{BB962C8B-B14F-4D97-AF65-F5344CB8AC3E}">
        <p14:creationId xmlns:p14="http://schemas.microsoft.com/office/powerpoint/2010/main" val="264786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52119" y="3446940"/>
            <a:ext cx="338437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учатся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выделять в тексте важную информацию</a:t>
            </a: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  <a:endParaRPr lang="ru-RU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учатся высказывать предположении, не заглядывая в текст .</a:t>
            </a:r>
            <a:endParaRPr lang="ru-RU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развивается умение строить логические цепочки, наглядно увидеть взаимосвязь известного и нового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000" b="1" dirty="0"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4DAEC3-1EE4-F931-4A74-B84C676B0911}"/>
              </a:ext>
            </a:extLst>
          </p:cNvPr>
          <p:cNvSpPr txBox="1"/>
          <p:nvPr/>
        </p:nvSpPr>
        <p:spPr>
          <a:xfrm>
            <a:off x="611560" y="1200171"/>
            <a:ext cx="763284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de-DE" sz="2000" b="1" i="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Belarus</a:t>
            </a:r>
          </a:p>
          <a:p>
            <a:pPr algn="just"/>
            <a:r>
              <a:rPr lang="de-DE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Die Republik Belarus (Belarus) liegt im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de-DE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stlichen Teil Europas. Belarus grenzt im Westen an Polen, im Nordwesten an Litauen und im Norden an Lettland, im Nordosten und Osten an Russland und im Süden an die Ukraine.</a:t>
            </a:r>
          </a:p>
          <a:p>
            <a:pPr algn="l"/>
            <a:r>
              <a:rPr lang="de-DE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Die Fläche von Belarus beträgt 207 600 km2 (Quadratkilometer).</a:t>
            </a:r>
          </a:p>
          <a:p>
            <a:pPr algn="l"/>
            <a:r>
              <a:rPr lang="de-DE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 Republik ist kompakt. Belarus zählt </a:t>
            </a:r>
            <a:r>
              <a:rPr lang="de-DE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de-DE" sz="20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 9 Millionen Einwohner</a:t>
            </a:r>
            <a:endParaRPr lang="de-DE" sz="2000" b="0" i="0" dirty="0">
              <a:solidFill>
                <a:srgbClr val="18181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5AAE3D19-6D44-10E1-087C-2B89A1462A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677505"/>
              </p:ext>
            </p:extLst>
          </p:nvPr>
        </p:nvGraphicFramePr>
        <p:xfrm>
          <a:off x="251520" y="3871936"/>
          <a:ext cx="54005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781">
                  <a:extLst>
                    <a:ext uri="{9D8B030D-6E8A-4147-A177-3AD203B41FA5}">
                      <a16:colId xmlns:a16="http://schemas.microsoft.com/office/drawing/2014/main" val="1347488105"/>
                    </a:ext>
                  </a:extLst>
                </a:gridCol>
                <a:gridCol w="1288779">
                  <a:extLst>
                    <a:ext uri="{9D8B030D-6E8A-4147-A177-3AD203B41FA5}">
                      <a16:colId xmlns:a16="http://schemas.microsoft.com/office/drawing/2014/main" val="4813581"/>
                    </a:ext>
                  </a:extLst>
                </a:gridCol>
                <a:gridCol w="1166039">
                  <a:extLst>
                    <a:ext uri="{9D8B030D-6E8A-4147-A177-3AD203B41FA5}">
                      <a16:colId xmlns:a16="http://schemas.microsoft.com/office/drawing/2014/main" val="4129666476"/>
                    </a:ext>
                  </a:extLst>
                </a:gridCol>
              </a:tblGrid>
              <a:tr h="288568">
                <a:tc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Richtig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Falsch</a:t>
                      </a:r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596527"/>
                  </a:ext>
                </a:extLst>
              </a:tr>
              <a:tr h="498076">
                <a:tc>
                  <a:txBody>
                    <a:bodyPr/>
                    <a:lstStyle/>
                    <a:p>
                      <a:pPr algn="l"/>
                      <a:r>
                        <a:rPr lang="de-DE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</a:t>
                      </a:r>
                      <a:r>
                        <a:rPr lang="de-DE" sz="1800" b="0" i="0" u="none" strike="noStrike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Belarus liegt im </a:t>
                      </a:r>
                      <a:r>
                        <a:rPr lang="de-DE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</a:t>
                      </a:r>
                      <a:r>
                        <a:rPr lang="de-DE" sz="1800" b="0" i="0" u="none" strike="noStrike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stlichen Teil Europas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+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B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631555"/>
                  </a:ext>
                </a:extLst>
              </a:tr>
              <a:tr h="288568">
                <a:tc>
                  <a:txBody>
                    <a:bodyPr/>
                    <a:lstStyle/>
                    <a:p>
                      <a:pPr algn="l"/>
                      <a:r>
                        <a:rPr lang="de-DE" sz="1800" b="0" i="0" u="none" strike="noStrike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Belarus zählt </a:t>
                      </a:r>
                      <a:r>
                        <a:rPr lang="de-DE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</a:t>
                      </a:r>
                      <a:r>
                        <a:rPr lang="de-DE" sz="1800" b="0" i="0" u="none" strike="noStrike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 9 Millionen Einwohner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+</a:t>
                      </a:r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277377"/>
                  </a:ext>
                </a:extLst>
              </a:tr>
              <a:tr h="4980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de-DE" sz="1800" b="0" i="0" u="none" strike="noStrike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Die Republik ist nicht kompakt</a:t>
                      </a:r>
                      <a:endParaRPr lang="de-DE" sz="1800" b="0" i="0" dirty="0">
                        <a:solidFill>
                          <a:srgbClr val="181818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B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+</a:t>
                      </a:r>
                      <a:endParaRPr lang="ru-B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5843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211</Words>
  <Application>Microsoft Office PowerPoint</Application>
  <PresentationFormat>Экран (4:3)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Comic Sans MS</vt:lpstr>
      <vt:lpstr>Helvetica Neue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Кундина</dc:creator>
  <cp:lastModifiedBy>User</cp:lastModifiedBy>
  <cp:revision>18</cp:revision>
  <dcterms:created xsi:type="dcterms:W3CDTF">2025-03-24T18:33:58Z</dcterms:created>
  <dcterms:modified xsi:type="dcterms:W3CDTF">2025-04-03T07:35:57Z</dcterms:modified>
</cp:coreProperties>
</file>