
<file path=[Content_Types].xml><?xml version="1.0" encoding="utf-8"?>
<Types xmlns="http://schemas.openxmlformats.org/package/2006/content-types">
  <Default Extension="jfif" ContentType="image/jpeg"/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3" r:id="rId2"/>
    <p:sldId id="271" r:id="rId3"/>
    <p:sldId id="258" r:id="rId4"/>
    <p:sldId id="272" r:id="rId5"/>
    <p:sldId id="257" r:id="rId6"/>
    <p:sldId id="261" r:id="rId7"/>
    <p:sldId id="273" r:id="rId8"/>
    <p:sldId id="260" r:id="rId9"/>
    <p:sldId id="259" r:id="rId10"/>
    <p:sldId id="284" r:id="rId11"/>
    <p:sldId id="262" r:id="rId12"/>
    <p:sldId id="263" r:id="rId13"/>
    <p:sldId id="281" r:id="rId14"/>
    <p:sldId id="286" r:id="rId15"/>
    <p:sldId id="278" r:id="rId16"/>
    <p:sldId id="265" r:id="rId17"/>
    <p:sldId id="276" r:id="rId18"/>
    <p:sldId id="280" r:id="rId19"/>
    <p:sldId id="285" r:id="rId20"/>
    <p:sldId id="267" r:id="rId21"/>
    <p:sldId id="275" r:id="rId22"/>
    <p:sldId id="268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FC186-9F8F-4F15-B30B-95C9704426FD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D90B0DD-A106-42BD-BF4E-C288C0EC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849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FC186-9F8F-4F15-B30B-95C9704426FD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D90B0DD-A106-42BD-BF4E-C288C0EC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067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FC186-9F8F-4F15-B30B-95C9704426FD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D90B0DD-A106-42BD-BF4E-C288C0ECA23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76845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FC186-9F8F-4F15-B30B-95C9704426FD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D90B0DD-A106-42BD-BF4E-C288C0EC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644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FC186-9F8F-4F15-B30B-95C9704426FD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D90B0DD-A106-42BD-BF4E-C288C0ECA234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36302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FC186-9F8F-4F15-B30B-95C9704426FD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D90B0DD-A106-42BD-BF4E-C288C0EC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740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FC186-9F8F-4F15-B30B-95C9704426FD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B0DD-A106-42BD-BF4E-C288C0EC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097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FC186-9F8F-4F15-B30B-95C9704426FD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B0DD-A106-42BD-BF4E-C288C0EC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252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FC186-9F8F-4F15-B30B-95C9704426FD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B0DD-A106-42BD-BF4E-C288C0EC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106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FC186-9F8F-4F15-B30B-95C9704426FD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D90B0DD-A106-42BD-BF4E-C288C0EC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481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FC186-9F8F-4F15-B30B-95C9704426FD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D90B0DD-A106-42BD-BF4E-C288C0EC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216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FC186-9F8F-4F15-B30B-95C9704426FD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D90B0DD-A106-42BD-BF4E-C288C0EC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951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FC186-9F8F-4F15-B30B-95C9704426FD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B0DD-A106-42BD-BF4E-C288C0EC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496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FC186-9F8F-4F15-B30B-95C9704426FD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B0DD-A106-42BD-BF4E-C288C0EC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378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FC186-9F8F-4F15-B30B-95C9704426FD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B0DD-A106-42BD-BF4E-C288C0EC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40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FC186-9F8F-4F15-B30B-95C9704426FD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D90B0DD-A106-42BD-BF4E-C288C0EC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328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FC186-9F8F-4F15-B30B-95C9704426FD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D90B0DD-A106-42BD-BF4E-C288C0EC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554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fif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11" Type="http://schemas.openxmlformats.org/officeDocument/2006/relationships/image" Target="../media/image10.gif"/><Relationship Id="rId5" Type="http://schemas.openxmlformats.org/officeDocument/2006/relationships/image" Target="../media/image4.jfif"/><Relationship Id="rId10" Type="http://schemas.openxmlformats.org/officeDocument/2006/relationships/image" Target="../media/image9.jpg"/><Relationship Id="rId4" Type="http://schemas.openxmlformats.org/officeDocument/2006/relationships/image" Target="../media/image3.jfif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4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3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581047"/>
              </p:ext>
            </p:extLst>
          </p:nvPr>
        </p:nvGraphicFramePr>
        <p:xfrm>
          <a:off x="2181371" y="283312"/>
          <a:ext cx="7300842" cy="64405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33614">
                  <a:extLst>
                    <a:ext uri="{9D8B030D-6E8A-4147-A177-3AD203B41FA5}">
                      <a16:colId xmlns:a16="http://schemas.microsoft.com/office/drawing/2014/main" val="3374606693"/>
                    </a:ext>
                  </a:extLst>
                </a:gridCol>
                <a:gridCol w="2433614">
                  <a:extLst>
                    <a:ext uri="{9D8B030D-6E8A-4147-A177-3AD203B41FA5}">
                      <a16:colId xmlns:a16="http://schemas.microsoft.com/office/drawing/2014/main" val="3879515602"/>
                    </a:ext>
                  </a:extLst>
                </a:gridCol>
                <a:gridCol w="2433614">
                  <a:extLst>
                    <a:ext uri="{9D8B030D-6E8A-4147-A177-3AD203B41FA5}">
                      <a16:colId xmlns:a16="http://schemas.microsoft.com/office/drawing/2014/main" val="1550415125"/>
                    </a:ext>
                  </a:extLst>
                </a:gridCol>
              </a:tblGrid>
              <a:tr h="2146852"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92D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blipFill>
                      <a:blip r:embed="rId2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45764867"/>
                  </a:ext>
                </a:extLst>
              </a:tr>
              <a:tr h="2146852"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92D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blipFill>
                      <a:blip r:embed="rId6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blipFill>
                      <a:blip r:embed="rId7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752942455"/>
                  </a:ext>
                </a:extLst>
              </a:tr>
              <a:tr h="2146852"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92D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blipFill>
                      <a:blip r:embed="rId8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blipFill>
                      <a:blip r:embed="rId9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blipFill>
                      <a:blip r:embed="rId10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359041576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64" y="1334044"/>
            <a:ext cx="1443990" cy="144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8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14994" y="1676460"/>
            <a:ext cx="1050253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Comic Sans MS" panose="030F0702030302020204" pitchFamily="66" charset="0"/>
              </a:rPr>
              <a:t>Поработайте с текстом стр. 113. Вставьте пропущенные слова. Объясните смысл псевдонима писателя. </a:t>
            </a:r>
          </a:p>
          <a:p>
            <a:r>
              <a:rPr lang="ru-RU" sz="2400" b="1" dirty="0">
                <a:latin typeface="Comic Sans MS" panose="030F0702030302020204" pitchFamily="66" charset="0"/>
              </a:rPr>
              <a:t>Любовью к__________________, ______________, стремлением видеть___________________, пронизана поэзия Ивана __________________-Янки ____________. Детство поэта прошло в Минске. Белорусские стихи ___________ вошли в сборник стихов ___________. Наиболее известное стихотворение поэта __________. В нем автор выразил надежду _______________________.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97" y="573048"/>
            <a:ext cx="806306" cy="6047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668" y="432364"/>
            <a:ext cx="886097" cy="8860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89" y="5899074"/>
            <a:ext cx="1706880" cy="76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58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311" y="420014"/>
            <a:ext cx="2817222" cy="4010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57840" y="1255757"/>
            <a:ext cx="270080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  «Три шага »</a:t>
            </a:r>
          </a:p>
          <a:p>
            <a:pPr marL="342900" indent="-342900">
              <a:buAutoNum type="arabicPeriod"/>
            </a:pPr>
            <a:r>
              <a:rPr lang="ru-RU" sz="1400" b="1" dirty="0" smtClean="0"/>
              <a:t>Подумай. Самостоятельно</a:t>
            </a:r>
          </a:p>
          <a:p>
            <a:pPr marL="342900" indent="-342900">
              <a:buAutoNum type="arabicPeriod"/>
            </a:pPr>
            <a:r>
              <a:rPr lang="ru-RU" sz="1400" b="1" dirty="0" smtClean="0"/>
              <a:t>Поделись ! в паре</a:t>
            </a:r>
          </a:p>
          <a:p>
            <a:pPr marL="342900" indent="-342900">
              <a:buAutoNum type="arabicPeriod"/>
            </a:pPr>
            <a:r>
              <a:rPr lang="ru-RU" sz="1400" b="1" dirty="0" smtClean="0"/>
              <a:t>Представь!</a:t>
            </a:r>
            <a:endParaRPr lang="ru-RU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897526" y="348342"/>
            <a:ext cx="5079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Алоиза</a:t>
            </a:r>
            <a:r>
              <a:rPr lang="ru-RU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Пашкевич (Тётка) </a:t>
            </a:r>
            <a:endParaRPr lang="ru-RU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16" y="2809579"/>
            <a:ext cx="2449574" cy="3622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8773" y="1359577"/>
            <a:ext cx="2544714" cy="3884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9512" y="3042057"/>
            <a:ext cx="2297399" cy="3625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50" y="107392"/>
            <a:ext cx="642532" cy="481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5582" y="250737"/>
            <a:ext cx="12453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Стр.114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52077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37" y="1874923"/>
            <a:ext cx="2325145" cy="2993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9"/>
          <a:stretch/>
        </p:blipFill>
        <p:spPr>
          <a:xfrm>
            <a:off x="8524923" y="1592466"/>
            <a:ext cx="2364361" cy="2908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061" y="1943236"/>
            <a:ext cx="2349754" cy="2924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924004" y="481333"/>
            <a:ext cx="3294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Заполнить таблицу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3025" y="5433413"/>
            <a:ext cx="2635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Янка Купала</a:t>
            </a:r>
            <a:endParaRPr lang="ru-RU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97849" y="5034146"/>
            <a:ext cx="3359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Максим Богданович</a:t>
            </a:r>
            <a:endParaRPr lang="ru-RU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84054" y="5595145"/>
            <a:ext cx="2105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Якуб</a:t>
            </a:r>
            <a:r>
              <a:rPr lang="ru-RU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Колас</a:t>
            </a:r>
            <a:endParaRPr lang="ru-RU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009" y="104845"/>
            <a:ext cx="1003968" cy="75297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49165" y="771112"/>
            <a:ext cx="144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С.114-115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00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72485">
            <a:off x="924143" y="232216"/>
            <a:ext cx="1957165" cy="27925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79216">
            <a:off x="2791582" y="3257813"/>
            <a:ext cx="1832305" cy="2834231"/>
          </a:xfrm>
          <a:prstGeom prst="rect">
            <a:avLst/>
          </a:prstGeom>
        </p:spPr>
      </p:pic>
      <p:pic>
        <p:nvPicPr>
          <p:cNvPr id="1026" name="Picture 2" descr="Купала, Я. Паўлін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6903">
            <a:off x="716038" y="3202303"/>
            <a:ext cx="2023275" cy="276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Новая зямля (паэма) — Вікіпеды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2871">
            <a:off x="9590170" y="299346"/>
            <a:ext cx="1966755" cy="318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51076">
            <a:off x="9893072" y="3301417"/>
            <a:ext cx="2039362" cy="26932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22504">
            <a:off x="7369952" y="808002"/>
            <a:ext cx="2128660" cy="32393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4242" y="3474721"/>
            <a:ext cx="1895409" cy="29067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9120" y="3474721"/>
            <a:ext cx="2088348" cy="29845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31665">
            <a:off x="2861763" y="921291"/>
            <a:ext cx="1633530" cy="24911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19466" y="108036"/>
            <a:ext cx="4036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mtClean="0">
                <a:solidFill>
                  <a:srgbClr val="C00000"/>
                </a:solidFill>
              </a:rPr>
              <a:t>Игра- проверка. </a:t>
            </a:r>
            <a:r>
              <a:rPr lang="ru-RU" sz="2400" b="1" dirty="0" smtClean="0">
                <a:solidFill>
                  <a:srgbClr val="C00000"/>
                </a:solidFill>
              </a:rPr>
              <a:t>Фанты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14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04"/>
          <a:stretch/>
        </p:blipFill>
        <p:spPr>
          <a:xfrm>
            <a:off x="1489435" y="755286"/>
            <a:ext cx="8729221" cy="597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94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8485185"/>
              </p:ext>
            </p:extLst>
          </p:nvPr>
        </p:nvGraphicFramePr>
        <p:xfrm>
          <a:off x="329184" y="91440"/>
          <a:ext cx="11862815" cy="6766562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421222">
                  <a:extLst>
                    <a:ext uri="{9D8B030D-6E8A-4147-A177-3AD203B41FA5}">
                      <a16:colId xmlns:a16="http://schemas.microsoft.com/office/drawing/2014/main" val="1888786856"/>
                    </a:ext>
                  </a:extLst>
                </a:gridCol>
                <a:gridCol w="2877377">
                  <a:extLst>
                    <a:ext uri="{9D8B030D-6E8A-4147-A177-3AD203B41FA5}">
                      <a16:colId xmlns:a16="http://schemas.microsoft.com/office/drawing/2014/main" val="276488298"/>
                    </a:ext>
                  </a:extLst>
                </a:gridCol>
                <a:gridCol w="4714081">
                  <a:extLst>
                    <a:ext uri="{9D8B030D-6E8A-4147-A177-3AD203B41FA5}">
                      <a16:colId xmlns:a16="http://schemas.microsoft.com/office/drawing/2014/main" val="2336161635"/>
                    </a:ext>
                  </a:extLst>
                </a:gridCol>
                <a:gridCol w="1850135">
                  <a:extLst>
                    <a:ext uri="{9D8B030D-6E8A-4147-A177-3AD203B41FA5}">
                      <a16:colId xmlns:a16="http://schemas.microsoft.com/office/drawing/2014/main" val="2963418747"/>
                    </a:ext>
                  </a:extLst>
                </a:gridCol>
              </a:tblGrid>
              <a:tr h="75807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Писатель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 Название произведений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Главные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 идеи произведений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Псевдоним писателя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4008857"/>
                  </a:ext>
                </a:extLst>
              </a:tr>
              <a:tr h="1207312"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Франтишек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Богушевич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«Дудка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белорусская»,</a:t>
                      </a:r>
                    </a:p>
                    <a:p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«Смык белорусский»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Уважение к родному языку.</a:t>
                      </a:r>
                    </a:p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Человеческое достоинство крестьян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Матей Бурачок, </a:t>
                      </a:r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Сымон-Ревка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из-под Борисова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9930831"/>
                  </a:ext>
                </a:extLst>
              </a:tr>
              <a:tr h="926542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Иван </a:t>
                      </a:r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Неслуховский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Сборник стихов «Вязанка»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Любовь к родной стороне, желание видеть народ образованным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Янка Лучина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4231703"/>
                  </a:ext>
                </a:extLst>
              </a:tr>
              <a:tr h="926542"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Алоиза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Пашкевич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«Крещение свободой»,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«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Скрипка белорусская»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Обучение на родном языке, развитие белорусского языка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Тётка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3082381"/>
                  </a:ext>
                </a:extLst>
              </a:tr>
              <a:tr h="1095003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Иван Луцевич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«Жалейка», «Дорогой жизни», «Разоренное гнездо»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Чувство достоинства и благодарности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 к предкам, развитие самобытной белорусской культуры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Янка Купала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2858335"/>
                  </a:ext>
                </a:extLst>
              </a:tr>
              <a:tr h="926542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Константин Мицкевич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«Песни печали», «Новая земля», «</a:t>
                      </a:r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Сымон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-музыка»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Возрождение родного края, любовь к  родной земле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Якуб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Колас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1775808"/>
                  </a:ext>
                </a:extLst>
              </a:tr>
              <a:tr h="926542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Максим Богданович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Сборник стихов «Венок»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Любовь к родной земле, её народу, возрождение культуры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2767552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9882" y="5929567"/>
            <a:ext cx="1372118" cy="106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6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198" y="191588"/>
            <a:ext cx="505651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3440" y="344494"/>
            <a:ext cx="54689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Comic Sans MS" panose="030F0702030302020204" pitchFamily="66" charset="0"/>
              </a:rPr>
              <a:t>1910-1913г.г   профессиональный национальный театр.</a:t>
            </a:r>
          </a:p>
          <a:p>
            <a:pPr algn="ctr"/>
            <a:r>
              <a:rPr lang="ru-RU" sz="2400" b="1" dirty="0" smtClean="0">
                <a:latin typeface="Comic Sans MS" panose="030F0702030302020204" pitchFamily="66" charset="0"/>
              </a:rPr>
              <a:t>  «Отец белорусского театра»- Игнат 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Буйницкий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r="1287"/>
          <a:stretch/>
        </p:blipFill>
        <p:spPr>
          <a:xfrm>
            <a:off x="321019" y="2969622"/>
            <a:ext cx="6126292" cy="245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3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Добрай раніцы, Беларусь! Игнат Буйницкий. Основатель первого профессионального Белорусского театр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20278"/>
          <a:stretch/>
        </p:blipFill>
        <p:spPr>
          <a:xfrm>
            <a:off x="1227909" y="729343"/>
            <a:ext cx="9753600" cy="52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5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96685" y="823792"/>
            <a:ext cx="4798424" cy="62170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0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Знать основные идеи в произведениях  деятелей белорусской литературы   во второй половине XIX – начале ХХ в</a:t>
            </a:r>
          </a:p>
          <a:p>
            <a:pPr marL="342900" indent="-342900">
              <a:buFont typeface="+mj-lt"/>
              <a:buAutoNum type="arabicPeriod"/>
            </a:pPr>
            <a:endParaRPr lang="ru-RU" sz="2000" b="1" dirty="0" smtClean="0">
              <a:solidFill>
                <a:srgbClr val="00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Знать </a:t>
            </a:r>
            <a:r>
              <a:rPr lang="ru-RU" sz="20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имена выдающихся классиков белорусской литературы :</a:t>
            </a:r>
          </a:p>
          <a:p>
            <a:endParaRPr lang="ru-RU" sz="2000" b="1" dirty="0" smtClean="0">
              <a:solidFill>
                <a:srgbClr val="00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 err="1" smtClean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Франтишек</a:t>
            </a:r>
            <a:r>
              <a:rPr lang="ru-RU" sz="20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Богушевич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Иван </a:t>
            </a:r>
            <a:r>
              <a:rPr lang="ru-RU" sz="2000" b="1" dirty="0" err="1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Неслуховский</a:t>
            </a:r>
            <a:r>
              <a:rPr lang="ru-RU" sz="20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 err="1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Алоиза</a:t>
            </a:r>
            <a:r>
              <a:rPr lang="ru-RU" sz="20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Пашкевич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Иван Луцевич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Константин Мицкевич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Максим Богданович </a:t>
            </a:r>
            <a:endParaRPr lang="ru-RU" sz="2000" b="1" dirty="0" smtClean="0">
              <a:solidFill>
                <a:srgbClr val="00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b="1" dirty="0" smtClean="0">
              <a:solidFill>
                <a:srgbClr val="00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3. Знать </a:t>
            </a:r>
            <a:r>
              <a:rPr lang="ru-RU" sz="20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фамилию  основателя белорусского национального театра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b="1" dirty="0">
              <a:solidFill>
                <a:srgbClr val="00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3805" y="4812714"/>
            <a:ext cx="39798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00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00502" y="2075338"/>
            <a:ext cx="5696927" cy="406265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Уметь объяснять литературные псевдонимы </a:t>
            </a:r>
            <a:r>
              <a:rPr lang="ru-RU" sz="20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писателей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Уметь </a:t>
            </a:r>
            <a:r>
              <a:rPr lang="ru-RU" sz="20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соотносить название произведений и их авторов </a:t>
            </a:r>
            <a:endParaRPr lang="ru-RU" sz="2000" b="1" dirty="0" smtClean="0">
              <a:solidFill>
                <a:srgbClr val="00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Уметь определять содержание завета деятелей новой белорусской  литературы , живших на рубеже </a:t>
            </a:r>
            <a:r>
              <a:rPr lang="en-US" sz="20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XIX- XX</a:t>
            </a:r>
            <a:r>
              <a:rPr lang="ru-RU" sz="20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., нам – белорусам </a:t>
            </a:r>
            <a:r>
              <a:rPr lang="en-US" sz="20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XXI</a:t>
            </a:r>
            <a:r>
              <a:rPr lang="ru-RU" sz="20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века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Уметь определять роль творчества белорусских писателей в формировании национального самосознания белорусского народа</a:t>
            </a:r>
          </a:p>
          <a:p>
            <a:endParaRPr lang="ru-RU" dirty="0">
              <a:solidFill>
                <a:srgbClr val="00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r="8793" b="1316"/>
          <a:stretch/>
        </p:blipFill>
        <p:spPr>
          <a:xfrm>
            <a:off x="9535885" y="380420"/>
            <a:ext cx="1314995" cy="886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483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5976" y="2397282"/>
            <a:ext cx="782421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/>
            <a:r>
              <a:rPr lang="ru-RU" sz="3200" b="1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определить роль творчества белорусских писателей в формировании национального самосознания белорусского народа.</a:t>
            </a:r>
            <a:endParaRPr lang="ru-RU" sz="3200" b="1" dirty="0">
              <a:solidFill>
                <a:srgbClr val="C0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01879" y="1287976"/>
            <a:ext cx="2882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Цель урока : </a:t>
            </a:r>
            <a:endParaRPr lang="ru-RU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96" y="1084493"/>
            <a:ext cx="930185" cy="93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9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85783" y="964364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42012" y="1156174"/>
            <a:ext cx="9175543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4000" b="1" dirty="0">
                <a:ln/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Белорусские литература и театр</a:t>
            </a:r>
          </a:p>
          <a:p>
            <a:r>
              <a:rPr lang="ru-RU" sz="4000" b="1" dirty="0">
                <a:ln/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1860-х гг. – начале XX в. </a:t>
            </a:r>
            <a:endParaRPr lang="ru-RU" sz="4000" b="1" dirty="0">
              <a:ln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14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Система ПОПС — Википедия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120" y="320358"/>
            <a:ext cx="6522721" cy="60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0" y="206828"/>
            <a:ext cx="1304109" cy="130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9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51" y="417332"/>
            <a:ext cx="669735" cy="9941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07772" y="1558835"/>
            <a:ext cx="76548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Comic Sans MS" panose="030F0702030302020204" pitchFamily="66" charset="0"/>
              </a:rPr>
              <a:t>Готовы ли мы , белорусы  </a:t>
            </a:r>
            <a:r>
              <a:rPr lang="en-US" sz="3600" b="1" dirty="0" smtClean="0">
                <a:latin typeface="Comic Sans MS" panose="030F0702030302020204" pitchFamily="66" charset="0"/>
              </a:rPr>
              <a:t>XXI</a:t>
            </a:r>
            <a:r>
              <a:rPr lang="ru-RU" sz="3600" b="1" dirty="0" smtClean="0">
                <a:latin typeface="Comic Sans MS" panose="030F0702030302020204" pitchFamily="66" charset="0"/>
              </a:rPr>
              <a:t> века, выполнять заветы деятелей новой белорусской культуры , живших на рубеже </a:t>
            </a:r>
            <a:r>
              <a:rPr lang="en-US" sz="3600" b="1" dirty="0" smtClean="0">
                <a:latin typeface="Comic Sans MS" panose="030F0702030302020204" pitchFamily="66" charset="0"/>
              </a:rPr>
              <a:t>XIX</a:t>
            </a:r>
            <a:r>
              <a:rPr lang="ru-RU" sz="3600" b="1" dirty="0" smtClean="0">
                <a:latin typeface="Comic Sans MS" panose="030F0702030302020204" pitchFamily="66" charset="0"/>
              </a:rPr>
              <a:t>-</a:t>
            </a:r>
            <a:r>
              <a:rPr lang="en-US" sz="3600" b="1" dirty="0" smtClean="0">
                <a:latin typeface="Comic Sans MS" panose="030F0702030302020204" pitchFamily="66" charset="0"/>
              </a:rPr>
              <a:t>XX</a:t>
            </a:r>
            <a:r>
              <a:rPr lang="ru-RU" sz="3600" b="1" dirty="0" smtClean="0">
                <a:latin typeface="Comic Sans MS" panose="030F0702030302020204" pitchFamily="66" charset="0"/>
              </a:rPr>
              <a:t> века? </a:t>
            </a:r>
            <a:endParaRPr lang="ru-RU" sz="3600" b="1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7016" y="5357899"/>
            <a:ext cx="1341236" cy="1158340"/>
          </a:xfrm>
          <a:prstGeom prst="rect">
            <a:avLst/>
          </a:prstGeom>
        </p:spPr>
      </p:pic>
      <p:pic>
        <p:nvPicPr>
          <p:cNvPr id="5" name="mulyavin--molitv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9525" y="58319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1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1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7406" y="1733006"/>
            <a:ext cx="81163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 </a:t>
            </a:r>
            <a:r>
              <a:rPr lang="ru-RU" sz="2400" b="1" dirty="0"/>
              <a:t>§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smtClean="0"/>
              <a:t>25, </a:t>
            </a:r>
          </a:p>
          <a:p>
            <a:r>
              <a:rPr lang="ru-RU" sz="2400" b="1" dirty="0" smtClean="0"/>
              <a:t>№ 4 рабочей тетради  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С. 117 Дополнительное задание </a:t>
            </a:r>
          </a:p>
          <a:p>
            <a:r>
              <a:rPr lang="ru-RU" sz="2400" b="1" dirty="0" smtClean="0"/>
              <a:t>из серии «Культурно- историческая среда»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154" y="543874"/>
            <a:ext cx="1364252" cy="136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93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7705" y="334069"/>
            <a:ext cx="586957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Comic Sans MS" panose="030F0702030302020204" pitchFamily="66" charset="0"/>
              </a:rPr>
              <a:t>А </a:t>
            </a:r>
            <a:r>
              <a:rPr lang="ru-RU" sz="2800" b="1" dirty="0" err="1" smtClean="0">
                <a:latin typeface="Comic Sans MS" panose="030F0702030302020204" pitchFamily="66" charset="0"/>
              </a:rPr>
              <a:t>хто</a:t>
            </a:r>
            <a:r>
              <a:rPr lang="ru-RU" sz="2800" b="1" dirty="0" smtClean="0">
                <a:latin typeface="Comic Sans MS" panose="030F0702030302020204" pitchFamily="66" charset="0"/>
              </a:rPr>
              <a:t> там </a:t>
            </a:r>
            <a:r>
              <a:rPr lang="ru-RU" sz="2800" b="1" dirty="0" err="1" smtClean="0">
                <a:latin typeface="Comic Sans MS" panose="030F0702030302020204" pitchFamily="66" charset="0"/>
              </a:rPr>
              <a:t>ідзе</a:t>
            </a:r>
            <a:r>
              <a:rPr lang="ru-RU" sz="2800" b="1" dirty="0" smtClean="0">
                <a:latin typeface="Comic Sans MS" panose="030F0702030302020204" pitchFamily="66" charset="0"/>
              </a:rPr>
              <a:t>, а </a:t>
            </a:r>
            <a:r>
              <a:rPr lang="ru-RU" sz="2800" b="1" dirty="0" err="1" smtClean="0">
                <a:latin typeface="Comic Sans MS" panose="030F0702030302020204" pitchFamily="66" charset="0"/>
              </a:rPr>
              <a:t>хто</a:t>
            </a:r>
            <a:r>
              <a:rPr lang="ru-RU" sz="2800" b="1" dirty="0" smtClean="0">
                <a:latin typeface="Comic Sans MS" panose="030F0702030302020204" pitchFamily="66" charset="0"/>
              </a:rPr>
              <a:t> там </a:t>
            </a:r>
            <a:r>
              <a:rPr lang="ru-RU" sz="2800" b="1" dirty="0" err="1" smtClean="0">
                <a:latin typeface="Comic Sans MS" panose="030F0702030302020204" pitchFamily="66" charset="0"/>
              </a:rPr>
              <a:t>ідзе</a:t>
            </a:r>
            <a:endParaRPr lang="ru-RU" sz="2800" b="1" dirty="0" smtClean="0">
              <a:latin typeface="Comic Sans MS" panose="030F0702030302020204" pitchFamily="66" charset="0"/>
            </a:endParaRPr>
          </a:p>
          <a:p>
            <a:r>
              <a:rPr lang="ru-RU" sz="2800" b="1" dirty="0" smtClean="0">
                <a:latin typeface="Comic Sans MS" panose="030F0702030302020204" pitchFamily="66" charset="0"/>
              </a:rPr>
              <a:t>У </a:t>
            </a:r>
            <a:r>
              <a:rPr lang="ru-RU" sz="2800" b="1" dirty="0" err="1" smtClean="0">
                <a:latin typeface="Comic Sans MS" panose="030F0702030302020204" pitchFamily="66" charset="0"/>
              </a:rPr>
              <a:t>агромністай</a:t>
            </a:r>
            <a:r>
              <a:rPr lang="ru-RU" sz="2800" b="1" dirty="0" smtClean="0">
                <a:latin typeface="Comic Sans MS" panose="030F0702030302020204" pitchFamily="66" charset="0"/>
              </a:rPr>
              <a:t> такой </a:t>
            </a:r>
            <a:r>
              <a:rPr lang="ru-RU" sz="2800" b="1" dirty="0" err="1" smtClean="0">
                <a:latin typeface="Comic Sans MS" panose="030F0702030302020204" pitchFamily="66" charset="0"/>
              </a:rPr>
              <a:t>грамадзе</a:t>
            </a:r>
            <a:r>
              <a:rPr lang="ru-RU" sz="2800" b="1" dirty="0" smtClean="0">
                <a:latin typeface="Comic Sans MS" panose="030F0702030302020204" pitchFamily="66" charset="0"/>
              </a:rPr>
              <a:t>?</a:t>
            </a:r>
          </a:p>
          <a:p>
            <a:r>
              <a:rPr lang="ru-RU" sz="2800" b="1" dirty="0" smtClean="0">
                <a:latin typeface="Comic Sans MS" panose="030F0702030302020204" pitchFamily="66" charset="0"/>
              </a:rPr>
              <a:t>— </a:t>
            </a:r>
            <a:r>
              <a:rPr lang="ru-RU" sz="2800" b="1" dirty="0" err="1" smtClean="0">
                <a:latin typeface="Comic Sans MS" panose="030F0702030302020204" pitchFamily="66" charset="0"/>
              </a:rPr>
              <a:t>Беларусы</a:t>
            </a:r>
            <a:r>
              <a:rPr lang="ru-RU" sz="2800" b="1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ru-RU" sz="2800" b="1" dirty="0" smtClean="0">
                <a:latin typeface="Comic Sans MS" panose="030F0702030302020204" pitchFamily="66" charset="0"/>
              </a:rPr>
              <a:t>А </a:t>
            </a:r>
            <a:r>
              <a:rPr lang="ru-RU" sz="2800" b="1" dirty="0" err="1" smtClean="0">
                <a:latin typeface="Comic Sans MS" panose="030F0702030302020204" pitchFamily="66" charset="0"/>
              </a:rPr>
              <a:t>чаго</a:t>
            </a:r>
            <a:r>
              <a:rPr lang="ru-RU" sz="2800" b="1" dirty="0" smtClean="0">
                <a:latin typeface="Comic Sans MS" panose="030F0702030302020204" pitchFamily="66" charset="0"/>
              </a:rPr>
              <a:t> ж, </a:t>
            </a:r>
            <a:r>
              <a:rPr lang="ru-RU" sz="2800" b="1" dirty="0" err="1" smtClean="0">
                <a:latin typeface="Comic Sans MS" panose="030F0702030302020204" pitchFamily="66" charset="0"/>
              </a:rPr>
              <a:t>чаго</a:t>
            </a:r>
            <a:r>
              <a:rPr lang="ru-RU" sz="2800" b="1" dirty="0" smtClean="0">
                <a:latin typeface="Comic Sans MS" panose="030F0702030302020204" pitchFamily="66" charset="0"/>
              </a:rPr>
              <a:t> </a:t>
            </a:r>
            <a:r>
              <a:rPr lang="ru-RU" sz="2800" b="1" dirty="0" err="1" smtClean="0">
                <a:latin typeface="Comic Sans MS" panose="030F0702030302020204" pitchFamily="66" charset="0"/>
              </a:rPr>
              <a:t>захацелась</a:t>
            </a:r>
            <a:r>
              <a:rPr lang="ru-RU" sz="2800" b="1" dirty="0" smtClean="0">
                <a:latin typeface="Comic Sans MS" panose="030F0702030302020204" pitchFamily="66" charset="0"/>
              </a:rPr>
              <a:t> </a:t>
            </a:r>
            <a:r>
              <a:rPr lang="ru-RU" sz="2800" b="1" dirty="0" err="1" smtClean="0">
                <a:latin typeface="Comic Sans MS" panose="030F0702030302020204" pitchFamily="66" charset="0"/>
              </a:rPr>
              <a:t>ім</a:t>
            </a:r>
            <a:r>
              <a:rPr lang="ru-RU" sz="2800" b="1" dirty="0" smtClean="0">
                <a:latin typeface="Comic Sans MS" panose="030F0702030302020204" pitchFamily="66" charset="0"/>
              </a:rPr>
              <a:t>,</a:t>
            </a:r>
          </a:p>
          <a:p>
            <a:r>
              <a:rPr lang="ru-RU" sz="2800" b="1" dirty="0" err="1" smtClean="0">
                <a:latin typeface="Comic Sans MS" panose="030F0702030302020204" pitchFamily="66" charset="0"/>
              </a:rPr>
              <a:t>Пагарджаным</a:t>
            </a:r>
            <a:r>
              <a:rPr lang="ru-RU" sz="2800" b="1" dirty="0" smtClean="0">
                <a:latin typeface="Comic Sans MS" panose="030F0702030302020204" pitchFamily="66" charset="0"/>
              </a:rPr>
              <a:t> век, </a:t>
            </a:r>
            <a:r>
              <a:rPr lang="ru-RU" sz="2800" b="1" dirty="0" err="1" smtClean="0">
                <a:latin typeface="Comic Sans MS" panose="030F0702030302020204" pitchFamily="66" charset="0"/>
              </a:rPr>
              <a:t>ім</a:t>
            </a:r>
            <a:r>
              <a:rPr lang="ru-RU" sz="2800" b="1" dirty="0" smtClean="0">
                <a:latin typeface="Comic Sans MS" panose="030F0702030302020204" pitchFamily="66" charset="0"/>
              </a:rPr>
              <a:t>, </a:t>
            </a:r>
            <a:r>
              <a:rPr lang="ru-RU" sz="2800" b="1" dirty="0" err="1" smtClean="0">
                <a:latin typeface="Comic Sans MS" panose="030F0702030302020204" pitchFamily="66" charset="0"/>
              </a:rPr>
              <a:t>сляпым</a:t>
            </a:r>
            <a:r>
              <a:rPr lang="ru-RU" sz="2800" b="1" dirty="0" smtClean="0">
                <a:latin typeface="Comic Sans MS" panose="030F0702030302020204" pitchFamily="66" charset="0"/>
              </a:rPr>
              <a:t>, </a:t>
            </a:r>
            <a:r>
              <a:rPr lang="ru-RU" sz="2800" b="1" dirty="0" err="1" smtClean="0">
                <a:latin typeface="Comic Sans MS" panose="030F0702030302020204" pitchFamily="66" charset="0"/>
              </a:rPr>
              <a:t>глухім</a:t>
            </a:r>
            <a:r>
              <a:rPr lang="ru-RU" sz="2800" b="1" dirty="0" smtClean="0">
                <a:latin typeface="Comic Sans MS" panose="030F0702030302020204" pitchFamily="66" charset="0"/>
              </a:rPr>
              <a:t>?</a:t>
            </a:r>
          </a:p>
          <a:p>
            <a:r>
              <a:rPr lang="ru-RU" sz="2800" b="1" dirty="0" smtClean="0">
                <a:latin typeface="Comic Sans MS" panose="030F0702030302020204" pitchFamily="66" charset="0"/>
              </a:rPr>
              <a:t>— </a:t>
            </a:r>
            <a:r>
              <a:rPr lang="ru-RU" sz="2800" b="1" dirty="0" err="1" smtClean="0">
                <a:latin typeface="Comic Sans MS" panose="030F0702030302020204" pitchFamily="66" charset="0"/>
              </a:rPr>
              <a:t>Людзьмі</a:t>
            </a:r>
            <a:r>
              <a:rPr lang="ru-RU" sz="2800" b="1" dirty="0" smtClean="0">
                <a:latin typeface="Comic Sans MS" panose="030F0702030302020204" pitchFamily="66" charset="0"/>
              </a:rPr>
              <a:t> </a:t>
            </a:r>
            <a:r>
              <a:rPr lang="ru-RU" sz="2800" b="1" dirty="0" err="1" smtClean="0">
                <a:latin typeface="Comic Sans MS" panose="030F0702030302020204" pitchFamily="66" charset="0"/>
              </a:rPr>
              <a:t>звацца</a:t>
            </a:r>
            <a:r>
              <a:rPr lang="ru-RU" sz="2800" b="1" dirty="0" smtClean="0">
                <a:latin typeface="Comic Sans MS" panose="030F0702030302020204" pitchFamily="66" charset="0"/>
              </a:rPr>
              <a:t>.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96" y="334069"/>
            <a:ext cx="930185" cy="9301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66564" y="1455964"/>
            <a:ext cx="2572294" cy="3037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75215" y="3811720"/>
            <a:ext cx="2882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Цель урока : </a:t>
            </a:r>
            <a:endParaRPr lang="ru-RU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50721" y="4712757"/>
            <a:ext cx="71410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/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определить роль творчества белорусских писателей в формировании национального самосознания белорусского народа.</a:t>
            </a:r>
            <a:endParaRPr lang="ru-RU" sz="2400" b="1" dirty="0">
              <a:solidFill>
                <a:srgbClr val="C0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0792" y="559865"/>
            <a:ext cx="4798424" cy="62170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0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Знать основные идеи в произведениях  деятелей белорусской литературы   во второй половине XIX – начале ХХ в</a:t>
            </a:r>
          </a:p>
          <a:p>
            <a:pPr marL="342900" indent="-342900">
              <a:buFont typeface="+mj-lt"/>
              <a:buAutoNum type="arabicPeriod"/>
            </a:pPr>
            <a:endParaRPr lang="ru-RU" sz="2000" b="1" dirty="0" smtClean="0">
              <a:solidFill>
                <a:srgbClr val="00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Знать </a:t>
            </a:r>
            <a:r>
              <a:rPr lang="ru-RU" sz="20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имена выдающихся классиков белорусской литературы :</a:t>
            </a:r>
          </a:p>
          <a:p>
            <a:endParaRPr lang="ru-RU" sz="2000" b="1" dirty="0" smtClean="0">
              <a:solidFill>
                <a:srgbClr val="00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 err="1" smtClean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Франтишек</a:t>
            </a:r>
            <a:r>
              <a:rPr lang="ru-RU" sz="20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Богушевич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Иван </a:t>
            </a:r>
            <a:r>
              <a:rPr lang="ru-RU" sz="2000" b="1" dirty="0" err="1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Неслуховский</a:t>
            </a:r>
            <a:r>
              <a:rPr lang="ru-RU" sz="20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 err="1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Алоиза</a:t>
            </a:r>
            <a:r>
              <a:rPr lang="ru-RU" sz="20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Пашкевич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Иван Луцевич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Константин Мицкевич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Максим Богданович </a:t>
            </a:r>
            <a:endParaRPr lang="ru-RU" sz="2000" b="1" dirty="0" smtClean="0">
              <a:solidFill>
                <a:srgbClr val="00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b="1" dirty="0" smtClean="0">
              <a:solidFill>
                <a:srgbClr val="00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3. Знать </a:t>
            </a:r>
            <a:r>
              <a:rPr lang="ru-RU" sz="20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фамилию  основателя белорусского национального театра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b="1" dirty="0">
              <a:solidFill>
                <a:srgbClr val="00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3805" y="4812714"/>
            <a:ext cx="39798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00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42988" y="1637084"/>
            <a:ext cx="5696927" cy="406265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Уметь объяснять литературные псевдонимы </a:t>
            </a:r>
            <a:r>
              <a:rPr lang="ru-RU" sz="20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писателей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Уметь </a:t>
            </a:r>
            <a:r>
              <a:rPr lang="ru-RU" sz="20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соотносить название произведений и их авторов </a:t>
            </a:r>
            <a:endParaRPr lang="ru-RU" sz="2000" b="1" dirty="0" smtClean="0">
              <a:solidFill>
                <a:srgbClr val="00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Уметь определять содержание завета деятелей новой белорусской  литературы , живших на рубеже </a:t>
            </a:r>
            <a:r>
              <a:rPr lang="en-US" sz="20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XIX- XX</a:t>
            </a:r>
            <a:r>
              <a:rPr lang="ru-RU" sz="20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., нам – белорусам </a:t>
            </a:r>
            <a:r>
              <a:rPr lang="en-US" sz="20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XXI</a:t>
            </a:r>
            <a:r>
              <a:rPr lang="ru-RU" sz="20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века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Уметь определять роль творчества белорусских писателей в формировании национального самосознания белорусского народа</a:t>
            </a:r>
          </a:p>
          <a:p>
            <a:endParaRPr lang="ru-RU" dirty="0">
              <a:solidFill>
                <a:srgbClr val="00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01720" y="63654"/>
            <a:ext cx="2882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Задачи  урока  </a:t>
            </a:r>
            <a:endParaRPr lang="ru-RU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33555" y="63654"/>
            <a:ext cx="4127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endParaRPr lang="ru-RU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r="8793" b="1316"/>
          <a:stretch/>
        </p:blipFill>
        <p:spPr>
          <a:xfrm>
            <a:off x="7576457" y="408114"/>
            <a:ext cx="1314995" cy="886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699735"/>
            <a:ext cx="1341120" cy="11582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230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659452"/>
              </p:ext>
            </p:extLst>
          </p:nvPr>
        </p:nvGraphicFramePr>
        <p:xfrm>
          <a:off x="2281647" y="1933306"/>
          <a:ext cx="7518400" cy="33084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515290">
                  <a:extLst>
                    <a:ext uri="{9D8B030D-6E8A-4147-A177-3AD203B41FA5}">
                      <a16:colId xmlns:a16="http://schemas.microsoft.com/office/drawing/2014/main" val="1888786856"/>
                    </a:ext>
                  </a:extLst>
                </a:gridCol>
                <a:gridCol w="2098766">
                  <a:extLst>
                    <a:ext uri="{9D8B030D-6E8A-4147-A177-3AD203B41FA5}">
                      <a16:colId xmlns:a16="http://schemas.microsoft.com/office/drawing/2014/main" val="276488298"/>
                    </a:ext>
                  </a:extLst>
                </a:gridCol>
                <a:gridCol w="2081779">
                  <a:extLst>
                    <a:ext uri="{9D8B030D-6E8A-4147-A177-3AD203B41FA5}">
                      <a16:colId xmlns:a16="http://schemas.microsoft.com/office/drawing/2014/main" val="2336161635"/>
                    </a:ext>
                  </a:extLst>
                </a:gridCol>
                <a:gridCol w="1822565">
                  <a:extLst>
                    <a:ext uri="{9D8B030D-6E8A-4147-A177-3AD203B41FA5}">
                      <a16:colId xmlns:a16="http://schemas.microsoft.com/office/drawing/2014/main" val="1895084353"/>
                    </a:ext>
                  </a:extLst>
                </a:gridCol>
              </a:tblGrid>
              <a:tr h="94130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Писатель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 Название произведений</a:t>
                      </a:r>
                    </a:p>
                    <a:p>
                      <a:endParaRPr lang="ru-RU" sz="20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Главные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</a:rPr>
                        <a:t> идеи произведений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Псевдоним писателя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4008857"/>
                  </a:ext>
                </a:extLst>
              </a:tr>
              <a:tr h="460528">
                <a:tc>
                  <a:txBody>
                    <a:bodyPr/>
                    <a:lstStyle/>
                    <a:p>
                      <a:endParaRPr lang="ru-RU" sz="20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0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0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000" b="1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9930831"/>
                  </a:ext>
                </a:extLst>
              </a:tr>
              <a:tr h="460528">
                <a:tc>
                  <a:txBody>
                    <a:bodyPr/>
                    <a:lstStyle/>
                    <a:p>
                      <a:endParaRPr lang="ru-RU" sz="2000" b="1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000" b="1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000" b="1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000" b="1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4231703"/>
                  </a:ext>
                </a:extLst>
              </a:tr>
              <a:tr h="460528">
                <a:tc>
                  <a:txBody>
                    <a:bodyPr/>
                    <a:lstStyle/>
                    <a:p>
                      <a:endParaRPr lang="ru-RU" sz="2000" b="1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000" b="1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000" b="1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000" b="1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3082381"/>
                  </a:ext>
                </a:extLst>
              </a:tr>
              <a:tr h="460528">
                <a:tc>
                  <a:txBody>
                    <a:bodyPr/>
                    <a:lstStyle/>
                    <a:p>
                      <a:endParaRPr lang="ru-RU" sz="2000" b="1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000" b="1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000" b="1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000" b="1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2858335"/>
                  </a:ext>
                </a:extLst>
              </a:tr>
              <a:tr h="460528">
                <a:tc>
                  <a:txBody>
                    <a:bodyPr/>
                    <a:lstStyle/>
                    <a:p>
                      <a:endParaRPr lang="ru-RU" sz="20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0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0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0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1775808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151016" y="417062"/>
            <a:ext cx="82644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Достижения в развитии литературы  Беларуси во второй половине  </a:t>
            </a:r>
            <a:r>
              <a:rPr lang="en-US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XIX</a:t>
            </a:r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- начале </a:t>
            </a:r>
            <a:r>
              <a:rPr lang="en-US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XX</a:t>
            </a:r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века</a:t>
            </a:r>
            <a:endParaRPr lang="ru-RU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34" y="1737954"/>
            <a:ext cx="735601" cy="78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77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433" y="321536"/>
            <a:ext cx="669735" cy="9941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4960" y="1558835"/>
            <a:ext cx="92920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Comic Sans MS" panose="030F0702030302020204" pitchFamily="66" charset="0"/>
              </a:rPr>
              <a:t>Готовы ли мы , белорусы </a:t>
            </a:r>
            <a:r>
              <a:rPr lang="en-US" sz="3600" b="1" dirty="0" smtClean="0">
                <a:latin typeface="Comic Sans MS" panose="030F0702030302020204" pitchFamily="66" charset="0"/>
              </a:rPr>
              <a:t>XXI</a:t>
            </a:r>
            <a:r>
              <a:rPr lang="ru-RU" sz="3600" b="1" dirty="0" smtClean="0">
                <a:latin typeface="Comic Sans MS" panose="030F0702030302020204" pitchFamily="66" charset="0"/>
              </a:rPr>
              <a:t> века, выполнять заветы деятелей новой белорусской культуры , живших на рубеже </a:t>
            </a:r>
            <a:r>
              <a:rPr lang="en-US" sz="3600" b="1" dirty="0" smtClean="0">
                <a:latin typeface="Comic Sans MS" panose="030F0702030302020204" pitchFamily="66" charset="0"/>
              </a:rPr>
              <a:t>XIX</a:t>
            </a:r>
            <a:r>
              <a:rPr lang="ru-RU" sz="3600" b="1" dirty="0" smtClean="0">
                <a:latin typeface="Comic Sans MS" panose="030F0702030302020204" pitchFamily="66" charset="0"/>
              </a:rPr>
              <a:t>-</a:t>
            </a:r>
            <a:r>
              <a:rPr lang="en-US" sz="3600" b="1" dirty="0" smtClean="0">
                <a:latin typeface="Comic Sans MS" panose="030F0702030302020204" pitchFamily="66" charset="0"/>
              </a:rPr>
              <a:t>XX</a:t>
            </a:r>
            <a:r>
              <a:rPr lang="ru-RU" sz="3600" b="1" dirty="0" smtClean="0">
                <a:latin typeface="Comic Sans MS" panose="030F0702030302020204" pitchFamily="66" charset="0"/>
              </a:rPr>
              <a:t> века? </a:t>
            </a:r>
            <a:endParaRPr lang="ru-RU" sz="3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30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545" y="1274087"/>
            <a:ext cx="3159169" cy="3997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441" y="1965716"/>
            <a:ext cx="3124169" cy="2914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393372" y="227647"/>
            <a:ext cx="9727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Франтишек</a:t>
            </a:r>
            <a:r>
              <a:rPr lang="ru-RU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Богушевич- поэт</a:t>
            </a:r>
            <a:r>
              <a:rPr lang="ru-RU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, повстанец, патриот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76458" y="5382036"/>
            <a:ext cx="428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Матей Бурачок </a:t>
            </a:r>
          </a:p>
          <a:p>
            <a:r>
              <a:rPr lang="ru-RU" sz="20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Сымон</a:t>
            </a:r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- </a:t>
            </a:r>
            <a:r>
              <a:rPr lang="ru-RU" sz="20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Ревка</a:t>
            </a:r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из-под Борисова </a:t>
            </a:r>
            <a:endParaRPr lang="ru-RU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5622" y="1965716"/>
            <a:ext cx="352697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Comic Sans MS" panose="030F0702030302020204" pitchFamily="66" charset="0"/>
              </a:rPr>
              <a:t>Критики </a:t>
            </a:r>
            <a:r>
              <a:rPr lang="ru-RU" sz="2400" b="1" dirty="0">
                <a:latin typeface="Comic Sans MS" panose="030F0702030302020204" pitchFamily="66" charset="0"/>
              </a:rPr>
              <a:t>называют его человеком, который «</a:t>
            </a:r>
            <a:r>
              <a:rPr lang="ru-RU" sz="2400" b="1" dirty="0" err="1">
                <a:latin typeface="Comic Sans MS" panose="030F0702030302020204" pitchFamily="66" charset="0"/>
              </a:rPr>
              <a:t>адкрыў</a:t>
            </a:r>
            <a:r>
              <a:rPr lang="ru-RU" sz="2400" b="1" dirty="0"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atin typeface="Comic Sans MS" panose="030F0702030302020204" pitchFamily="66" charset="0"/>
              </a:rPr>
              <a:t>усяму</a:t>
            </a:r>
            <a:r>
              <a:rPr lang="ru-RU" sz="2400" b="1" dirty="0">
                <a:latin typeface="Comic Sans MS" panose="030F0702030302020204" pitchFamily="66" charset="0"/>
              </a:rPr>
              <a:t> свету </a:t>
            </a:r>
            <a:r>
              <a:rPr lang="ru-RU" sz="2400" b="1" dirty="0" err="1">
                <a:latin typeface="Comic Sans MS" panose="030F0702030302020204" pitchFamily="66" charset="0"/>
              </a:rPr>
              <a:t>цэлую</a:t>
            </a:r>
            <a:r>
              <a:rPr lang="ru-RU" sz="2400" b="1" dirty="0"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atin typeface="Comic Sans MS" panose="030F0702030302020204" pitchFamily="66" charset="0"/>
              </a:rPr>
              <a:t>нацыю</a:t>
            </a:r>
            <a:r>
              <a:rPr lang="ru-RU" sz="2400" b="1" dirty="0">
                <a:latin typeface="Comic Sans MS" panose="030F0702030302020204" pitchFamily="66" charset="0"/>
              </a:rPr>
              <a:t>, </a:t>
            </a:r>
            <a:r>
              <a:rPr lang="ru-RU" sz="2400" b="1" dirty="0" err="1">
                <a:latin typeface="Comic Sans MS" panose="030F0702030302020204" pitchFamily="66" charset="0"/>
              </a:rPr>
              <a:t>сказаўшы</a:t>
            </a:r>
            <a:r>
              <a:rPr lang="ru-RU" sz="2400" b="1" dirty="0"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atin typeface="Comic Sans MS" panose="030F0702030302020204" pitchFamily="66" charset="0"/>
              </a:rPr>
              <a:t>аб</a:t>
            </a:r>
            <a:r>
              <a:rPr lang="ru-RU" sz="2400" b="1" dirty="0"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atin typeface="Comic Sans MS" panose="030F0702030302020204" pitchFamily="66" charset="0"/>
              </a:rPr>
              <a:t>тым</a:t>
            </a:r>
            <a:r>
              <a:rPr lang="ru-RU" sz="2400" b="1" dirty="0">
                <a:latin typeface="Comic Sans MS" panose="030F0702030302020204" pitchFamily="66" charset="0"/>
              </a:rPr>
              <a:t>, </a:t>
            </a:r>
            <a:r>
              <a:rPr lang="ru-RU" sz="2400" b="1" dirty="0" err="1">
                <a:latin typeface="Comic Sans MS" panose="030F0702030302020204" pitchFamily="66" charset="0"/>
              </a:rPr>
              <a:t>што</a:t>
            </a:r>
            <a:r>
              <a:rPr lang="ru-RU" sz="2400" b="1" dirty="0"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atin typeface="Comic Sans MS" panose="030F0702030302020204" pitchFamily="66" charset="0"/>
              </a:rPr>
              <a:t>ёсць</a:t>
            </a:r>
            <a:r>
              <a:rPr lang="ru-RU" sz="2400" b="1" dirty="0"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atin typeface="Comic Sans MS" panose="030F0702030302020204" pitchFamily="66" charset="0"/>
              </a:rPr>
              <a:t>беларуская</a:t>
            </a:r>
            <a:r>
              <a:rPr lang="ru-RU" sz="2400" b="1" dirty="0"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atin typeface="Comic Sans MS" panose="030F0702030302020204" pitchFamily="66" charset="0"/>
              </a:rPr>
              <a:t>мова</a:t>
            </a:r>
            <a:r>
              <a:rPr lang="ru-RU" sz="2400" b="1" dirty="0">
                <a:latin typeface="Comic Sans MS" panose="030F0702030302020204" pitchFamily="66" charset="0"/>
              </a:rPr>
              <a:t>», тем, кто «дал мужику голос».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73883" y="750867"/>
            <a:ext cx="82012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Основатель </a:t>
            </a:r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современной белорусской литературы</a:t>
            </a:r>
          </a:p>
        </p:txBody>
      </p:sp>
    </p:spTree>
    <p:extLst>
      <p:ext uri="{BB962C8B-B14F-4D97-AF65-F5344CB8AC3E}">
        <p14:creationId xmlns:p14="http://schemas.microsoft.com/office/powerpoint/2010/main" val="325987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27" y="3523448"/>
            <a:ext cx="2229530" cy="2933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477655" y="125005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latin typeface="Comic Sans MS" panose="030F0702030302020204" pitchFamily="66" charset="0"/>
              </a:rPr>
              <a:t>Братцы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мілыя</a:t>
            </a:r>
            <a:r>
              <a:rPr lang="ru-RU" sz="2400" b="1" dirty="0" smtClean="0">
                <a:latin typeface="Comic Sans MS" panose="030F0702030302020204" pitchFamily="66" charset="0"/>
              </a:rPr>
              <a:t>,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дзеці</a:t>
            </a:r>
            <a:r>
              <a:rPr lang="ru-RU" sz="2400" b="1" dirty="0" smtClean="0"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Зямлі-маткі</a:t>
            </a:r>
            <a:r>
              <a:rPr lang="ru-RU" sz="2400" b="1" dirty="0" smtClean="0"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маей</a:t>
            </a:r>
            <a:r>
              <a:rPr lang="ru-RU" sz="2400" b="1" dirty="0" smtClean="0">
                <a:latin typeface="Comic Sans MS" panose="030F0702030302020204" pitchFamily="66" charset="0"/>
              </a:rPr>
              <a:t>! Вам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ахвяруючы</a:t>
            </a:r>
            <a:r>
              <a:rPr lang="ru-RU" sz="2400" b="1" dirty="0" smtClean="0"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працу</a:t>
            </a:r>
            <a:r>
              <a:rPr lang="ru-RU" sz="2400" b="1" dirty="0" smtClean="0">
                <a:latin typeface="Comic Sans MS" panose="030F0702030302020204" pitchFamily="66" charset="0"/>
              </a:rPr>
              <a:t> сваю,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мушу</a:t>
            </a:r>
            <a:r>
              <a:rPr lang="ru-RU" sz="2400" b="1" dirty="0" smtClean="0">
                <a:latin typeface="Comic Sans MS" panose="030F0702030302020204" pitchFamily="66" charset="0"/>
              </a:rPr>
              <a:t> з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вамі</a:t>
            </a:r>
            <a:r>
              <a:rPr lang="ru-RU" sz="2400" b="1" dirty="0" smtClean="0"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пагаварыць</a:t>
            </a:r>
            <a:r>
              <a:rPr lang="ru-RU" sz="2400" b="1" dirty="0" smtClean="0"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трохі</a:t>
            </a:r>
            <a:r>
              <a:rPr lang="ru-RU" sz="2400" b="1" dirty="0" smtClean="0"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аб</a:t>
            </a:r>
            <a:r>
              <a:rPr lang="ru-RU" sz="2400" b="1" dirty="0" smtClean="0"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нашай</a:t>
            </a:r>
            <a:r>
              <a:rPr lang="ru-RU" sz="2400" b="1" dirty="0" smtClean="0"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долі-нядолі</a:t>
            </a:r>
            <a:r>
              <a:rPr lang="ru-RU" sz="2400" b="1" dirty="0" smtClean="0">
                <a:latin typeface="Comic Sans MS" panose="030F0702030302020204" pitchFamily="66" charset="0"/>
              </a:rPr>
              <a:t>,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аб</a:t>
            </a:r>
            <a:r>
              <a:rPr lang="ru-RU" sz="2400" b="1" dirty="0" smtClean="0"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нашай</a:t>
            </a:r>
            <a:r>
              <a:rPr lang="ru-RU" sz="2400" b="1" dirty="0" smtClean="0"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бацькавай</a:t>
            </a:r>
            <a:r>
              <a:rPr lang="ru-RU" sz="2400" b="1" dirty="0" smtClean="0"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спрадвечнай</a:t>
            </a:r>
            <a:r>
              <a:rPr lang="ru-RU" sz="2400" b="1" dirty="0" smtClean="0"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мове</a:t>
            </a:r>
            <a:r>
              <a:rPr lang="ru-RU" sz="2400" b="1" dirty="0" smtClean="0">
                <a:latin typeface="Comic Sans MS" panose="030F0702030302020204" pitchFamily="66" charset="0"/>
              </a:rPr>
              <a:t>,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каторую</a:t>
            </a:r>
            <a:r>
              <a:rPr lang="ru-RU" sz="2400" b="1" dirty="0" smtClean="0">
                <a:latin typeface="Comic Sans MS" panose="030F0702030302020204" pitchFamily="66" charset="0"/>
              </a:rPr>
              <a:t> мы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самі</a:t>
            </a:r>
            <a:r>
              <a:rPr lang="ru-RU" sz="2400" b="1" dirty="0" smtClean="0">
                <a:latin typeface="Comic Sans MS" panose="030F0702030302020204" pitchFamily="66" charset="0"/>
              </a:rPr>
              <a:t>, да і не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адны</a:t>
            </a:r>
            <a:r>
              <a:rPr lang="ru-RU" sz="2400" b="1" dirty="0" smtClean="0">
                <a:latin typeface="Comic Sans MS" panose="030F0702030302020204" pitchFamily="66" charset="0"/>
              </a:rPr>
              <a:t> мы, а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ўсе</a:t>
            </a:r>
            <a:r>
              <a:rPr lang="ru-RU" sz="2400" b="1" dirty="0" smtClean="0"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людзі</a:t>
            </a:r>
            <a:r>
              <a:rPr lang="ru-RU" sz="2400" b="1" dirty="0" smtClean="0"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цёмныя</a:t>
            </a:r>
            <a:r>
              <a:rPr lang="ru-RU" sz="2400" b="1" dirty="0" smtClean="0">
                <a:latin typeface="Comic Sans MS" panose="030F0702030302020204" pitchFamily="66" charset="0"/>
              </a:rPr>
              <a:t> «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мужыцкай</a:t>
            </a:r>
            <a:r>
              <a:rPr lang="ru-RU" sz="2400" b="1" dirty="0" smtClean="0">
                <a:latin typeface="Comic Sans MS" panose="030F0702030302020204" pitchFamily="66" charset="0"/>
              </a:rPr>
              <a:t>»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завуць</a:t>
            </a:r>
            <a:r>
              <a:rPr lang="ru-RU" sz="2400" b="1" dirty="0" smtClean="0">
                <a:latin typeface="Comic Sans MS" panose="030F0702030302020204" pitchFamily="66" charset="0"/>
              </a:rPr>
              <a:t>, а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завецца</a:t>
            </a:r>
            <a:r>
              <a:rPr lang="ru-RU" sz="2400" b="1" dirty="0" smtClean="0"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яна</a:t>
            </a:r>
            <a:r>
              <a:rPr lang="ru-RU" sz="2400" b="1" dirty="0" smtClean="0">
                <a:latin typeface="Comic Sans MS" panose="030F0702030302020204" pitchFamily="66" charset="0"/>
              </a:rPr>
              <a:t> «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беларускай</a:t>
            </a:r>
            <a:r>
              <a:rPr lang="ru-RU" sz="2400" b="1" dirty="0" smtClean="0">
                <a:latin typeface="Comic Sans MS" panose="030F0702030302020204" pitchFamily="66" charset="0"/>
              </a:rPr>
              <a:t>». </a:t>
            </a:r>
          </a:p>
          <a:p>
            <a:r>
              <a:rPr lang="ru-RU" sz="2400" b="1" dirty="0" smtClean="0">
                <a:latin typeface="Comic Sans MS" panose="030F0702030302020204" pitchFamily="66" charset="0"/>
              </a:rPr>
              <a:t> …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мова</a:t>
            </a:r>
            <a:r>
              <a:rPr lang="ru-RU" sz="2400" b="1" dirty="0" smtClean="0"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нашая</a:t>
            </a:r>
            <a:r>
              <a:rPr lang="ru-RU" sz="2400" b="1" dirty="0" smtClean="0"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ёсць</a:t>
            </a:r>
            <a:r>
              <a:rPr lang="ru-RU" sz="2400" b="1" dirty="0" smtClean="0">
                <a:latin typeface="Comic Sans MS" panose="030F0702030302020204" pitchFamily="66" charset="0"/>
              </a:rPr>
              <a:t> такая ж людская і панская, як і французская,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альбо</a:t>
            </a:r>
            <a:r>
              <a:rPr lang="ru-RU" sz="2400" b="1" dirty="0" smtClean="0"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нямецкая</a:t>
            </a:r>
            <a:r>
              <a:rPr lang="ru-RU" sz="2400" b="1" dirty="0" smtClean="0">
                <a:latin typeface="Comic Sans MS" panose="030F0702030302020204" pitchFamily="66" charset="0"/>
              </a:rPr>
              <a:t>,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альбо</a:t>
            </a:r>
            <a:r>
              <a:rPr lang="ru-RU" sz="2400" b="1" dirty="0" smtClean="0">
                <a:latin typeface="Comic Sans MS" panose="030F0702030302020204" pitchFamily="66" charset="0"/>
              </a:rPr>
              <a:t> і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іншая</a:t>
            </a:r>
            <a:r>
              <a:rPr lang="ru-RU" sz="2400" b="1" dirty="0" smtClean="0">
                <a:latin typeface="Comic Sans MS" panose="030F0702030302020204" pitchFamily="66" charset="0"/>
              </a:rPr>
              <a:t> якая. </a:t>
            </a:r>
          </a:p>
          <a:p>
            <a:r>
              <a:rPr lang="ru-RU" sz="2400" b="1" dirty="0" smtClean="0">
                <a:latin typeface="Comic Sans MS" panose="030F0702030302020204" pitchFamily="66" charset="0"/>
              </a:rPr>
              <a:t> 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26882" y="4180344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latin typeface="Comic Sans MS" panose="030F0702030302020204" pitchFamily="66" charset="0"/>
              </a:rPr>
              <a:t>Шмат было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такіх</a:t>
            </a:r>
            <a:r>
              <a:rPr lang="ru-RU" sz="2400" b="1" dirty="0" smtClean="0"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народаў</a:t>
            </a:r>
            <a:r>
              <a:rPr lang="ru-RU" sz="2400" b="1" dirty="0" smtClean="0">
                <a:latin typeface="Comic Sans MS" panose="030F0702030302020204" pitchFamily="66" charset="0"/>
              </a:rPr>
              <a:t>,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што</a:t>
            </a:r>
            <a:r>
              <a:rPr lang="ru-RU" sz="2400" b="1" dirty="0" smtClean="0"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страцілі</a:t>
            </a:r>
            <a:r>
              <a:rPr lang="ru-RU" sz="2400" b="1" dirty="0" smtClean="0"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наперш</a:t>
            </a:r>
            <a:r>
              <a:rPr lang="ru-RU" sz="2400" b="1" dirty="0" smtClean="0"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мову</a:t>
            </a:r>
            <a:r>
              <a:rPr lang="ru-RU" sz="2400" b="1" dirty="0" smtClean="0">
                <a:latin typeface="Comic Sans MS" panose="030F0702030302020204" pitchFamily="66" charset="0"/>
              </a:rPr>
              <a:t> сваю, так як той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чалавек</a:t>
            </a:r>
            <a:r>
              <a:rPr lang="ru-RU" sz="2400" b="1" dirty="0" smtClean="0"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прад</a:t>
            </a:r>
            <a:r>
              <a:rPr lang="ru-RU" sz="2400" b="1" dirty="0" smtClean="0"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скананнем</a:t>
            </a:r>
            <a:r>
              <a:rPr lang="ru-RU" sz="2400" b="1" dirty="0" smtClean="0">
                <a:latin typeface="Comic Sans MS" panose="030F0702030302020204" pitchFamily="66" charset="0"/>
              </a:rPr>
              <a:t>,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катораму</a:t>
            </a:r>
            <a:r>
              <a:rPr lang="ru-RU" sz="2400" b="1" dirty="0" smtClean="0"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мову</a:t>
            </a:r>
            <a:r>
              <a:rPr lang="ru-RU" sz="2400" b="1" dirty="0" smtClean="0">
                <a:latin typeface="Comic Sans MS" panose="030F0702030302020204" pitchFamily="66" charset="0"/>
              </a:rPr>
              <a:t> займе, а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потым</a:t>
            </a:r>
            <a:r>
              <a:rPr lang="ru-RU" sz="2400" b="1" dirty="0" smtClean="0">
                <a:latin typeface="Comic Sans MS" panose="030F0702030302020204" pitchFamily="66" charset="0"/>
              </a:rPr>
              <a:t> і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зусім</a:t>
            </a:r>
            <a:r>
              <a:rPr lang="ru-RU" sz="2400" b="1" dirty="0" smtClean="0"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замёрлі</a:t>
            </a:r>
            <a:r>
              <a:rPr lang="ru-RU" sz="2400" b="1" dirty="0" smtClean="0">
                <a:latin typeface="Comic Sans MS" panose="030F0702030302020204" pitchFamily="66" charset="0"/>
              </a:rPr>
              <a:t>. НЕ ПАКІДАЙЦЕ Ж МОВЫ НАШАЙ БЕЛАРУСКАЙ, КАБ НЕ ЎМЁРЛІ! 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839AF7"/>
              </a:clrFrom>
              <a:clrTo>
                <a:srgbClr val="839A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966" r="89691"/>
                    </a14:imgEffect>
                  </a14:imgLayer>
                </a14:imgProps>
              </a:ext>
            </a:extLst>
          </a:blip>
          <a:srcRect r="343"/>
          <a:stretch/>
        </p:blipFill>
        <p:spPr>
          <a:xfrm>
            <a:off x="275727" y="421097"/>
            <a:ext cx="1219200" cy="8738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2" t="8958" r="35896" b="6918"/>
          <a:stretch/>
        </p:blipFill>
        <p:spPr>
          <a:xfrm>
            <a:off x="9319911" y="257134"/>
            <a:ext cx="2002971" cy="3266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3" y="1244519"/>
            <a:ext cx="642532" cy="4818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36805" y="1306077"/>
            <a:ext cx="94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С. 113</a:t>
            </a:r>
            <a:endParaRPr lang="ru-RU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3" y="1816687"/>
            <a:ext cx="395715" cy="41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1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683" y="1158240"/>
            <a:ext cx="2902246" cy="385998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84069" y="3742568"/>
            <a:ext cx="59342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latin typeface="Comic Sans MS" panose="030F0702030302020204" pitchFamily="66" charset="0"/>
              </a:rPr>
              <a:t>Сонца</a:t>
            </a:r>
            <a:r>
              <a:rPr lang="ru-RU" sz="2400" b="1" dirty="0" smtClean="0"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навукі</a:t>
            </a:r>
            <a:r>
              <a:rPr lang="ru-RU" sz="2400" b="1" dirty="0" smtClean="0"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скрозь</a:t>
            </a:r>
            <a:r>
              <a:rPr lang="ru-RU" sz="2400" b="1" dirty="0" smtClean="0"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хмары</a:t>
            </a:r>
            <a:r>
              <a:rPr lang="ru-RU" sz="2400" b="1" dirty="0" smtClean="0"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цёмныя</a:t>
            </a:r>
            <a:endParaRPr lang="ru-RU" sz="2400" b="1" dirty="0" smtClean="0">
              <a:latin typeface="Comic Sans MS" panose="030F0702030302020204" pitchFamily="66" charset="0"/>
            </a:endParaRPr>
          </a:p>
          <a:p>
            <a:r>
              <a:rPr lang="ru-RU" sz="2400" b="1" dirty="0" err="1" smtClean="0">
                <a:latin typeface="Comic Sans MS" panose="030F0702030302020204" pitchFamily="66" charset="0"/>
              </a:rPr>
              <a:t>Прагляне</a:t>
            </a:r>
            <a:r>
              <a:rPr lang="ru-RU" sz="2400" b="1" dirty="0" smtClean="0">
                <a:latin typeface="Comic Sans MS" panose="030F0702030302020204" pitchFamily="66" charset="0"/>
              </a:rPr>
              <a:t> ясна над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нашай</a:t>
            </a:r>
            <a:r>
              <a:rPr lang="ru-RU" sz="2400" b="1" dirty="0" smtClean="0"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ніваю</a:t>
            </a:r>
            <a:r>
              <a:rPr lang="ru-RU" sz="2400" b="1" dirty="0" smtClean="0">
                <a:latin typeface="Comic Sans MS" panose="030F0702030302020204" pitchFamily="66" charset="0"/>
              </a:rPr>
              <a:t>,</a:t>
            </a:r>
          </a:p>
          <a:p>
            <a:r>
              <a:rPr lang="en-US" sz="2400" b="1" dirty="0" smtClean="0">
                <a:latin typeface="Comic Sans MS" panose="030F0702030302020204" pitchFamily="66" charset="0"/>
              </a:rPr>
              <a:t>I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будуць</a:t>
            </a:r>
            <a:r>
              <a:rPr lang="ru-RU" sz="2400" b="1" dirty="0" smtClean="0"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жыці</a:t>
            </a:r>
            <a:r>
              <a:rPr lang="ru-RU" sz="2400" b="1" dirty="0" smtClean="0"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дзеткі</a:t>
            </a:r>
            <a:r>
              <a:rPr lang="ru-RU" sz="2400" b="1" dirty="0" smtClean="0"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патомныя</a:t>
            </a:r>
            <a:endParaRPr lang="ru-RU" sz="2400" b="1" dirty="0" smtClean="0">
              <a:latin typeface="Comic Sans MS" panose="030F0702030302020204" pitchFamily="66" charset="0"/>
            </a:endParaRPr>
          </a:p>
          <a:p>
            <a:r>
              <a:rPr lang="ru-RU" sz="2400" b="1" dirty="0" err="1" smtClean="0">
                <a:latin typeface="Comic Sans MS" panose="030F0702030302020204" pitchFamily="66" charset="0"/>
              </a:rPr>
              <a:t>Добраю</a:t>
            </a:r>
            <a:r>
              <a:rPr lang="ru-RU" sz="2400" b="1" dirty="0" smtClean="0"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доляй</a:t>
            </a:r>
            <a:r>
              <a:rPr lang="ru-RU" sz="2400" b="1" dirty="0" smtClean="0">
                <a:latin typeface="Comic Sans MS" panose="030F0702030302020204" pitchFamily="66" charset="0"/>
              </a:rPr>
              <a:t> —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доляй</a:t>
            </a:r>
            <a:r>
              <a:rPr lang="ru-RU" sz="2400" b="1" dirty="0" smtClean="0"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шчасліваю</a:t>
            </a:r>
            <a:r>
              <a:rPr lang="ru-RU" sz="2400" b="1" dirty="0" smtClean="0">
                <a:latin typeface="Comic Sans MS" panose="030F0702030302020204" pitchFamily="66" charset="0"/>
              </a:rPr>
              <a:t>!.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6" y="1305840"/>
            <a:ext cx="1003968" cy="7529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4069" y="1422231"/>
            <a:ext cx="89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С. 113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780682" y="327444"/>
            <a:ext cx="4600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Янка  Лучина – почему?</a:t>
            </a:r>
            <a:endParaRPr lang="ru-RU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64137" y="5312228"/>
            <a:ext cx="2702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omic Sans MS" panose="030F0702030302020204" pitchFamily="66" charset="0"/>
              </a:rPr>
              <a:t>Иван </a:t>
            </a:r>
            <a:r>
              <a:rPr lang="ru-RU" sz="2000" b="1" dirty="0" err="1" smtClean="0">
                <a:latin typeface="Comic Sans MS" panose="030F0702030302020204" pitchFamily="66" charset="0"/>
              </a:rPr>
              <a:t>Неслуховский</a:t>
            </a:r>
            <a:r>
              <a:rPr lang="ru-RU" sz="2000" b="1" dirty="0" smtClean="0">
                <a:latin typeface="Comic Sans MS" panose="030F0702030302020204" pitchFamily="66" charset="0"/>
              </a:rPr>
              <a:t> 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2367" y="1931972"/>
            <a:ext cx="2020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omic Sans MS" panose="030F0702030302020204" pitchFamily="66" charset="0"/>
              </a:rPr>
              <a:t>Текст с пропусками</a:t>
            </a:r>
            <a:endParaRPr lang="ru-RU" b="1" dirty="0">
              <a:latin typeface="Comic Sans MS" panose="030F0702030302020204" pitchFamily="66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3254" y="374183"/>
            <a:ext cx="1905000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0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608</TotalTime>
  <Words>724</Words>
  <Application>Microsoft Office PowerPoint</Application>
  <PresentationFormat>Широкоэкранный</PresentationFormat>
  <Paragraphs>124</Paragraphs>
  <Slides>22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Calibri</vt:lpstr>
      <vt:lpstr>Century Gothic</vt:lpstr>
      <vt:lpstr>Comic Sans MS</vt:lpstr>
      <vt:lpstr>Times New Roman</vt:lpstr>
      <vt:lpstr>Wingdings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54</cp:revision>
  <dcterms:created xsi:type="dcterms:W3CDTF">2024-03-03T08:04:34Z</dcterms:created>
  <dcterms:modified xsi:type="dcterms:W3CDTF">2024-04-02T19:34:13Z</dcterms:modified>
</cp:coreProperties>
</file>