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9" r:id="rId3"/>
    <p:sldMasterId id="2147483701" r:id="rId4"/>
    <p:sldMasterId id="2147483708" r:id="rId5"/>
    <p:sldMasterId id="2147483710" r:id="rId6"/>
    <p:sldMasterId id="2147483717" r:id="rId7"/>
  </p:sldMasterIdLst>
  <p:sldIdLst>
    <p:sldId id="256" r:id="rId8"/>
    <p:sldId id="258" r:id="rId9"/>
    <p:sldId id="257" r:id="rId10"/>
    <p:sldId id="280" r:id="rId11"/>
    <p:sldId id="259" r:id="rId12"/>
    <p:sldId id="260" r:id="rId13"/>
    <p:sldId id="261" r:id="rId14"/>
    <p:sldId id="262" r:id="rId15"/>
    <p:sldId id="263" r:id="rId16"/>
    <p:sldId id="265" r:id="rId17"/>
    <p:sldId id="264" r:id="rId18"/>
    <p:sldId id="266" r:id="rId19"/>
    <p:sldId id="267" r:id="rId20"/>
    <p:sldId id="268" r:id="rId21"/>
    <p:sldId id="269" r:id="rId22"/>
    <p:sldId id="270" r:id="rId23"/>
    <p:sldId id="271" r:id="rId24"/>
    <p:sldId id="281" r:id="rId25"/>
    <p:sldId id="273" r:id="rId26"/>
    <p:sldId id="272" r:id="rId27"/>
    <p:sldId id="274" r:id="rId28"/>
    <p:sldId id="275" r:id="rId29"/>
    <p:sldId id="276" r:id="rId30"/>
    <p:sldId id="277" r:id="rId31"/>
    <p:sldId id="278" r:id="rId32"/>
    <p:sldId id="27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 spd="slow" advClick="0" advTm="3095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 advClick="0" advTm="3095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 spd="slow" advClick="0" advTm="30950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 spd="slow" advClick="0" advTm="30950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053065B-894C-4959-96CA-E0266326B726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E1089F6-2739-438C-82CA-31C9582854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796424"/>
      </p:ext>
    </p:extLst>
  </p:cSld>
  <p:clrMapOvr>
    <a:masterClrMapping/>
  </p:clrMapOvr>
  <p:transition spd="slow" advClick="0" advTm="30950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 spd="slow" advClick="0" advTm="30950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 spd="slow" advClick="0" advTm="30950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 advClick="0" advTm="30950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 advClick="0" advTm="30950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 advClick="0" advTm="30950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 advClick="0" advTm="3095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 spd="slow" advClick="0" advTm="30950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 spd="slow" advClick="0" advTm="30950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950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950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 advClick="0" advTm="30950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 spd="slow" advClick="0" advTm="30950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 spd="slow" advClick="0" advTm="30950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 advClick="0" advTm="30950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 latinLnBrk="0">
              <a:defRPr lang="ru-RU"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343400"/>
            <a:ext cx="8001000" cy="533400"/>
          </a:xfrm>
        </p:spPr>
        <p:txBody>
          <a:bodyPr>
            <a:normAutofit/>
          </a:bodyPr>
          <a:lstStyle>
            <a:lvl1pPr marL="0" indent="0" algn="ctr" latinLnBrk="0">
              <a:buNone/>
              <a:defRPr lang="ru-RU" sz="2800">
                <a:solidFill>
                  <a:schemeClr val="bg1"/>
                </a:solidFill>
              </a:defRPr>
            </a:lvl1pPr>
            <a:lvl2pPr marL="457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C22C-F413-49FC-9E5D-1057953D305B}" type="datetimeFigureOut">
              <a:rPr lang="be-BY" smtClean="0"/>
              <a:t>24.11.24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 latinLnBrk="0">
              <a:defRPr lang="ru-RU"/>
            </a:lvl1pPr>
          </a:lstStyle>
          <a:p>
            <a:endParaRPr lang="be-BY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0950">
    <p:wipe dir="r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 latinLnBrk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itchFamily="34" charset="0"/>
              <a:buChar char="•"/>
              <a:defRPr lang="ru-RU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C22C-F413-49FC-9E5D-1057953D305B}" type="datetimeFigureOut">
              <a:rPr lang="be-BY" smtClean="0"/>
              <a:t>24.11.24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69C2-9FC5-413D-B1D0-B09164240A10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  <p:transition spd="slow" advClick="0" advTm="30950">
    <p:wipe dir="r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328938650"/>
      </p:ext>
    </p:extLst>
  </p:cSld>
  <p:clrMapOvr>
    <a:masterClrMapping/>
  </p:clrMapOvr>
  <p:transition spd="slow" advClick="0" advTm="3095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 advClick="0" advTm="30950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144336936"/>
      </p:ext>
    </p:extLst>
  </p:cSld>
  <p:clrMapOvr>
    <a:masterClrMapping/>
  </p:clrMapOvr>
  <p:transition spd="slow" advClick="0" advTm="30950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FDCAB430-ECBA-4F9B-8FC1-42C6FB292F0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117705"/>
      </p:ext>
    </p:extLst>
  </p:cSld>
  <p:clrMapOvr>
    <a:masterClrMapping/>
  </p:clrMapOvr>
  <p:transition spd="slow" advClick="0" advTm="30950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D1D8A-3E99-4C55-8E95-6F8C47F20B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197175"/>
      </p:ext>
    </p:extLst>
  </p:cSld>
  <p:clrMapOvr>
    <a:masterClrMapping/>
  </p:clrMapOvr>
  <p:transition spd="slow" advClick="0" advTm="30950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 advClick="0" advTm="30950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 latinLnBrk="0">
              <a:defRPr lang="ru-RU"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343400"/>
            <a:ext cx="8001000" cy="533400"/>
          </a:xfrm>
        </p:spPr>
        <p:txBody>
          <a:bodyPr>
            <a:normAutofit/>
          </a:bodyPr>
          <a:lstStyle>
            <a:lvl1pPr marL="0" indent="0" algn="ctr" latinLnBrk="0">
              <a:buNone/>
              <a:defRPr lang="ru-RU" sz="2800">
                <a:solidFill>
                  <a:schemeClr val="bg1"/>
                </a:solidFill>
              </a:defRPr>
            </a:lvl1pPr>
            <a:lvl2pPr marL="457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C22C-F413-49FC-9E5D-1057953D305B}" type="datetimeFigureOut">
              <a:rPr lang="be-BY" smtClean="0"/>
              <a:t>24.11.24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 latinLnBrk="0">
              <a:defRPr lang="ru-RU"/>
            </a:lvl1pPr>
          </a:lstStyle>
          <a:p>
            <a:endParaRPr lang="be-BY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0950">
    <p:wipe dir="r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 latinLnBrk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itchFamily="34" charset="0"/>
              <a:buChar char="•"/>
              <a:defRPr lang="ru-RU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C22C-F413-49FC-9E5D-1057953D305B}" type="datetimeFigureOut">
              <a:rPr lang="be-BY" smtClean="0"/>
              <a:t>24.11.24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69C2-9FC5-413D-B1D0-B09164240A10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  <p:transition spd="slow" advClick="0" advTm="30950">
    <p:wipe dir="r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328938650"/>
      </p:ext>
    </p:extLst>
  </p:cSld>
  <p:clrMapOvr>
    <a:masterClrMapping/>
  </p:clrMapOvr>
  <p:transition spd="slow" advClick="0" advTm="30950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144336936"/>
      </p:ext>
    </p:extLst>
  </p:cSld>
  <p:clrMapOvr>
    <a:masterClrMapping/>
  </p:clrMapOvr>
  <p:transition spd="slow" advClick="0" advTm="30950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FDCAB430-ECBA-4F9B-8FC1-42C6FB292F0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117705"/>
      </p:ext>
    </p:extLst>
  </p:cSld>
  <p:clrMapOvr>
    <a:masterClrMapping/>
  </p:clrMapOvr>
  <p:transition spd="slow" advClick="0" advTm="30950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D1D8A-3E99-4C55-8E95-6F8C47F20B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197175"/>
      </p:ext>
    </p:extLst>
  </p:cSld>
  <p:clrMapOvr>
    <a:masterClrMapping/>
  </p:clrMapOvr>
  <p:transition spd="slow" advClick="0" advTm="3095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 advClick="0" advTm="30950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F5D9-B300-4D03-9537-F882F2CB585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AE68B-7305-4D55-B6E9-1D5AB659C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08211"/>
      </p:ext>
    </p:extLst>
  </p:cSld>
  <p:clrMapOvr>
    <a:masterClrMapping/>
  </p:clrMapOvr>
  <p:transition spd="slow" advClick="0" advTm="30950">
    <p:wipe dir="r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F5D9-B300-4D03-9537-F882F2CB585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AE68B-7305-4D55-B6E9-1D5AB659C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858484"/>
      </p:ext>
    </p:extLst>
  </p:cSld>
  <p:clrMapOvr>
    <a:masterClrMapping/>
  </p:clrMapOvr>
  <p:transition spd="slow" advClick="0" advTm="30950">
    <p:wipe dir="r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F5D9-B300-4D03-9537-F882F2CB585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AE68B-7305-4D55-B6E9-1D5AB659C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418681"/>
      </p:ext>
    </p:extLst>
  </p:cSld>
  <p:clrMapOvr>
    <a:masterClrMapping/>
  </p:clrMapOvr>
  <p:transition spd="slow" advClick="0" advTm="30950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F5D9-B300-4D03-9537-F882F2CB585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AE68B-7305-4D55-B6E9-1D5AB659C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681243"/>
      </p:ext>
    </p:extLst>
  </p:cSld>
  <p:clrMapOvr>
    <a:masterClrMapping/>
  </p:clrMapOvr>
  <p:transition spd="slow" advClick="0" advTm="30950">
    <p:wipe dir="r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F5D9-B300-4D03-9537-F882F2CB585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AE68B-7305-4D55-B6E9-1D5AB659C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06503"/>
      </p:ext>
    </p:extLst>
  </p:cSld>
  <p:clrMapOvr>
    <a:masterClrMapping/>
  </p:clrMapOvr>
  <p:transition spd="slow" advClick="0" advTm="30950">
    <p:wipe dir="r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F5D9-B300-4D03-9537-F882F2CB585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AE68B-7305-4D55-B6E9-1D5AB659C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20698"/>
      </p:ext>
    </p:extLst>
  </p:cSld>
  <p:clrMapOvr>
    <a:masterClrMapping/>
  </p:clrMapOvr>
  <p:transition spd="slow" advClick="0" advTm="30950">
    <p:wipe dir="r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F5D9-B300-4D03-9537-F882F2CB585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AE68B-7305-4D55-B6E9-1D5AB659C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532324"/>
      </p:ext>
    </p:extLst>
  </p:cSld>
  <p:clrMapOvr>
    <a:masterClrMapping/>
  </p:clrMapOvr>
  <p:transition spd="slow" advClick="0" advTm="30950">
    <p:wipe dir="r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F5D9-B300-4D03-9537-F882F2CB585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AE68B-7305-4D55-B6E9-1D5AB659C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210130"/>
      </p:ext>
    </p:extLst>
  </p:cSld>
  <p:clrMapOvr>
    <a:masterClrMapping/>
  </p:clrMapOvr>
  <p:transition spd="slow" advClick="0" advTm="30950"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F5D9-B300-4D03-9537-F882F2CB585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AE68B-7305-4D55-B6E9-1D5AB659C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344785"/>
      </p:ext>
    </p:extLst>
  </p:cSld>
  <p:clrMapOvr>
    <a:masterClrMapping/>
  </p:clrMapOvr>
  <p:transition spd="slow" advClick="0" advTm="30950"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F5D9-B300-4D03-9537-F882F2CB585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AE68B-7305-4D55-B6E9-1D5AB659C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461998"/>
      </p:ext>
    </p:extLst>
  </p:cSld>
  <p:clrMapOvr>
    <a:masterClrMapping/>
  </p:clrMapOvr>
  <p:transition spd="slow" advClick="0" advTm="3095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 advClick="0" advTm="30950"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F5D9-B300-4D03-9537-F882F2CB585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AE68B-7305-4D55-B6E9-1D5AB659C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34657"/>
      </p:ext>
    </p:extLst>
  </p:cSld>
  <p:clrMapOvr>
    <a:masterClrMapping/>
  </p:clrMapOvr>
  <p:transition spd="slow" advClick="0" advTm="3095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 advClick="0" advTm="3095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 spd="slow" advClick="0" advTm="3095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 userDrawn="1"/>
        </p:nvSpPr>
        <p:spPr bwMode="auto">
          <a:xfrm>
            <a:off x="0" y="0"/>
            <a:ext cx="9144000" cy="6858000"/>
          </a:xfrm>
          <a:prstGeom prst="frame">
            <a:avLst>
              <a:gd name="adj1" fmla="val 911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</p:spTree>
  </p:cSld>
  <p:clrMapOvr>
    <a:masterClrMapping/>
  </p:clrMapOvr>
  <p:transition spd="slow" advClick="0" advTm="30950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95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82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 descr="7-00029_BAK_v03TOP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15875" y="6007100"/>
            <a:ext cx="9159875" cy="8493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Рамка 3"/>
          <p:cNvSpPr/>
          <p:nvPr userDrawn="1"/>
        </p:nvSpPr>
        <p:spPr bwMode="auto">
          <a:xfrm>
            <a:off x="0" y="0"/>
            <a:ext cx="9144000" cy="6858000"/>
          </a:xfrm>
          <a:prstGeom prst="frame">
            <a:avLst>
              <a:gd name="adj1" fmla="val 589"/>
            </a:avLst>
          </a:prstGeom>
          <a:solidFill>
            <a:schemeClr val="tx2"/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 advClick="0" advTm="30950">
    <p:wipe dir="r"/>
  </p:transition>
  <p:timing>
    <p:tnLst>
      <p:par>
        <p:cTn id="1" dur="indefinite" restart="never" nodeType="tmRoot"/>
      </p:par>
    </p:tnLst>
  </p:timing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82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 descr="7-00029_BAK_v03TOP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-15875" y="6007100"/>
            <a:ext cx="9159875" cy="8493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spd="slow" advClick="0" advTm="30950">
    <p:wipe dir="r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82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ransition spd="slow" advClick="0" advTm="30950">
    <p:wipe dir="r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alphaModFix amt="82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DC22C-F413-49FC-9E5D-1057953D305B}" type="datetimeFigureOut">
              <a:rPr lang="be-BY" smtClean="0"/>
              <a:t>24.11.24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569C2-9FC5-413D-B1D0-B09164240A10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54049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</p:sldLayoutIdLst>
  <p:transition spd="slow" advClick="0" advTm="30950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82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ransition spd="slow" advClick="0" advTm="30950">
    <p:wipe dir="r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alphaModFix amt="82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DC22C-F413-49FC-9E5D-1057953D305B}" type="datetimeFigureOut">
              <a:rPr lang="be-BY" smtClean="0"/>
              <a:t>24.11.24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569C2-9FC5-413D-B1D0-B09164240A10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54049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p:transition spd="slow" advClick="0" advTm="30950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2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DF5D9-B300-4D03-9537-F882F2CB585D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AE68B-7305-4D55-B6E9-1D5AB659CCC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 bwMode="auto">
          <a:xfrm>
            <a:off x="0" y="0"/>
            <a:ext cx="9144000" cy="6858000"/>
          </a:xfrm>
          <a:prstGeom prst="frame">
            <a:avLst>
              <a:gd name="adj1" fmla="val 589"/>
            </a:avLst>
          </a:prstGeom>
          <a:solidFill>
            <a:schemeClr val="tx2"/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78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 spd="slow" advClick="0" advTm="30950">
    <p:wipe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2.wav"/><Relationship Id="rId7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46.xml"/><Relationship Id="rId4" Type="http://schemas.openxmlformats.org/officeDocument/2006/relationships/audio" Target="../media/media1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6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6.png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6.png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5.emf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0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9.jp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7" Type="http://schemas.openxmlformats.org/officeDocument/2006/relationships/image" Target="../media/image6.png"/><Relationship Id="rId2" Type="http://schemas.microsoft.com/office/2007/relationships/media" Target="../media/media22.wav"/><Relationship Id="rId1" Type="http://schemas.openxmlformats.org/officeDocument/2006/relationships/tags" Target="../tags/tag1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6.png"/><Relationship Id="rId5" Type="http://schemas.openxmlformats.org/officeDocument/2006/relationships/image" Target="../media/image36.emf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pn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hyperlink" Target="https://docs.google.com/forms/d/e/1FAIpQLSd9xfoL_44ZBN6KJqqwXRD5SSwqMtT0OWSf1AUV0S5ERcxm8Q/viewform?usp=sf_link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image" Target="../media/image8.jp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6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03848" y="762397"/>
            <a:ext cx="54076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Казалось, было холодно цветам,</a:t>
            </a:r>
          </a:p>
          <a:p>
            <a:pPr algn="just"/>
            <a:r>
              <a:rPr lang="ru-RU" sz="2000" b="1" dirty="0" smtClean="0"/>
              <a:t>и от росы они слегка поблёкли.</a:t>
            </a:r>
          </a:p>
          <a:p>
            <a:pPr algn="just"/>
            <a:r>
              <a:rPr lang="ru-RU" sz="2000" b="1" dirty="0" smtClean="0"/>
              <a:t>Зарю, что шла по травам и кустам,</a:t>
            </a:r>
          </a:p>
          <a:p>
            <a:pPr algn="just"/>
            <a:r>
              <a:rPr lang="ru-RU" sz="2000" b="1" dirty="0" smtClean="0"/>
              <a:t>обшарили немецкие бинокли.</a:t>
            </a:r>
          </a:p>
          <a:p>
            <a:pPr algn="just"/>
            <a:endParaRPr lang="ru-RU" sz="2000" b="1" dirty="0" smtClean="0"/>
          </a:p>
          <a:p>
            <a:pPr algn="just"/>
            <a:r>
              <a:rPr lang="ru-RU" sz="2000" b="1" dirty="0" smtClean="0"/>
              <a:t>Цветок, в росинках весь, к цветку приник,</a:t>
            </a:r>
          </a:p>
          <a:p>
            <a:pPr algn="just"/>
            <a:r>
              <a:rPr lang="ru-RU" sz="2000" b="1" dirty="0" smtClean="0"/>
              <a:t>и пограничник протянул к ним руки.</a:t>
            </a:r>
          </a:p>
          <a:p>
            <a:pPr algn="just"/>
            <a:r>
              <a:rPr lang="ru-RU" sz="2000" b="1" dirty="0" smtClean="0"/>
              <a:t>А немцы, кончив кофе пить, в тот миг</a:t>
            </a:r>
          </a:p>
          <a:p>
            <a:pPr algn="just"/>
            <a:r>
              <a:rPr lang="ru-RU" sz="2000" b="1" dirty="0" smtClean="0"/>
              <a:t>влезали в танки, закрывали люки.</a:t>
            </a:r>
          </a:p>
          <a:p>
            <a:pPr algn="just"/>
            <a:endParaRPr lang="ru-RU" sz="2000" b="1" dirty="0" smtClean="0"/>
          </a:p>
          <a:p>
            <a:pPr algn="just"/>
            <a:r>
              <a:rPr lang="ru-RU" sz="2000" b="1" dirty="0" smtClean="0"/>
              <a:t>Такою все дышало тишиной,</a:t>
            </a:r>
          </a:p>
          <a:p>
            <a:pPr algn="just"/>
            <a:r>
              <a:rPr lang="ru-RU" sz="2000" b="1" dirty="0" smtClean="0"/>
              <a:t>что вся земля еще спала, казалось.</a:t>
            </a:r>
          </a:p>
          <a:p>
            <a:pPr algn="just"/>
            <a:r>
              <a:rPr lang="ru-RU" sz="2000" b="1" dirty="0" smtClean="0"/>
              <a:t>Кто знал, что между миром и войной</a:t>
            </a:r>
          </a:p>
          <a:p>
            <a:pPr algn="just"/>
            <a:r>
              <a:rPr lang="ru-RU" sz="2000" b="1" dirty="0" smtClean="0"/>
              <a:t>всего каких-то пять минут осталось!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88224" y="6021288"/>
            <a:ext cx="1814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Степан Щипачев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-10611" y="786184"/>
            <a:ext cx="33843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Определим тему урока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6" name="Звук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92685"/>
      </p:ext>
    </p:extLst>
  </p:cSld>
  <p:clrMapOvr>
    <a:masterClrMapping/>
  </p:clrMapOvr>
  <p:transition spd="slow" advClick="0" advTm="3707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627784" y="315478"/>
            <a:ext cx="5791200" cy="3943350"/>
            <a:chOff x="1619672" y="473224"/>
            <a:chExt cx="5791200" cy="394335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473224"/>
              <a:ext cx="5791200" cy="39433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Скругленная прямоугольная выноска 2"/>
            <p:cNvSpPr/>
            <p:nvPr/>
          </p:nvSpPr>
          <p:spPr>
            <a:xfrm>
              <a:off x="6261728" y="2852936"/>
              <a:ext cx="792088" cy="315491"/>
            </a:xfrm>
            <a:prstGeom prst="wedgeRoundRect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 smtClean="0">
                  <a:solidFill>
                    <a:schemeClr val="tx1"/>
                  </a:solidFill>
                </a:rPr>
                <a:t>Гомель 50+20</a:t>
              </a:r>
              <a:endParaRPr lang="ru-RU" sz="1000" dirty="0">
                <a:solidFill>
                  <a:schemeClr val="tx1"/>
                </a:solidFill>
              </a:endParaRPr>
            </a:p>
          </p:txBody>
        </p:sp>
        <p:sp>
          <p:nvSpPr>
            <p:cNvPr id="7" name="Скругленная прямоугольная выноска 6"/>
            <p:cNvSpPr/>
            <p:nvPr/>
          </p:nvSpPr>
          <p:spPr>
            <a:xfrm>
              <a:off x="4644008" y="1813917"/>
              <a:ext cx="1296144" cy="315491"/>
            </a:xfrm>
            <a:prstGeom prst="wedgeRoundRect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 smtClean="0">
                  <a:solidFill>
                    <a:schemeClr val="tx1"/>
                  </a:solidFill>
                </a:rPr>
                <a:t>Минск  100+50</a:t>
              </a:r>
              <a:endParaRPr lang="ru-RU" sz="1000" dirty="0">
                <a:solidFill>
                  <a:schemeClr val="tx1"/>
                </a:solidFill>
              </a:endParaRPr>
            </a:p>
          </p:txBody>
        </p:sp>
        <p:sp>
          <p:nvSpPr>
            <p:cNvPr id="8" name="Скругленная прямоугольная выноска 7"/>
            <p:cNvSpPr/>
            <p:nvPr/>
          </p:nvSpPr>
          <p:spPr>
            <a:xfrm>
              <a:off x="5172735" y="2444899"/>
              <a:ext cx="936104" cy="315491"/>
            </a:xfrm>
            <a:prstGeom prst="wedgeRoundRect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 smtClean="0">
                  <a:solidFill>
                    <a:schemeClr val="tx1"/>
                  </a:solidFill>
                </a:rPr>
                <a:t>Бобруйск 50+20</a:t>
              </a:r>
              <a:endParaRPr lang="ru-RU" sz="1000" dirty="0">
                <a:solidFill>
                  <a:schemeClr val="tx1"/>
                </a:solidFill>
              </a:endParaRPr>
            </a:p>
          </p:txBody>
        </p:sp>
        <p:sp>
          <p:nvSpPr>
            <p:cNvPr id="9" name="Скругленная прямоугольная выноска 8"/>
            <p:cNvSpPr/>
            <p:nvPr/>
          </p:nvSpPr>
          <p:spPr>
            <a:xfrm>
              <a:off x="6300192" y="1798583"/>
              <a:ext cx="864096" cy="315491"/>
            </a:xfrm>
            <a:prstGeom prst="wedgeRoundRect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 smtClean="0">
                  <a:solidFill>
                    <a:schemeClr val="tx1"/>
                  </a:solidFill>
                </a:rPr>
                <a:t>Могилев 50+20</a:t>
              </a:r>
              <a:endParaRPr lang="ru-RU" sz="1000" dirty="0">
                <a:solidFill>
                  <a:schemeClr val="tx1"/>
                </a:solidFill>
              </a:endParaRPr>
            </a:p>
          </p:txBody>
        </p:sp>
        <p:sp>
          <p:nvSpPr>
            <p:cNvPr id="10" name="Скругленная прямоугольная выноска 9"/>
            <p:cNvSpPr/>
            <p:nvPr/>
          </p:nvSpPr>
          <p:spPr>
            <a:xfrm>
              <a:off x="3229090" y="1971662"/>
              <a:ext cx="997409" cy="315491"/>
            </a:xfrm>
            <a:prstGeom prst="wedgeRoundRect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50" dirty="0" err="1" smtClean="0">
                  <a:solidFill>
                    <a:schemeClr val="tx1"/>
                  </a:solidFill>
                </a:rPr>
                <a:t>Новогрудок</a:t>
              </a:r>
              <a:endParaRPr lang="ru-RU" sz="1050" dirty="0" smtClean="0">
                <a:solidFill>
                  <a:schemeClr val="tx1"/>
                </a:solidFill>
              </a:endParaRPr>
            </a:p>
            <a:p>
              <a:r>
                <a:rPr lang="ru-RU" sz="1050" dirty="0" smtClean="0">
                  <a:solidFill>
                    <a:schemeClr val="tx1"/>
                  </a:solidFill>
                </a:rPr>
                <a:t>15+20 </a:t>
              </a:r>
              <a:endParaRPr lang="ru-RU" sz="105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505436" y="4437112"/>
            <a:ext cx="84609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В Минске планировалось оставить 100 тыс. человек местного населения и подселить 50 </a:t>
            </a:r>
            <a:r>
              <a:rPr lang="ru-RU" sz="2000" b="1" dirty="0" err="1" smtClean="0"/>
              <a:t>тыс.немецких</a:t>
            </a:r>
            <a:r>
              <a:rPr lang="ru-RU" sz="2000" b="1" dirty="0" smtClean="0"/>
              <a:t> </a:t>
            </a:r>
            <a:r>
              <a:rPr lang="ru-RU" sz="2000" b="1" dirty="0"/>
              <a:t>колонистов, в Гомеле - соответственно 50 и 30 тыс., в </a:t>
            </a:r>
            <a:r>
              <a:rPr lang="ru-RU" sz="2000" b="1" dirty="0" err="1"/>
              <a:t>Могилёве</a:t>
            </a:r>
            <a:r>
              <a:rPr lang="ru-RU" sz="2000" b="1" dirty="0"/>
              <a:t> и Бобруйске - по</a:t>
            </a:r>
          </a:p>
          <a:p>
            <a:r>
              <a:rPr lang="ru-RU" sz="2000" b="1" dirty="0"/>
              <a:t>50 и 20 тыс., в Борисове, Лиде, </a:t>
            </a:r>
            <a:r>
              <a:rPr lang="ru-RU" sz="2000" b="1" dirty="0" err="1"/>
              <a:t>Новогрудке</a:t>
            </a:r>
            <a:r>
              <a:rPr lang="ru-RU" sz="2000" b="1" dirty="0"/>
              <a:t> - по 15 </a:t>
            </a:r>
            <a:r>
              <a:rPr lang="ru-RU" sz="2000" b="1" dirty="0" err="1" smtClean="0"/>
              <a:t>тыс.местного</a:t>
            </a:r>
            <a:r>
              <a:rPr lang="ru-RU" sz="2000" b="1" dirty="0" smtClean="0"/>
              <a:t> </a:t>
            </a:r>
            <a:r>
              <a:rPr lang="ru-RU" sz="2000" b="1" dirty="0"/>
              <a:t>населения и 5 тыс. </a:t>
            </a:r>
            <a:r>
              <a:rPr lang="ru-RU" sz="2000" b="1" dirty="0" smtClean="0"/>
              <a:t>немецких </a:t>
            </a:r>
            <a:r>
              <a:rPr lang="ru-RU" sz="2000" b="1" dirty="0"/>
              <a:t>колонистов и т.д.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201" y="813164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План «ОСТ»</a:t>
            </a:r>
            <a:endParaRPr lang="ru-RU" sz="2800" b="1" dirty="0"/>
          </a:p>
        </p:txBody>
      </p:sp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15326"/>
      </p:ext>
    </p:extLst>
  </p:cSld>
  <p:clrMapOvr>
    <a:masterClrMapping/>
  </p:clrMapOvr>
  <p:transition spd="slow" advClick="0" advTm="2634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8885" y="4164084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/>
              <a:t>Война с первых дней получила название «Великой Отечественной войны». По всей стране   и в Беларуси, проводилась </a:t>
            </a:r>
            <a:r>
              <a:rPr lang="ru-RU" sz="2000" b="1" dirty="0" smtClean="0">
                <a:solidFill>
                  <a:srgbClr val="C00000"/>
                </a:solidFill>
              </a:rPr>
              <a:t>мобилизация</a:t>
            </a:r>
            <a:r>
              <a:rPr lang="ru-RU" sz="2000" b="1" dirty="0" smtClean="0"/>
              <a:t> (перевод вооружённых сил государства из мирного состояния в боевую готовность; массовый призыв во время войны в вооружённые силы военнообязанных граждан, находящихся в запасе) в действующую Красную Армию военнообязанных запаса.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40"/>
          <a:stretch/>
        </p:blipFill>
        <p:spPr>
          <a:xfrm>
            <a:off x="1604503" y="147269"/>
            <a:ext cx="6069644" cy="4016815"/>
          </a:xfrm>
          <a:prstGeom prst="rect">
            <a:avLst/>
          </a:prstGeom>
        </p:spPr>
      </p:pic>
      <p:pic>
        <p:nvPicPr>
          <p:cNvPr id="6" name="svjaschennaja-vojna-i-golos-jurija-levit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60" y="476672"/>
            <a:ext cx="487363" cy="48736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70360"/>
      </p:ext>
    </p:extLst>
  </p:cSld>
  <p:clrMapOvr>
    <a:masterClrMapping/>
  </p:clrMapOvr>
  <p:transition spd="slow" advClick="0" advTm="8357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63273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4664"/>
            <a:ext cx="2117410" cy="281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0466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СССР был вынужден пойти на жёсткую </a:t>
            </a:r>
            <a:r>
              <a:rPr lang="ru-RU" b="1" dirty="0" smtClean="0"/>
              <a:t>централизацию управления </a:t>
            </a:r>
            <a:r>
              <a:rPr lang="ru-RU" b="1" dirty="0"/>
              <a:t>страной. 23 июня 1941 г. была </a:t>
            </a:r>
            <a:r>
              <a:rPr lang="ru-RU" b="1" dirty="0" smtClean="0"/>
              <a:t>создана Ставка </a:t>
            </a:r>
            <a:r>
              <a:rPr lang="ru-RU" b="1" dirty="0"/>
              <a:t>Главного Командования (позже - Ставка </a:t>
            </a:r>
            <a:r>
              <a:rPr lang="ru-RU" b="1" dirty="0" smtClean="0"/>
              <a:t>Верховного </a:t>
            </a:r>
            <a:r>
              <a:rPr lang="ru-RU" b="1" dirty="0"/>
              <a:t>Главнокомандования), а 30 июня - </a:t>
            </a:r>
            <a:r>
              <a:rPr lang="ru-RU" b="1" dirty="0" smtClean="0"/>
              <a:t>Государственный </a:t>
            </a:r>
            <a:r>
              <a:rPr lang="ru-RU" b="1" dirty="0"/>
              <a:t>комитет обороны во главе с </a:t>
            </a:r>
            <a:r>
              <a:rPr lang="ru-RU" b="1" dirty="0" err="1" smtClean="0"/>
              <a:t>И.Сталиным</a:t>
            </a:r>
            <a:r>
              <a:rPr lang="ru-RU" b="1" dirty="0" smtClean="0"/>
              <a:t>. </a:t>
            </a:r>
          </a:p>
          <a:p>
            <a:r>
              <a:rPr lang="ru-RU" b="1" dirty="0" smtClean="0"/>
              <a:t>Началась эвакуация.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0490" y="3284984"/>
            <a:ext cx="53285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 территории </a:t>
            </a:r>
            <a:r>
              <a:rPr lang="ru-RU" b="1" dirty="0"/>
              <a:t>Беларуси осуществлялась </a:t>
            </a:r>
            <a:r>
              <a:rPr lang="ru-RU" b="1" dirty="0">
                <a:solidFill>
                  <a:srgbClr val="C00000"/>
                </a:solidFill>
                <a:latin typeface="Calibri,Bold"/>
              </a:rPr>
              <a:t>эвакуация</a:t>
            </a:r>
            <a:r>
              <a:rPr lang="ru-RU" b="1" dirty="0">
                <a:latin typeface="Calibri,Bold"/>
              </a:rPr>
              <a:t> </a:t>
            </a:r>
            <a:r>
              <a:rPr lang="ru-RU" b="1" dirty="0"/>
              <a:t>мирного населения и материальных </a:t>
            </a:r>
            <a:r>
              <a:rPr lang="ru-RU" b="1" dirty="0" smtClean="0"/>
              <a:t>ценностей </a:t>
            </a:r>
            <a:r>
              <a:rPr lang="ru-RU" b="1" dirty="0"/>
              <a:t>в восточный районы СССР. За короткое время было эвакуировано свыше 1,5 млн </a:t>
            </a:r>
            <a:r>
              <a:rPr lang="ru-RU" b="1" dirty="0" smtClean="0"/>
              <a:t>человек</a:t>
            </a:r>
            <a:r>
              <a:rPr lang="ru-RU" b="1" dirty="0"/>
              <a:t>, 124 </a:t>
            </a:r>
            <a:r>
              <a:rPr lang="ru-RU" b="1" dirty="0" smtClean="0"/>
              <a:t>предприятия.   Вывозились готовая </a:t>
            </a:r>
            <a:r>
              <a:rPr lang="ru-RU" b="1" dirty="0"/>
              <a:t>продукция и сырьё, зерно и продовольствие, перегонялись на восток сотни тысяч </a:t>
            </a:r>
            <a:r>
              <a:rPr lang="ru-RU" b="1" dirty="0" smtClean="0"/>
              <a:t>голов </a:t>
            </a:r>
            <a:r>
              <a:rPr lang="ru-RU" b="1" dirty="0"/>
              <a:t>скота. </a:t>
            </a: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78" y="3429000"/>
            <a:ext cx="3284537" cy="258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02034"/>
      </p:ext>
    </p:extLst>
  </p:cSld>
  <p:clrMapOvr>
    <a:masterClrMapping/>
  </p:clrMapOvr>
  <p:transition spd="slow" advClick="0" advTm="344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72" y="620688"/>
            <a:ext cx="3679825" cy="275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65" y="692696"/>
            <a:ext cx="3823072" cy="2679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2744" y="3861048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Население Беларуси помогало Красной Армии. В строительстве оборонительных объектов на территории республики участвовали около 2 млн человек. Из добровольцев, не подлежащих призыву в армию, были созданы десятки </a:t>
            </a:r>
            <a:r>
              <a:rPr lang="ru-RU" b="1" dirty="0" smtClean="0">
                <a:solidFill>
                  <a:srgbClr val="C00000"/>
                </a:solidFill>
              </a:rPr>
              <a:t>истребительных батальонов </a:t>
            </a:r>
            <a:r>
              <a:rPr lang="ru-RU" b="1" dirty="0" smtClean="0"/>
              <a:t>и сотни формирований </a:t>
            </a:r>
            <a:r>
              <a:rPr lang="ru-RU" b="1" dirty="0" smtClean="0">
                <a:solidFill>
                  <a:srgbClr val="C00000"/>
                </a:solidFill>
              </a:rPr>
              <a:t>народного ополчения</a:t>
            </a:r>
            <a:r>
              <a:rPr lang="ru-RU" b="1" dirty="0" smtClean="0"/>
              <a:t>, боровшихся с десантами противника, шпионами, охранявших промышленные объекты, государственные учреждения, линии связи. Вместе с частями Красной Армии добровольцы участвовали в оборонительных боях.</a:t>
            </a:r>
            <a:endParaRPr lang="ru-RU" b="1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19262"/>
      </p:ext>
    </p:extLst>
  </p:cSld>
  <p:clrMapOvr>
    <a:masterClrMapping/>
  </p:clrMapOvr>
  <p:transition spd="slow" advClick="0" advTm="2911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1997"/>
            <a:ext cx="6408712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4725144"/>
            <a:ext cx="7560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Нападение на СССР гитлеровцы начали мощным артиллерийским обстрелом приграничных районов и авианалётами на места размещения советских войск, на аэродромы, казармы, железнодорожные вокзалы, города.</a:t>
            </a:r>
            <a:endParaRPr lang="ru-RU" sz="2000" b="1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03961"/>
      </p:ext>
    </p:extLst>
  </p:cSld>
  <p:clrMapOvr>
    <a:masterClrMapping/>
  </p:clrMapOvr>
  <p:transition spd="slow" advClick="0" advTm="1276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770" y="80628"/>
            <a:ext cx="4515502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628800"/>
            <a:ext cx="1800200" cy="2558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284984"/>
            <a:ext cx="1783225" cy="2667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450912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Ф. фон </a:t>
            </a:r>
            <a:r>
              <a:rPr lang="ru-RU" dirty="0" err="1" smtClean="0"/>
              <a:t>Бокк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020272" y="616530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Д. Г. Павлов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40014" y="3678123"/>
            <a:ext cx="41628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На Минск, Смоленск и Москву наступала группа армий «Центр» во главе с </a:t>
            </a:r>
            <a:r>
              <a:rPr lang="ru-RU" b="1" dirty="0" smtClean="0"/>
              <a:t>генерал-фельдмаршалом </a:t>
            </a:r>
            <a:r>
              <a:rPr lang="ru-RU" b="1" dirty="0"/>
              <a:t>Ф. фон Боком. Ей противостоял Западный фронт, которым командовал </a:t>
            </a:r>
            <a:r>
              <a:rPr lang="ru-RU" b="1" dirty="0" smtClean="0"/>
              <a:t>генерал армии </a:t>
            </a:r>
            <a:r>
              <a:rPr lang="ru-RU" b="1" dirty="0"/>
              <a:t>Д</a:t>
            </a:r>
            <a:r>
              <a:rPr lang="ru-RU" b="1" dirty="0" smtClean="0"/>
              <a:t>. Павлов</a:t>
            </a:r>
            <a:r>
              <a:rPr lang="ru-RU" b="1" dirty="0"/>
              <a:t>.</a:t>
            </a: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30925"/>
      </p:ext>
    </p:extLst>
  </p:cSld>
  <p:clrMapOvr>
    <a:masterClrMapping/>
  </p:clrMapOvr>
  <p:transition spd="slow" advClick="0" advTm="1216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0648"/>
            <a:ext cx="6048672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конечная звезда 1"/>
          <p:cNvSpPr/>
          <p:nvPr/>
        </p:nvSpPr>
        <p:spPr>
          <a:xfrm>
            <a:off x="3275856" y="4077072"/>
            <a:ext cx="432048" cy="288032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3212232" y="2092880"/>
            <a:ext cx="432048" cy="288032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5229200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Главный удар по советским войскам в Беларуси германская армия нанесла в районах Гродно и Бреста. Уже в первых боях войска противника ощутили на себе такую мощь сопротивления, какой они не встречали во время ведения боевых действий в Западной и Центральной Европе.  </a:t>
            </a:r>
            <a:endParaRPr lang="ru-RU" b="1" dirty="0"/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25039"/>
      </p:ext>
    </p:extLst>
  </p:cSld>
  <p:clrMapOvr>
    <a:masterClrMapping/>
  </p:clrMapOvr>
  <p:transition spd="slow" advClick="0" advTm="1687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755576" y="332657"/>
            <a:ext cx="3572255" cy="5947632"/>
            <a:chOff x="207657" y="332657"/>
            <a:chExt cx="3572255" cy="5947632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334" y="332657"/>
              <a:ext cx="1380346" cy="1917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1832" y="332657"/>
              <a:ext cx="1442830" cy="1912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 rot="10800000" flipV="1">
              <a:off x="207657" y="2501556"/>
              <a:ext cx="172819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err="1" smtClean="0"/>
                <a:t>А.М.Кижеватов</a:t>
              </a:r>
              <a:endParaRPr lang="ru-RU" sz="1600" dirty="0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119985" y="2486168"/>
              <a:ext cx="104708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 err="1" smtClean="0"/>
                <a:t>В.М.Усов</a:t>
              </a:r>
              <a:endParaRPr lang="ru-RU" sz="1600" dirty="0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65560" y="3140968"/>
              <a:ext cx="3414352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/>
                <a:t>Героически сражались с врагами пограничники, лётчики, представители всех родов советских</a:t>
              </a:r>
            </a:p>
            <a:p>
              <a:r>
                <a:rPr lang="ru-RU" b="1" dirty="0"/>
                <a:t>войск. Погибали, но не покидали своих боевых позиций воины пограничных застав, </a:t>
              </a:r>
              <a:r>
                <a:rPr lang="ru-RU" b="1" dirty="0" smtClean="0"/>
                <a:t>которыми </a:t>
              </a:r>
              <a:r>
                <a:rPr lang="ru-RU" b="1" dirty="0"/>
                <a:t>командовали </a:t>
              </a:r>
              <a:r>
                <a:rPr lang="ru-RU" b="1" dirty="0" err="1"/>
                <a:t>М.Ишков</a:t>
              </a:r>
              <a:r>
                <a:rPr lang="ru-RU" b="1" dirty="0"/>
                <a:t>, </a:t>
              </a:r>
              <a:r>
                <a:rPr lang="ru-RU" b="1" dirty="0" err="1"/>
                <a:t>А.Кижеватов</a:t>
              </a:r>
              <a:r>
                <a:rPr lang="ru-RU" b="1" dirty="0"/>
                <a:t>, </a:t>
              </a:r>
              <a:r>
                <a:rPr lang="ru-RU" b="1" dirty="0" err="1"/>
                <a:t>И.Тихонов</a:t>
              </a:r>
              <a:r>
                <a:rPr lang="ru-RU" b="1" dirty="0"/>
                <a:t>, </a:t>
              </a:r>
              <a:r>
                <a:rPr lang="ru-RU" b="1" dirty="0" err="1"/>
                <a:t>В.Усов</a:t>
              </a:r>
              <a:r>
                <a:rPr lang="ru-RU" b="1" dirty="0"/>
                <a:t>.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678292" y="332657"/>
            <a:ext cx="3798168" cy="5260651"/>
            <a:chOff x="4499992" y="332657"/>
            <a:chExt cx="3798168" cy="5260651"/>
          </a:xfrm>
        </p:grpSpPr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332657"/>
              <a:ext cx="1386458" cy="2079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374523"/>
              <a:ext cx="1507679" cy="2055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4499992" y="3284984"/>
              <a:ext cx="379816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/>
                <a:t>Экипажи бомбардировщиков </a:t>
              </a:r>
              <a:r>
                <a:rPr lang="ru-RU" b="1" dirty="0"/>
                <a:t>под командованием </a:t>
              </a:r>
              <a:r>
                <a:rPr lang="ru-RU" b="1" dirty="0" err="1"/>
                <a:t>Н.Гастелло</a:t>
              </a:r>
              <a:r>
                <a:rPr lang="ru-RU" b="1" dirty="0"/>
                <a:t>, </a:t>
              </a:r>
              <a:r>
                <a:rPr lang="ru-RU" b="1" dirty="0" err="1"/>
                <a:t>А.Маслова</a:t>
              </a:r>
              <a:r>
                <a:rPr lang="ru-RU" b="1" dirty="0"/>
                <a:t> осуществили наземные тараны.</a:t>
              </a:r>
            </a:p>
            <a:p>
              <a:r>
                <a:rPr lang="ru-RU" b="1" dirty="0"/>
                <a:t>В первый день войны в воздушных боях было сбито более 100 немецких самолётов.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778300" y="2519704"/>
              <a:ext cx="125386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 err="1" smtClean="0"/>
                <a:t>Н.Гастелло</a:t>
              </a:r>
              <a:endParaRPr lang="ru-RU" sz="16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704162" y="2519704"/>
              <a:ext cx="111280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 err="1" smtClean="0"/>
                <a:t>А.Маслов</a:t>
              </a:r>
              <a:endParaRPr lang="ru-RU" sz="1600" dirty="0"/>
            </a:p>
          </p:txBody>
        </p:sp>
      </p:grpSp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80915"/>
      </p:ext>
    </p:extLst>
  </p:cSld>
  <p:clrMapOvr>
    <a:masterClrMapping/>
  </p:clrMapOvr>
  <p:transition spd="slow" advClick="0" advTm="2534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6264696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6996" y="5085184"/>
            <a:ext cx="81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Всему миру известна героическая оборона Брестской крепости. За бессмертный подвиг, совершённый защитниками крепости, в 1965 г. </a:t>
            </a:r>
            <a:r>
              <a:rPr lang="ru-RU" b="1" dirty="0" smtClean="0"/>
              <a:t>ей </a:t>
            </a:r>
            <a:r>
              <a:rPr lang="ru-RU" b="1" dirty="0"/>
              <a:t>было присвоено почётное звание «Крепость-герой».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437004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/>
              <a:t>Защита Брестской крепости в 1941г. </a:t>
            </a:r>
          </a:p>
          <a:p>
            <a:pPr algn="ctr"/>
            <a:r>
              <a:rPr lang="ru-RU" sz="1600" b="1" dirty="0" smtClean="0"/>
              <a:t>Художник Е. Зайцев</a:t>
            </a:r>
            <a:endParaRPr lang="ru-RU" sz="1600" b="1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23062"/>
      </p:ext>
    </p:extLst>
  </p:cSld>
  <p:clrMapOvr>
    <a:masterClrMapping/>
  </p:clrMapOvr>
  <p:transition spd="slow" advClick="0" advTm="1402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8329"/>
            <a:ext cx="1394298" cy="2303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468" y="261345"/>
            <a:ext cx="1512329" cy="2298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09994" y="2735331"/>
            <a:ext cx="1204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err="1"/>
              <a:t>Е.М.Фомин</a:t>
            </a:r>
            <a:endParaRPr lang="ru-RU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87468" y="2752344"/>
            <a:ext cx="14245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/>
              <a:t>П.М.Гаврилов</a:t>
            </a:r>
            <a:endParaRPr lang="ru-RU" sz="1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236296" y="2735331"/>
            <a:ext cx="13612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/>
              <a:t>И .Н. </a:t>
            </a:r>
            <a:r>
              <a:rPr lang="ru-RU" sz="1600" b="1" dirty="0" err="1"/>
              <a:t>Зубачёв</a:t>
            </a:r>
            <a:endParaRPr lang="ru-RU" sz="16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88329"/>
            <a:ext cx="1402459" cy="2244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35549"/>
            <a:ext cx="3805670" cy="282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8928" y="455804"/>
            <a:ext cx="2804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Брестская </a:t>
            </a:r>
            <a:r>
              <a:rPr lang="ru-RU" b="1" dirty="0">
                <a:solidFill>
                  <a:srgbClr val="C00000"/>
                </a:solidFill>
              </a:rPr>
              <a:t>крепость продержалась 32 </a:t>
            </a:r>
            <a:r>
              <a:rPr lang="ru-RU" b="1" dirty="0" smtClean="0">
                <a:solidFill>
                  <a:srgbClr val="C00000"/>
                </a:solidFill>
              </a:rPr>
              <a:t>дня </a:t>
            </a:r>
            <a:endParaRPr lang="ru-RU" b="1" dirty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3056" y="1410715"/>
            <a:ext cx="287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 22 июня по конец июля 1941 </a:t>
            </a:r>
            <a:r>
              <a:rPr lang="ru-RU" b="1" dirty="0" smtClean="0"/>
              <a:t>года 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3476" y="335699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b="1" dirty="0"/>
              <a:t>В июле командир 45-й немецкой пехотной дивизии генерал </a:t>
            </a:r>
            <a:r>
              <a:rPr lang="ru-RU" b="1" dirty="0" err="1"/>
              <a:t>Шлиппер</a:t>
            </a:r>
            <a:r>
              <a:rPr lang="ru-RU" b="1" dirty="0"/>
              <a:t> в "Донесении о занятии Брест-</a:t>
            </a:r>
            <a:r>
              <a:rPr lang="ru-RU" b="1" dirty="0" err="1"/>
              <a:t>Литовска</a:t>
            </a:r>
            <a:r>
              <a:rPr lang="ru-RU" b="1" dirty="0"/>
              <a:t>" сообщал: "Русские в Брест-</a:t>
            </a:r>
            <a:r>
              <a:rPr lang="ru-RU" b="1" dirty="0" err="1"/>
              <a:t>Литовске</a:t>
            </a:r>
            <a:r>
              <a:rPr lang="ru-RU" b="1" dirty="0"/>
              <a:t> боролись исключительно упорно и настойчиво. Они показали превосходную выучку пехоты и доказали замечательную волю к сопротивлению".</a:t>
            </a:r>
          </a:p>
        </p:txBody>
      </p:sp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40058"/>
      </p:ext>
    </p:extLst>
  </p:cSld>
  <p:clrMapOvr>
    <a:masterClrMapping/>
  </p:clrMapOvr>
  <p:transition spd="slow" advClick="0" advTm="4049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0024" y="1367262"/>
            <a:ext cx="69127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Начало Великой Отечественной войны</a:t>
            </a:r>
            <a:endParaRPr lang="ru-RU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2780928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411760" y="3372416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История Беларуси, </a:t>
            </a:r>
            <a:r>
              <a:rPr lang="ru-RU" dirty="0" smtClean="0"/>
              <a:t>9 </a:t>
            </a:r>
            <a:r>
              <a:rPr lang="ru-RU" dirty="0" smtClean="0"/>
              <a:t>класс</a:t>
            </a:r>
          </a:p>
          <a:p>
            <a:pPr algn="r"/>
            <a:r>
              <a:rPr lang="ru-RU" dirty="0" smtClean="0"/>
              <a:t>Учитель истории Позднякова А.Н.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211266" y="332656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ГУО СШ №10 г. Бобруйска</a:t>
            </a:r>
            <a:endParaRPr lang="ru-RU" b="1" dirty="0"/>
          </a:p>
        </p:txBody>
      </p:sp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57273"/>
      </p:ext>
    </p:extLst>
  </p:cSld>
  <p:clrMapOvr>
    <a:masterClrMapping/>
  </p:clrMapOvr>
  <p:transition spd="slow" advClick="0" advTm="734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1235"/>
            <a:ext cx="3923928" cy="2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308882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/>
              <a:t>Боевые действия на территории Беларуси.</a:t>
            </a:r>
          </a:p>
          <a:p>
            <a:pPr algn="ctr"/>
            <a:r>
              <a:rPr lang="ru-RU" sz="1400" b="1" dirty="0" smtClean="0"/>
              <a:t>22 июня - август 1941 г.</a:t>
            </a:r>
            <a:endParaRPr lang="ru-RU" sz="1400" b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69" y="208839"/>
            <a:ext cx="1536103" cy="226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5376" y="2529851"/>
            <a:ext cx="396043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Минск обороняли  воины 100-й стрелковой дивизии под командованием </a:t>
            </a:r>
            <a:r>
              <a:rPr lang="ru-RU" b="1" dirty="0" err="1" smtClean="0"/>
              <a:t>И.Руссиянова</a:t>
            </a:r>
            <a:r>
              <a:rPr lang="ru-RU" b="1" dirty="0" smtClean="0"/>
              <a:t>. Было уничтожено более 100 танков и бронемашин противника. 28 июня 1941 г. германские войска смогли захватить Минск. В гигантском «котле» западнее белорусской столицы в окружении оказалось свыше 300 тыс. бойцов и командиров 3, 4, 10 и 13-й советских армий, большинство из которых попали в германский плен.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31965" y="2106921"/>
            <a:ext cx="16946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 smtClean="0"/>
              <a:t>И.Н.Руссиянов</a:t>
            </a:r>
            <a:endParaRPr lang="ru-RU" sz="1600" b="1" dirty="0"/>
          </a:p>
        </p:txBody>
      </p:sp>
      <p:sp>
        <p:nvSpPr>
          <p:cNvPr id="7" name="5-конечная звезда 6"/>
          <p:cNvSpPr/>
          <p:nvPr/>
        </p:nvSpPr>
        <p:spPr>
          <a:xfrm>
            <a:off x="6524730" y="1052736"/>
            <a:ext cx="432048" cy="36004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68682"/>
            <a:ext cx="3528392" cy="2124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0072" y="6211669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Советские военнопленные. Июнь 1941 г</a:t>
            </a:r>
            <a:endParaRPr lang="ru-RU" sz="1400" b="1" dirty="0"/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18410"/>
      </p:ext>
    </p:extLst>
  </p:cSld>
  <p:clrMapOvr>
    <a:masterClrMapping/>
  </p:clrMapOvr>
  <p:transition spd="slow" advClick="0" advTm="3123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959" y="732084"/>
            <a:ext cx="401002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292006"/>
            <a:ext cx="2879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Лепельский</a:t>
            </a:r>
            <a:r>
              <a:rPr lang="ru-RU" b="1" dirty="0"/>
              <a:t> контрудар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69" y="442812"/>
            <a:ext cx="1944216" cy="2944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28363" y="3573016"/>
            <a:ext cx="16738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/>
              <a:t>П.А.Курочкин</a:t>
            </a:r>
            <a:endParaRPr lang="ru-RU" sz="1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4518" y="4221088"/>
            <a:ext cx="7632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сложной военно-стратегической ситуации в июле 1941 г. части Западного фронта осуществили ряд контрударов. 6 июля войска 20-й армии под командованием генерал-лейтенанта  </a:t>
            </a:r>
            <a:r>
              <a:rPr lang="ru-RU" b="1" dirty="0" err="1" smtClean="0"/>
              <a:t>П.Курочкина</a:t>
            </a:r>
            <a:r>
              <a:rPr lang="ru-RU" b="1" dirty="0" smtClean="0"/>
              <a:t> нанесли контрудар в направлении Сенно-Лепель и отбросили врага на 30-40 км. Произошло одно из крупнейших в начальный период войны танковых сражений, в котором с обеих сторон было задействовано более 1500 машин.</a:t>
            </a:r>
            <a:endParaRPr lang="ru-RU" b="1" dirty="0"/>
          </a:p>
        </p:txBody>
      </p:sp>
      <p:sp>
        <p:nvSpPr>
          <p:cNvPr id="8" name="5-конечная звезда 7"/>
          <p:cNvSpPr/>
          <p:nvPr/>
        </p:nvSpPr>
        <p:spPr>
          <a:xfrm>
            <a:off x="6086217" y="1776954"/>
            <a:ext cx="432048" cy="36004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052045"/>
      </p:ext>
    </p:extLst>
  </p:cSld>
  <p:clrMapOvr>
    <a:masterClrMapping/>
  </p:clrMapOvr>
  <p:transition spd="slow" advClick="0" advTm="2948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142" y="476673"/>
            <a:ext cx="482321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29442" y="3789040"/>
            <a:ext cx="31774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/>
              <a:t>Бобруйское</a:t>
            </a:r>
            <a:r>
              <a:rPr lang="ru-RU" sz="1600" b="1" dirty="0"/>
              <a:t> сражение. 1941 г.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31" y="620688"/>
            <a:ext cx="1944216" cy="2697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599" y="3555824"/>
            <a:ext cx="2012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Л.Г.Петровский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88051" y="4581128"/>
            <a:ext cx="7143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13 июля 1941 г. войска 63-го корпуса во главе с генерал-лейтенантом </a:t>
            </a:r>
            <a:r>
              <a:rPr lang="ru-RU" b="1" dirty="0" err="1"/>
              <a:t>Л.Петровским</a:t>
            </a:r>
            <a:r>
              <a:rPr lang="ru-RU" b="1" dirty="0"/>
              <a:t> </a:t>
            </a:r>
            <a:r>
              <a:rPr lang="ru-RU" b="1" dirty="0" smtClean="0"/>
              <a:t>форсировали </a:t>
            </a:r>
            <a:r>
              <a:rPr lang="ru-RU" b="1" dirty="0"/>
              <a:t>Днепр, освободили Жлобин, Рогачёв и развернули наступление на Бобруйск.</a:t>
            </a:r>
          </a:p>
        </p:txBody>
      </p:sp>
      <p:sp>
        <p:nvSpPr>
          <p:cNvPr id="8" name="5-конечная звезда 7"/>
          <p:cNvSpPr/>
          <p:nvPr/>
        </p:nvSpPr>
        <p:spPr>
          <a:xfrm>
            <a:off x="6310286" y="2060849"/>
            <a:ext cx="432048" cy="36004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18972"/>
      </p:ext>
    </p:extLst>
  </p:cSld>
  <p:clrMapOvr>
    <a:masterClrMapping/>
  </p:clrMapOvr>
  <p:transition spd="slow" advClick="0" advTm="1525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3449"/>
            <a:ext cx="482321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5976" y="363202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/>
              <a:t>Боевые действия на территории Беларуси.</a:t>
            </a:r>
          </a:p>
          <a:p>
            <a:pPr algn="ctr"/>
            <a:r>
              <a:rPr lang="ru-RU" sz="1600" b="1" i="0" u="none" strike="noStrike" baseline="0" dirty="0" smtClean="0"/>
              <a:t>22 </a:t>
            </a:r>
            <a:r>
              <a:rPr lang="ru-RU" sz="1600" b="1" dirty="0"/>
              <a:t>июня - август 1941 г.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01" y="344064"/>
            <a:ext cx="2109938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6497960" y="980728"/>
            <a:ext cx="432048" cy="36004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3608659"/>
            <a:ext cx="1558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И.А.Флёров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6021288"/>
            <a:ext cx="1819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«Катюша» в бою</a:t>
            </a:r>
            <a:endParaRPr lang="ru-RU" dirty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4365104"/>
            <a:ext cx="2592288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77526" y="4524668"/>
            <a:ext cx="48429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14 июля 1941 г. </a:t>
            </a:r>
            <a:r>
              <a:rPr lang="ru-RU" b="1" dirty="0"/>
              <a:t>под Оршей впервые нанесла внезапный удар по врагу батарея </a:t>
            </a:r>
            <a:r>
              <a:rPr lang="ru-RU" b="1" dirty="0" smtClean="0"/>
              <a:t>реактивных установок </a:t>
            </a:r>
            <a:r>
              <a:rPr lang="ru-RU" b="1" dirty="0"/>
              <a:t>(«катюш») под командованием капитана </a:t>
            </a:r>
            <a:r>
              <a:rPr lang="ru-RU" b="1" dirty="0" err="1"/>
              <a:t>И.Флёрова</a:t>
            </a:r>
            <a:r>
              <a:rPr lang="ru-RU" b="1" dirty="0"/>
              <a:t>.</a:t>
            </a: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05715"/>
      </p:ext>
    </p:extLst>
  </p:cSld>
  <p:clrMapOvr>
    <a:masterClrMapping/>
  </p:clrMapOvr>
  <p:transition spd="slow" advClick="0" advTm="1539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1760537" cy="2636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97363" y="3429000"/>
            <a:ext cx="1453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М.Т.Романов</a:t>
            </a:r>
            <a:endParaRPr lang="ru-RU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39049"/>
            <a:ext cx="4680520" cy="3074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6300192" y="1556792"/>
            <a:ext cx="576064" cy="519565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8126" y="4714906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На протяжении 23 дней советские войска сдерживали натиск врага под </a:t>
            </a:r>
            <a:r>
              <a:rPr lang="ru-RU" b="1" dirty="0" err="1" smtClean="0"/>
              <a:t>Могилёвом</a:t>
            </a:r>
            <a:r>
              <a:rPr lang="ru-RU" b="1" dirty="0" smtClean="0"/>
              <a:t>. Только воинами дивизии, которой командовал генерал-майор </a:t>
            </a:r>
            <a:r>
              <a:rPr lang="ru-RU" b="1" dirty="0" err="1" smtClean="0"/>
              <a:t>М.Романов</a:t>
            </a:r>
            <a:r>
              <a:rPr lang="ru-RU" b="1" dirty="0" smtClean="0"/>
              <a:t>, за 10 дней боевых действий было уничтожено 179 танков и бронетранспортёров, около 4 тыс. солдат и офицеров противника.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99992" y="4133146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3- 26 июля 1941 г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73626"/>
      </p:ext>
    </p:extLst>
  </p:cSld>
  <p:clrMapOvr>
    <a:masterClrMapping/>
  </p:clrMapOvr>
  <p:transition spd="slow" advClick="0" advTm="2433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2671"/>
            <a:ext cx="4981593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-конечная звезда 3"/>
          <p:cNvSpPr/>
          <p:nvPr/>
        </p:nvSpPr>
        <p:spPr>
          <a:xfrm>
            <a:off x="5004048" y="2492896"/>
            <a:ext cx="576064" cy="519565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3933056"/>
            <a:ext cx="84052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Более месяца шли бои за Гомель. Город защищали не только войска Центрального фронта, но и 6700 ополченцев и около 3 тыс. бойцов истребительных батальонов. Ежедневно на строительстве оборонительных объектов города трудилось более 10 тыс. </a:t>
            </a:r>
            <a:r>
              <a:rPr lang="ru-RU" b="1" dirty="0" err="1" smtClean="0"/>
              <a:t>гомельчан</a:t>
            </a:r>
            <a:r>
              <a:rPr lang="ru-RU" b="1" dirty="0" smtClean="0"/>
              <a:t>. Под стенами города вермахт потерял более 80 тыс. солдат и офицеров, около 200 танков и 100 самолётов.</a:t>
            </a:r>
          </a:p>
          <a:p>
            <a:r>
              <a:rPr lang="ru-RU" b="1" dirty="0" smtClean="0"/>
              <a:t> </a:t>
            </a:r>
            <a:r>
              <a:rPr lang="ru-RU" b="1" dirty="0" smtClean="0">
                <a:solidFill>
                  <a:srgbClr val="C00000"/>
                </a:solidFill>
              </a:rPr>
              <a:t>К началу сентября 1941 г. </a:t>
            </a:r>
            <a:r>
              <a:rPr lang="ru-RU" b="1" dirty="0" smtClean="0"/>
              <a:t>вся территория Беларуси была оккупирована немецко-фашистскими войсками.</a:t>
            </a:r>
            <a:endParaRPr lang="ru-RU" b="1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0207"/>
      </p:ext>
    </p:extLst>
  </p:cSld>
  <p:clrMapOvr>
    <a:masterClrMapping/>
  </p:clrMapOvr>
  <p:transition spd="slow" advClick="0" advTm="3842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668595"/>
            <a:ext cx="6624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Можно ли утверждать, что фашистский план  молниеносной войны был сорван на территории Беларуси?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977" y="4509120"/>
            <a:ext cx="6768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Домашнее задание </a:t>
            </a:r>
            <a:r>
              <a:rPr lang="ru-RU" b="1" dirty="0" smtClean="0">
                <a:latin typeface="Sylfaen"/>
              </a:rPr>
              <a:t>§ 12. </a:t>
            </a:r>
          </a:p>
          <a:p>
            <a:pPr algn="r"/>
            <a:endParaRPr lang="ru-RU" b="1" dirty="0">
              <a:latin typeface="Sylfaen"/>
            </a:endParaRPr>
          </a:p>
          <a:p>
            <a:pPr algn="r"/>
            <a:r>
              <a:rPr lang="ru-RU" b="1" dirty="0" smtClean="0">
                <a:latin typeface="Sylfaen"/>
              </a:rPr>
              <a:t> </a:t>
            </a:r>
          </a:p>
          <a:p>
            <a:pPr algn="r"/>
            <a:endParaRPr lang="ru-RU" dirty="0">
              <a:latin typeface="Sylfaen"/>
            </a:endParaRPr>
          </a:p>
          <a:p>
            <a:pPr algn="r"/>
            <a:endParaRPr lang="ru-RU" dirty="0" smtClean="0">
              <a:latin typeface="Sylfaen"/>
            </a:endParaRPr>
          </a:p>
          <a:p>
            <a:pPr algn="r"/>
            <a:r>
              <a:rPr lang="ru-RU" dirty="0" smtClean="0">
                <a:latin typeface="Sylfaen"/>
              </a:rPr>
              <a:t>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1144081" cy="1144081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11960" y="501317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docs.google.com/forms/d/e/1FAIpQLSd9xfoL_44ZBN6KJqqwXRD5SSwqMtT0OWSf1AUV0S5ERcxm8Q/viewform?usp=sf_link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634004"/>
      </p:ext>
    </p:extLst>
  </p:cSld>
  <p:clrMapOvr>
    <a:masterClrMapping/>
  </p:clrMapOvr>
  <p:transition spd="slow" advClick="0" advTm="3291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382000" cy="66479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План изучения темы урока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060848"/>
            <a:ext cx="8382000" cy="221086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Нападение нацистской Германии на СССР.</a:t>
            </a:r>
          </a:p>
          <a:p>
            <a:r>
              <a:rPr lang="ru-RU" b="1" dirty="0" smtClean="0"/>
              <a:t>Оборонительные бои на территории Беларуси. </a:t>
            </a:r>
          </a:p>
          <a:p>
            <a:r>
              <a:rPr lang="ru-RU" b="1" dirty="0" smtClean="0"/>
              <a:t>Героизм и патриотизм советских людей.</a:t>
            </a:r>
            <a:endParaRPr lang="ru-RU" b="1" dirty="0"/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18892"/>
      </p:ext>
    </p:extLst>
  </p:cSld>
  <p:clrMapOvr>
    <a:masterClrMapping/>
  </p:clrMapOvr>
  <p:transition spd="slow" advClick="0" advTm="1293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7624" y="868521"/>
            <a:ext cx="76328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Можно ли утверждать, что фашистский план  молниеносной войны был сорван на территории Беларуси?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12976"/>
            <a:ext cx="5254526" cy="269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35" y="91839"/>
            <a:ext cx="1144081" cy="1144081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03237"/>
      </p:ext>
    </p:extLst>
  </p:cSld>
  <p:clrMapOvr>
    <a:masterClrMapping/>
  </p:clrMapOvr>
  <p:transition spd="slow" advClick="0" advTm="1263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Необходимо знать: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136904" cy="511256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Цели Германии</a:t>
            </a:r>
            <a:r>
              <a:rPr lang="ru-RU" sz="2400" dirty="0" smtClean="0"/>
              <a:t> </a:t>
            </a:r>
            <a:r>
              <a:rPr lang="ru-RU" sz="2400" b="1" dirty="0" smtClean="0"/>
              <a:t>в войне против СССР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Основные военные </a:t>
            </a:r>
            <a:r>
              <a:rPr lang="ru-RU" sz="2400" b="1" dirty="0" smtClean="0"/>
              <a:t>события на территории Беларуси летом 1941 года и их итоги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Имена и подвиги </a:t>
            </a:r>
            <a:r>
              <a:rPr lang="ru-RU" sz="2400" dirty="0" smtClean="0"/>
              <a:t>: </a:t>
            </a:r>
          </a:p>
          <a:p>
            <a:r>
              <a:rPr lang="ru-RU" sz="2400" b="1" dirty="0" smtClean="0"/>
              <a:t>Д. Павлов</a:t>
            </a:r>
          </a:p>
          <a:p>
            <a:r>
              <a:rPr lang="ru-RU" sz="2400" b="1" dirty="0" err="1" smtClean="0"/>
              <a:t>Н.Гастелло</a:t>
            </a:r>
            <a:endParaRPr lang="ru-RU" sz="2400" b="1" dirty="0" smtClean="0"/>
          </a:p>
          <a:p>
            <a:r>
              <a:rPr lang="ru-RU" sz="2400" b="1" dirty="0" smtClean="0"/>
              <a:t>И. </a:t>
            </a:r>
            <a:r>
              <a:rPr lang="ru-RU" sz="2400" b="1" dirty="0" err="1" smtClean="0"/>
              <a:t>Руссиянов</a:t>
            </a:r>
            <a:endParaRPr lang="ru-RU" sz="2400" b="1" dirty="0" smtClean="0"/>
          </a:p>
          <a:p>
            <a:r>
              <a:rPr lang="ru-RU" sz="2400" b="1" dirty="0" err="1" smtClean="0"/>
              <a:t>И.Флеров</a:t>
            </a:r>
            <a:r>
              <a:rPr lang="ru-RU" sz="2400" dirty="0" smtClean="0"/>
              <a:t>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Даты</a:t>
            </a:r>
            <a:r>
              <a:rPr lang="ru-RU" sz="2400" dirty="0" smtClean="0"/>
              <a:t> : </a:t>
            </a:r>
          </a:p>
          <a:p>
            <a:r>
              <a:rPr lang="ru-RU" sz="2400" b="1" dirty="0" smtClean="0"/>
              <a:t>оборона Брестской крепости</a:t>
            </a:r>
          </a:p>
          <a:p>
            <a:r>
              <a:rPr lang="ru-RU" sz="2400" b="1" dirty="0" smtClean="0"/>
              <a:t>оборона Могилева</a:t>
            </a:r>
          </a:p>
          <a:p>
            <a:r>
              <a:rPr lang="ru-RU" sz="2400" b="1" dirty="0" smtClean="0"/>
              <a:t>танковая битва под Лепелем</a:t>
            </a:r>
          </a:p>
          <a:p>
            <a:r>
              <a:rPr lang="ru-RU" sz="2400" b="1" dirty="0" smtClean="0"/>
              <a:t>вступление в бой ракетных установок «Катюша</a:t>
            </a:r>
            <a:r>
              <a:rPr lang="ru-RU" sz="2400" dirty="0" smtClean="0"/>
              <a:t>»</a:t>
            </a:r>
          </a:p>
          <a:p>
            <a:endParaRPr lang="ru-RU" sz="2400" dirty="0" smtClean="0"/>
          </a:p>
          <a:p>
            <a:endParaRPr lang="ru-RU" sz="2400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1228"/>
      </p:ext>
    </p:extLst>
  </p:cSld>
  <p:clrMapOvr>
    <a:masterClrMapping/>
  </p:clrMapOvr>
  <p:transition spd="slow" advClick="0" advTm="2661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1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1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1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4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90507" y="332656"/>
            <a:ext cx="2952328" cy="12024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Цели Германии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4316" y="2204864"/>
            <a:ext cx="2520280" cy="331236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Расширение жизненного</a:t>
            </a:r>
          </a:p>
          <a:p>
            <a:pPr algn="ctr"/>
            <a:r>
              <a:rPr lang="ru-RU" b="1" dirty="0" smtClean="0"/>
              <a:t>пространства для</a:t>
            </a:r>
          </a:p>
          <a:p>
            <a:pPr algn="ctr"/>
            <a:r>
              <a:rPr lang="ru-RU" b="1" dirty="0" smtClean="0"/>
              <a:t>германцев за счёт</a:t>
            </a:r>
          </a:p>
          <a:p>
            <a:pPr algn="ctr"/>
            <a:r>
              <a:rPr lang="ru-RU" b="1" dirty="0" smtClean="0"/>
              <a:t>присоединения восточных</a:t>
            </a:r>
          </a:p>
          <a:p>
            <a:pPr algn="ctr"/>
            <a:r>
              <a:rPr lang="ru-RU" b="1" dirty="0" smtClean="0"/>
              <a:t>территорий, завоевание</a:t>
            </a:r>
          </a:p>
          <a:p>
            <a:pPr algn="ctr"/>
            <a:r>
              <a:rPr lang="ru-RU" b="1" dirty="0" smtClean="0"/>
              <a:t>мирового господства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06547" y="2204864"/>
            <a:ext cx="2808312" cy="33843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Разгром Вооружённых Сил СССР, уничтожение Советского государства, раздел территории и богатств СССР между Германией и её союзниками, создание</a:t>
            </a:r>
          </a:p>
          <a:p>
            <a:pPr algn="ctr"/>
            <a:r>
              <a:rPr lang="ru-RU" sz="1600" b="1" dirty="0" smtClean="0"/>
              <a:t>на просторах СССР мел-</a:t>
            </a:r>
          </a:p>
          <a:p>
            <a:pPr algn="ctr"/>
            <a:r>
              <a:rPr lang="ru-RU" sz="1600" b="1" dirty="0" smtClean="0"/>
              <a:t>ких государственных образований колониального и</a:t>
            </a:r>
          </a:p>
          <a:p>
            <a:pPr algn="ctr"/>
            <a:r>
              <a:rPr lang="ru-RU" sz="1600" b="1" dirty="0" smtClean="0"/>
              <a:t>полуколониального типа</a:t>
            </a:r>
            <a:endParaRPr lang="ru-RU" sz="1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52653" y="2204864"/>
            <a:ext cx="2520280" cy="33843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Физическое уничтожение</a:t>
            </a:r>
          </a:p>
          <a:p>
            <a:pPr algn="ctr"/>
            <a:r>
              <a:rPr lang="ru-RU" b="1" dirty="0" smtClean="0"/>
              <a:t>большей части славян -населения «низшей расы», </a:t>
            </a:r>
            <a:r>
              <a:rPr lang="ru-RU" b="1" dirty="0" err="1" smtClean="0"/>
              <a:t>онемечиване</a:t>
            </a:r>
            <a:r>
              <a:rPr lang="ru-RU" b="1" dirty="0" smtClean="0"/>
              <a:t> остальных славян и превращение их в рабов немецких</a:t>
            </a:r>
          </a:p>
          <a:p>
            <a:pPr algn="ctr"/>
            <a:r>
              <a:rPr lang="ru-RU" b="1" dirty="0" smtClean="0"/>
              <a:t>колонизатор</a:t>
            </a:r>
            <a:r>
              <a:rPr lang="ru-RU" dirty="0" smtClean="0"/>
              <a:t>ов</a:t>
            </a:r>
            <a:endParaRPr lang="ru-RU" dirty="0"/>
          </a:p>
        </p:txBody>
      </p:sp>
      <p:sp>
        <p:nvSpPr>
          <p:cNvPr id="2" name="Стрелка вниз 1"/>
          <p:cNvSpPr/>
          <p:nvPr/>
        </p:nvSpPr>
        <p:spPr bwMode="auto">
          <a:xfrm rot="3072624">
            <a:off x="1835696" y="1535087"/>
            <a:ext cx="242316" cy="698451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 bwMode="auto">
          <a:xfrm rot="17601316">
            <a:off x="5990320" y="1482200"/>
            <a:ext cx="242316" cy="698451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11" name="Стрелка вниз 10"/>
          <p:cNvSpPr/>
          <p:nvPr/>
        </p:nvSpPr>
        <p:spPr bwMode="auto">
          <a:xfrm>
            <a:off x="4334662" y="1581750"/>
            <a:ext cx="242316" cy="57437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01645"/>
      </p:ext>
    </p:extLst>
  </p:cSld>
  <p:clrMapOvr>
    <a:masterClrMapping/>
  </p:clrMapOvr>
  <p:transition spd="slow" advClick="0" advTm="4050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560" y="937243"/>
            <a:ext cx="4968552" cy="3322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 rot="3093331">
            <a:off x="4370782" y="1905405"/>
            <a:ext cx="457200" cy="626368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 rot="3093331">
            <a:off x="4300635" y="3015507"/>
            <a:ext cx="1426182" cy="865748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36768"/>
            <a:ext cx="36724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Нацисты планировали заселить Украину, Беларусь, Литву, Латвию, Эстонию 10 млн </a:t>
            </a:r>
            <a:r>
              <a:rPr lang="ru-RU" b="1" dirty="0" smtClean="0"/>
              <a:t>немецких колонистов </a:t>
            </a:r>
            <a:r>
              <a:rPr lang="ru-RU" b="1" dirty="0"/>
              <a:t>- «настоящими хозяевами земли и промышленности», потом включить эти земли</a:t>
            </a:r>
          </a:p>
          <a:p>
            <a:r>
              <a:rPr lang="ru-RU" b="1" dirty="0"/>
              <a:t>в состав «</a:t>
            </a:r>
            <a:r>
              <a:rPr lang="ru-RU" b="1" dirty="0" smtClean="0"/>
              <a:t>великой Германии». 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62959" y="33248"/>
            <a:ext cx="65200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Планы Германии в войне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против СССР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07704" y="4653136"/>
            <a:ext cx="63894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/>
              <a:t>В Закавказье и Средней Азии предполагалось </a:t>
            </a:r>
            <a:r>
              <a:rPr lang="ru-RU" b="1" dirty="0" smtClean="0"/>
              <a:t>организовать из </a:t>
            </a:r>
            <a:r>
              <a:rPr lang="ru-RU" b="1" dirty="0"/>
              <a:t>буржуазных националистов марионеточные правительства, полностью подчинённые </a:t>
            </a:r>
            <a:r>
              <a:rPr lang="ru-RU" b="1" dirty="0" smtClean="0"/>
              <a:t>Берлину </a:t>
            </a:r>
            <a:r>
              <a:rPr lang="ru-RU" b="1" dirty="0"/>
              <a:t>и дислоцированным там гарнизонам немецких войск.</a:t>
            </a: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24320"/>
      </p:ext>
    </p:extLst>
  </p:cSld>
  <p:clrMapOvr>
    <a:masterClrMapping/>
  </p:clrMapOvr>
  <p:transition spd="slow" advClick="0" advTm="3028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328" y="575124"/>
            <a:ext cx="4984031" cy="3980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 rot="19725570">
            <a:off x="3967940" y="1735208"/>
            <a:ext cx="581681" cy="3471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 rot="272796">
            <a:off x="3526297" y="2230424"/>
            <a:ext cx="578991" cy="3471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 rot="19725570">
            <a:off x="3757856" y="2985906"/>
            <a:ext cx="552647" cy="3471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 rot="19725570">
            <a:off x="6197696" y="2113848"/>
            <a:ext cx="1763632" cy="11725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34194" y="605606"/>
            <a:ext cx="28803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Москву нацисты хотели уничтожить полностью, а Ленинград - разрушить и передать союзной</a:t>
            </a:r>
          </a:p>
          <a:p>
            <a:r>
              <a:rPr lang="ru-RU" b="1" dirty="0" smtClean="0"/>
              <a:t>     Финляндии</a:t>
            </a:r>
            <a:r>
              <a:rPr lang="ru-RU" b="1" dirty="0"/>
              <a:t>. 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Румынии  обещали </a:t>
            </a:r>
            <a:r>
              <a:rPr lang="ru-RU" b="1" dirty="0"/>
              <a:t>отдать Молдавию и Одессу, 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Италии </a:t>
            </a:r>
            <a:r>
              <a:rPr lang="ru-RU" b="1" dirty="0"/>
              <a:t>- ряд</a:t>
            </a:r>
          </a:p>
          <a:p>
            <a:r>
              <a:rPr lang="ru-RU" b="1" dirty="0" smtClean="0"/>
              <a:t>    земель </a:t>
            </a:r>
            <a:r>
              <a:rPr lang="ru-RU" b="1" dirty="0"/>
              <a:t>на юге СССР. 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 Турции </a:t>
            </a:r>
            <a:r>
              <a:rPr lang="ru-RU" b="1" dirty="0"/>
              <a:t>при вступлении в войну обещали </a:t>
            </a:r>
            <a:r>
              <a:rPr lang="ru-RU" b="1" dirty="0" smtClean="0"/>
              <a:t>передать ряд </a:t>
            </a:r>
            <a:r>
              <a:rPr lang="ru-RU" b="1" dirty="0"/>
              <a:t>районов Закавказья, 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Японии </a:t>
            </a:r>
            <a:r>
              <a:rPr lang="ru-RU" b="1" dirty="0"/>
              <a:t>- советский Дальний Восток и Восточную Сибирь.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96584" y="479715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/>
              <a:t>Планы Германии в войне</a:t>
            </a:r>
          </a:p>
          <a:p>
            <a:pPr algn="ctr"/>
            <a:r>
              <a:rPr lang="ru-RU" sz="2000" b="1" dirty="0" smtClean="0"/>
              <a:t>против СССР</a:t>
            </a:r>
            <a:endParaRPr lang="ru-RU" sz="2000" b="1" dirty="0"/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80829"/>
      </p:ext>
    </p:extLst>
  </p:cSld>
  <p:clrMapOvr>
    <a:masterClrMapping/>
  </p:clrMapOvr>
  <p:transition spd="slow" advClick="0" advTm="2155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09" y="899912"/>
            <a:ext cx="4771843" cy="3980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 rot="1193185">
            <a:off x="4534451" y="1938855"/>
            <a:ext cx="1284034" cy="4277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Англии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 rot="2879943">
            <a:off x="7097734" y="1248358"/>
            <a:ext cx="1456077" cy="9099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США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899912"/>
            <a:ext cx="33123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Не забыли нацисты и о США и Англии. Если они признают первенство Германии в мире,</a:t>
            </a:r>
          </a:p>
          <a:p>
            <a:r>
              <a:rPr lang="ru-RU" b="1" dirty="0"/>
              <a:t>вернут ей колонии, примкнут к военному походу против СССР или будут нейтральными -</a:t>
            </a:r>
          </a:p>
          <a:p>
            <a:r>
              <a:rPr lang="ru-RU" b="1" dirty="0"/>
              <a:t>при таких условиях нацисты обещали США отдать Чукотку и Камчатку, Англии - север </a:t>
            </a:r>
            <a:r>
              <a:rPr lang="ru-RU" b="1" dirty="0" smtClean="0"/>
              <a:t>Европейской </a:t>
            </a:r>
            <a:r>
              <a:rPr lang="ru-RU" b="1" dirty="0"/>
              <a:t>части СССР с Мурманском и Архангельском.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26821" y="530294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Планы Германии в войне</a:t>
            </a:r>
          </a:p>
          <a:p>
            <a:pPr algn="ctr"/>
            <a:r>
              <a:rPr lang="ru-RU" b="1" dirty="0" smtClean="0"/>
              <a:t>против СССР</a:t>
            </a:r>
            <a:endParaRPr lang="ru-RU" b="1" dirty="0"/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72790"/>
      </p:ext>
    </p:extLst>
  </p:cSld>
  <p:clrMapOvr>
    <a:masterClrMapping/>
  </p:clrMapOvr>
  <p:transition spd="slow" advClick="0" advTm="2044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1.2"/>
</p:tagLst>
</file>

<file path=ppt/theme/theme1.xml><?xml version="1.0" encoding="utf-8"?>
<a:theme xmlns:a="http://schemas.openxmlformats.org/drawingml/2006/main" name="1_Тема108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108">
  <a:themeElements>
    <a:clrScheme name="Другая 9">
      <a:dk1>
        <a:sysClr val="windowText" lastClr="000000"/>
      </a:dk1>
      <a:lt1>
        <a:sysClr val="window" lastClr="FFFFFF"/>
      </a:lt1>
      <a:dk2>
        <a:srgbClr val="942102"/>
      </a:dk2>
      <a:lt2>
        <a:srgbClr val="FFFF00"/>
      </a:lt2>
      <a:accent1>
        <a:srgbClr val="EF360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Белый текст и шрифт Courier для слайдов с кодом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107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1_Тема107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коренной перелом война</Template>
  <TotalTime>351</TotalTime>
  <Words>1391</Words>
  <Application>Microsoft Office PowerPoint</Application>
  <PresentationFormat>Экран (4:3)</PresentationFormat>
  <Paragraphs>141</Paragraphs>
  <Slides>26</Slides>
  <Notes>0</Notes>
  <HiddenSlides>3</HiddenSlides>
  <MMClips>27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26</vt:i4>
      </vt:variant>
    </vt:vector>
  </HeadingPairs>
  <TitlesOfParts>
    <vt:vector size="43" baseType="lpstr">
      <vt:lpstr>Arial</vt:lpstr>
      <vt:lpstr>Book Antiqua</vt:lpstr>
      <vt:lpstr>Calibri</vt:lpstr>
      <vt:lpstr>Calibri,Bold</vt:lpstr>
      <vt:lpstr>Century Gothic</vt:lpstr>
      <vt:lpstr>Courier New</vt:lpstr>
      <vt:lpstr>Palatino Linotype</vt:lpstr>
      <vt:lpstr>Segoe</vt:lpstr>
      <vt:lpstr>Sylfaen</vt:lpstr>
      <vt:lpstr>Wingdings</vt:lpstr>
      <vt:lpstr>1_Тема108</vt:lpstr>
      <vt:lpstr>Тема108</vt:lpstr>
      <vt:lpstr>Белый текст и шрифт Courier для слайдов с кодом</vt:lpstr>
      <vt:lpstr>Тема107</vt:lpstr>
      <vt:lpstr>1_Белый текст и шрифт Courier для слайдов с кодом</vt:lpstr>
      <vt:lpstr>1_Тема107</vt:lpstr>
      <vt:lpstr>Тема Office</vt:lpstr>
      <vt:lpstr>Презентация PowerPoint</vt:lpstr>
      <vt:lpstr>Презентация PowerPoint</vt:lpstr>
      <vt:lpstr>План изучения темы урока </vt:lpstr>
      <vt:lpstr>Презентация PowerPoint</vt:lpstr>
      <vt:lpstr>Необходимо знать: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АЛЛАНИК</dc:creator>
  <cp:lastModifiedBy>Пользователь</cp:lastModifiedBy>
  <cp:revision>37</cp:revision>
  <dcterms:created xsi:type="dcterms:W3CDTF">2020-04-13T18:36:32Z</dcterms:created>
  <dcterms:modified xsi:type="dcterms:W3CDTF">2024-11-24T07:27:32Z</dcterms:modified>
</cp:coreProperties>
</file>