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handoutMasterIdLst>
    <p:handoutMasterId r:id="rId18"/>
  </p:handoutMasterIdLst>
  <p:sldIdLst>
    <p:sldId id="256" r:id="rId2"/>
    <p:sldId id="262" r:id="rId3"/>
    <p:sldId id="263" r:id="rId4"/>
    <p:sldId id="264" r:id="rId5"/>
    <p:sldId id="269" r:id="rId6"/>
    <p:sldId id="268" r:id="rId7"/>
    <p:sldId id="265" r:id="rId8"/>
    <p:sldId id="271" r:id="rId9"/>
    <p:sldId id="272" r:id="rId10"/>
    <p:sldId id="274" r:id="rId11"/>
    <p:sldId id="277" r:id="rId12"/>
    <p:sldId id="278" r:id="rId13"/>
    <p:sldId id="276" r:id="rId14"/>
    <p:sldId id="279" r:id="rId15"/>
    <p:sldId id="280" r:id="rId16"/>
    <p:sldId id="273" r:id="rId17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6E0A2-7134-4A9C-83C6-8F1FFA8AE09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5F822-434B-4441-8550-BD97BD8CA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1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0C9-390F-4DDE-A98E-BBFACA8BCA0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01B6931-AC88-46E8-BA31-49B11185CD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0C9-390F-4DDE-A98E-BBFACA8BCA0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6931-AC88-46E8-BA31-49B11185C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0C9-390F-4DDE-A98E-BBFACA8BCA0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6931-AC88-46E8-BA31-49B11185C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817D19-8B85-4D77-92EB-7D5823D708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370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DD3E184-E4A4-44BB-8E24-A5477DB32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6990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489D84-CEE1-48A5-98FB-49352CC991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48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0C9-390F-4DDE-A98E-BBFACA8BCA0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6931-AC88-46E8-BA31-49B11185CD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0C9-390F-4DDE-A98E-BBFACA8BCA0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01B6931-AC88-46E8-BA31-49B11185CD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0C9-390F-4DDE-A98E-BBFACA8BCA0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6931-AC88-46E8-BA31-49B11185CD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0C9-390F-4DDE-A98E-BBFACA8BCA0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6931-AC88-46E8-BA31-49B11185CD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0C9-390F-4DDE-A98E-BBFACA8BCA0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6931-AC88-46E8-BA31-49B11185C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0C9-390F-4DDE-A98E-BBFACA8BCA0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6931-AC88-46E8-BA31-49B11185C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0C9-390F-4DDE-A98E-BBFACA8BCA0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6931-AC88-46E8-BA31-49B11185CD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0C9-390F-4DDE-A98E-BBFACA8BCA0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01B6931-AC88-46E8-BA31-49B11185CD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D530C9-390F-4DDE-A98E-BBFACA8BCA0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01B6931-AC88-46E8-BA31-49B11185CD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//upload.wikimedia.org/wikipedia/commons/f/fc/Montesquieu_1.png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f/f3/Voltaire.jpg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b/b7/Jean-Jacques_Rousseau_(painted_portrait).jpg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3140968"/>
            <a:ext cx="673934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Домашнее задание: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/>
              </a:rPr>
              <a:t>§ 14,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/>
              </a:rPr>
              <a:t>в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/>
              </a:rPr>
              <a:t>опросы и задания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/>
              </a:rPr>
              <a:t>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7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91817" y="493575"/>
            <a:ext cx="2535967" cy="9244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chemeClr val="accent2"/>
                </a:solidFill>
              </a:rPr>
              <a:t>Джон </a:t>
            </a:r>
            <a:br>
              <a:rPr lang="ru-RU" sz="4400" b="1" dirty="0" smtClean="0">
                <a:solidFill>
                  <a:schemeClr val="accent2"/>
                </a:solidFill>
              </a:rPr>
            </a:br>
            <a:r>
              <a:rPr lang="ru-RU" sz="4400" b="1" dirty="0" smtClean="0">
                <a:solidFill>
                  <a:schemeClr val="accent2"/>
                </a:solidFill>
              </a:rPr>
              <a:t>Локк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3928" y="83665"/>
            <a:ext cx="5742278" cy="7294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Все люди от природы равны </a:t>
            </a:r>
          </a:p>
          <a:p>
            <a:r>
              <a:rPr lang="ru-RU" sz="2400" b="1" dirty="0" smtClean="0"/>
              <a:t>и отличаются лишь </a:t>
            </a:r>
          </a:p>
          <a:p>
            <a:r>
              <a:rPr lang="ru-RU" sz="2400" b="1" dirty="0" smtClean="0"/>
              <a:t>умственным развитием;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2. Общественное неравенство</a:t>
            </a:r>
          </a:p>
          <a:p>
            <a:r>
              <a:rPr lang="ru-RU" sz="2400" b="1" dirty="0"/>
              <a:t>о</a:t>
            </a:r>
            <a:r>
              <a:rPr lang="ru-RU" sz="2400" b="1" dirty="0" smtClean="0"/>
              <a:t>бъясняется рождением и</a:t>
            </a:r>
          </a:p>
          <a:p>
            <a:r>
              <a:rPr lang="ru-RU" sz="2400" b="1" dirty="0" smtClean="0"/>
              <a:t> воспитанием в различной </a:t>
            </a:r>
          </a:p>
          <a:p>
            <a:r>
              <a:rPr lang="ru-RU" sz="2400" b="1" dirty="0" smtClean="0"/>
              <a:t>социальной среде;</a:t>
            </a:r>
          </a:p>
          <a:p>
            <a:endParaRPr lang="ru-RU" sz="2400" b="1" dirty="0" smtClean="0"/>
          </a:p>
          <a:p>
            <a:pPr marL="342900" indent="-342900">
              <a:buAutoNum type="arabicPeriod" startAt="3"/>
            </a:pPr>
            <a:r>
              <a:rPr lang="ru-RU" sz="2400" b="1" dirty="0" smtClean="0"/>
              <a:t>Государство возникло в </a:t>
            </a:r>
          </a:p>
          <a:p>
            <a:r>
              <a:rPr lang="ru-RU" sz="2400" b="1" dirty="0"/>
              <a:t>р</a:t>
            </a:r>
            <a:r>
              <a:rPr lang="ru-RU" sz="2400" b="1" dirty="0" smtClean="0"/>
              <a:t>езультате общественного </a:t>
            </a:r>
          </a:p>
          <a:p>
            <a:r>
              <a:rPr lang="ru-RU" sz="2400" b="1" dirty="0" smtClean="0"/>
              <a:t>договора, чтобы сохранить </a:t>
            </a:r>
          </a:p>
          <a:p>
            <a:r>
              <a:rPr lang="ru-RU" sz="2400" b="1" dirty="0" smtClean="0"/>
              <a:t>свободу и безопасность;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4. Создатель учения о </a:t>
            </a:r>
          </a:p>
          <a:p>
            <a:r>
              <a:rPr lang="ru-RU" sz="2400" b="1" dirty="0" smtClean="0"/>
              <a:t>разделении властей на </a:t>
            </a:r>
          </a:p>
          <a:p>
            <a:r>
              <a:rPr lang="ru-RU" sz="2400" b="1" dirty="0" smtClean="0"/>
              <a:t>законодательную </a:t>
            </a:r>
          </a:p>
          <a:p>
            <a:r>
              <a:rPr lang="ru-RU" sz="2400" b="1" dirty="0" smtClean="0"/>
              <a:t>и исполнительную;</a:t>
            </a:r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2" y="1854579"/>
            <a:ext cx="2442391" cy="3240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2784218" y="774459"/>
            <a:ext cx="485906" cy="2700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6"/>
          </p:cNvCxnSpPr>
          <p:nvPr/>
        </p:nvCxnSpPr>
        <p:spPr>
          <a:xfrm flipV="1">
            <a:off x="2783413" y="2502651"/>
            <a:ext cx="905473" cy="9721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6"/>
          </p:cNvCxnSpPr>
          <p:nvPr/>
        </p:nvCxnSpPr>
        <p:spPr>
          <a:xfrm>
            <a:off x="2783413" y="3474759"/>
            <a:ext cx="743307" cy="10441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6"/>
          </p:cNvCxnSpPr>
          <p:nvPr/>
        </p:nvCxnSpPr>
        <p:spPr>
          <a:xfrm>
            <a:off x="2783413" y="3474759"/>
            <a:ext cx="743307" cy="2700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97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4776" y="1052736"/>
            <a:ext cx="3826768" cy="1371600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>
                <a:solidFill>
                  <a:schemeClr val="accent2"/>
                </a:solidFill>
              </a:rPr>
              <a:t>Шарль Луи </a:t>
            </a:r>
            <a:r>
              <a:rPr lang="ru-RU" altLang="ru-RU" sz="2800" b="1" dirty="0" smtClean="0">
                <a:solidFill>
                  <a:schemeClr val="accent2"/>
                </a:solidFill>
              </a:rPr>
              <a:t/>
            </a:r>
            <a:br>
              <a:rPr lang="ru-RU" altLang="ru-RU" sz="2800" b="1" dirty="0" smtClean="0">
                <a:solidFill>
                  <a:schemeClr val="accent2"/>
                </a:solidFill>
              </a:rPr>
            </a:br>
            <a:r>
              <a:rPr lang="ru-RU" altLang="ru-RU" sz="2800" b="1" dirty="0" smtClean="0">
                <a:solidFill>
                  <a:schemeClr val="accent2"/>
                </a:solidFill>
              </a:rPr>
              <a:t>де </a:t>
            </a:r>
            <a:r>
              <a:rPr lang="ru-RU" altLang="ru-RU" sz="2800" b="1" dirty="0" err="1">
                <a:solidFill>
                  <a:schemeClr val="accent2"/>
                </a:solidFill>
              </a:rPr>
              <a:t>Секонда</a:t>
            </a:r>
            <a:r>
              <a:rPr lang="ru-RU" altLang="ru-RU" sz="2800" b="1" dirty="0">
                <a:solidFill>
                  <a:schemeClr val="accent2"/>
                </a:solidFill>
              </a:rPr>
              <a:t> </a:t>
            </a:r>
            <a:r>
              <a:rPr lang="ru-RU" altLang="ru-RU" sz="2800" b="1" dirty="0" smtClean="0">
                <a:solidFill>
                  <a:schemeClr val="accent2"/>
                </a:solidFill>
              </a:rPr>
              <a:t/>
            </a:r>
            <a:br>
              <a:rPr lang="ru-RU" altLang="ru-RU" sz="2800" b="1" dirty="0" smtClean="0">
                <a:solidFill>
                  <a:schemeClr val="accent2"/>
                </a:solidFill>
              </a:rPr>
            </a:br>
            <a:r>
              <a:rPr lang="ru-RU" altLang="ru-RU" sz="2800" b="1" dirty="0" smtClean="0">
                <a:solidFill>
                  <a:schemeClr val="accent2"/>
                </a:solidFill>
              </a:rPr>
              <a:t>барон </a:t>
            </a:r>
            <a:br>
              <a:rPr lang="ru-RU" altLang="ru-RU" sz="2800" b="1" dirty="0" smtClean="0">
                <a:solidFill>
                  <a:schemeClr val="accent2"/>
                </a:solidFill>
              </a:rPr>
            </a:br>
            <a:r>
              <a:rPr lang="ru-RU" altLang="ru-RU" sz="2800" b="1" dirty="0" smtClean="0">
                <a:solidFill>
                  <a:schemeClr val="accent2"/>
                </a:solidFill>
              </a:rPr>
              <a:t>де </a:t>
            </a:r>
            <a:r>
              <a:rPr lang="ru-RU" altLang="ru-RU" sz="2800" b="1" dirty="0" err="1" smtClean="0">
                <a:solidFill>
                  <a:schemeClr val="accent2"/>
                </a:solidFill>
              </a:rPr>
              <a:t>Монтескьё</a:t>
            </a:r>
            <a:r>
              <a:rPr lang="ru-RU" altLang="ru-RU" sz="2800" b="1" dirty="0">
                <a:solidFill>
                  <a:schemeClr val="accent2"/>
                </a:solidFill>
              </a:rPr>
              <a:t/>
            </a:r>
            <a:br>
              <a:rPr lang="ru-RU" altLang="ru-RU" sz="2800" b="1" dirty="0">
                <a:solidFill>
                  <a:schemeClr val="accent2"/>
                </a:solidFill>
              </a:rPr>
            </a:br>
            <a:endParaRPr lang="ru-RU" altLang="ru-RU" sz="2800" b="1" dirty="0">
              <a:solidFill>
                <a:schemeClr val="accent2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4326632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 dirty="0"/>
              <a:t>Против </a:t>
            </a:r>
            <a:r>
              <a:rPr lang="ru-RU" altLang="ru-RU" sz="2400" b="1" dirty="0" smtClean="0"/>
              <a:t>деспотизма</a:t>
            </a:r>
          </a:p>
          <a:p>
            <a:pPr>
              <a:lnSpc>
                <a:spcPct val="90000"/>
              </a:lnSpc>
            </a:pPr>
            <a:endParaRPr lang="ru-RU" altLang="ru-RU" sz="2400" b="1" dirty="0"/>
          </a:p>
          <a:p>
            <a:pPr>
              <a:lnSpc>
                <a:spcPct val="90000"/>
              </a:lnSpc>
            </a:pPr>
            <a:r>
              <a:rPr lang="ru-RU" altLang="ru-RU" sz="2400" b="1" dirty="0"/>
              <a:t>Свобода в рамках </a:t>
            </a:r>
            <a:r>
              <a:rPr lang="ru-RU" altLang="ru-RU" sz="2400" b="1" dirty="0" smtClean="0"/>
              <a:t>закона</a:t>
            </a:r>
          </a:p>
          <a:p>
            <a:pPr>
              <a:lnSpc>
                <a:spcPct val="90000"/>
              </a:lnSpc>
            </a:pPr>
            <a:endParaRPr lang="ru-RU" altLang="ru-RU" sz="2400" b="1" dirty="0"/>
          </a:p>
          <a:p>
            <a:pPr>
              <a:lnSpc>
                <a:spcPct val="90000"/>
              </a:lnSpc>
            </a:pPr>
            <a:r>
              <a:rPr lang="ru-RU" altLang="ru-RU" sz="2400" b="1" dirty="0"/>
              <a:t>Защита личности от произвола </a:t>
            </a:r>
            <a:r>
              <a:rPr lang="ru-RU" altLang="ru-RU" sz="2400" b="1" dirty="0" smtClean="0"/>
              <a:t>властей</a:t>
            </a:r>
          </a:p>
          <a:p>
            <a:pPr>
              <a:lnSpc>
                <a:spcPct val="90000"/>
              </a:lnSpc>
            </a:pPr>
            <a:endParaRPr lang="ru-RU" altLang="ru-RU" sz="2400" b="1" dirty="0"/>
          </a:p>
          <a:p>
            <a:pPr>
              <a:lnSpc>
                <a:spcPct val="90000"/>
              </a:lnSpc>
            </a:pPr>
            <a:r>
              <a:rPr lang="ru-RU" altLang="ru-RU" sz="2400" b="1" dirty="0"/>
              <a:t>Разделение властей: Законодательная, исполнительная, </a:t>
            </a:r>
            <a:r>
              <a:rPr lang="ru-RU" altLang="ru-RU" sz="2800" b="1" dirty="0"/>
              <a:t>судебная</a:t>
            </a:r>
          </a:p>
        </p:txBody>
      </p:sp>
      <p:pic>
        <p:nvPicPr>
          <p:cNvPr id="7174" name="Picture 6" descr="Файл:Montesquieu 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181" y="2420888"/>
            <a:ext cx="3333440" cy="4000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3563888" y="1456860"/>
            <a:ext cx="1872208" cy="27642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7174" idx="2"/>
          </p:cNvCxnSpPr>
          <p:nvPr/>
        </p:nvCxnSpPr>
        <p:spPr>
          <a:xfrm flipH="1" flipV="1">
            <a:off x="4017013" y="2420888"/>
            <a:ext cx="1512168" cy="2000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7174" idx="2"/>
          </p:cNvCxnSpPr>
          <p:nvPr/>
        </p:nvCxnSpPr>
        <p:spPr>
          <a:xfrm flipH="1" flipV="1">
            <a:off x="4017013" y="3284984"/>
            <a:ext cx="1512168" cy="1135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347864" y="4420952"/>
            <a:ext cx="2088232" cy="780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96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3968" y="404664"/>
            <a:ext cx="4618856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dirty="0">
                <a:solidFill>
                  <a:schemeClr val="accent2"/>
                </a:solidFill>
              </a:rPr>
              <a:t>Франсуа </a:t>
            </a:r>
            <a:r>
              <a:rPr lang="ru-RU" altLang="ru-RU" sz="4000" b="1" dirty="0" smtClean="0">
                <a:solidFill>
                  <a:schemeClr val="accent2"/>
                </a:solidFill>
              </a:rPr>
              <a:t>Мари</a:t>
            </a:r>
            <a:br>
              <a:rPr lang="ru-RU" altLang="ru-RU" sz="4000" b="1" dirty="0" smtClean="0">
                <a:solidFill>
                  <a:schemeClr val="accent2"/>
                </a:solidFill>
              </a:rPr>
            </a:br>
            <a:r>
              <a:rPr lang="ru-RU" altLang="ru-RU" sz="4000" b="1" dirty="0" smtClean="0">
                <a:solidFill>
                  <a:schemeClr val="accent2"/>
                </a:solidFill>
              </a:rPr>
              <a:t> </a:t>
            </a:r>
            <a:r>
              <a:rPr lang="ru-RU" altLang="ru-RU" sz="4000" b="1" dirty="0" err="1">
                <a:solidFill>
                  <a:schemeClr val="accent2"/>
                </a:solidFill>
              </a:rPr>
              <a:t>Аруэ</a:t>
            </a:r>
            <a:r>
              <a:rPr lang="ru-RU" altLang="ru-RU" sz="4000" b="1" dirty="0">
                <a:solidFill>
                  <a:schemeClr val="accent2"/>
                </a:solidFill>
              </a:rPr>
              <a:t> (Вольтер)</a:t>
            </a:r>
            <a:br>
              <a:rPr lang="ru-RU" altLang="ru-RU" sz="4000" b="1" dirty="0">
                <a:solidFill>
                  <a:schemeClr val="accent2"/>
                </a:solidFill>
              </a:rPr>
            </a:br>
            <a:endParaRPr lang="ru-RU" altLang="ru-RU" sz="4000" b="1" dirty="0">
              <a:solidFill>
                <a:schemeClr val="accent2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484784"/>
            <a:ext cx="4392488" cy="4114800"/>
          </a:xfrm>
        </p:spPr>
        <p:txBody>
          <a:bodyPr>
            <a:noAutofit/>
          </a:bodyPr>
          <a:lstStyle/>
          <a:p>
            <a:r>
              <a:rPr lang="ru-RU" altLang="ru-RU" sz="2400" b="1" dirty="0"/>
              <a:t>Против деспотизма и феодальных </a:t>
            </a:r>
            <a:r>
              <a:rPr lang="ru-RU" altLang="ru-RU" sz="2400" b="1" dirty="0" smtClean="0"/>
              <a:t>порядков</a:t>
            </a:r>
          </a:p>
          <a:p>
            <a:endParaRPr lang="ru-RU" altLang="ru-RU" sz="2400" b="1" dirty="0"/>
          </a:p>
          <a:p>
            <a:r>
              <a:rPr lang="ru-RU" altLang="ru-RU" sz="2400" b="1" dirty="0"/>
              <a:t>Свобода, равенство, </a:t>
            </a:r>
            <a:r>
              <a:rPr lang="ru-RU" altLang="ru-RU" sz="2400" b="1" dirty="0" smtClean="0"/>
              <a:t>собственность</a:t>
            </a:r>
          </a:p>
          <a:p>
            <a:endParaRPr lang="ru-RU" altLang="ru-RU" sz="2400" b="1" dirty="0"/>
          </a:p>
          <a:p>
            <a:r>
              <a:rPr lang="ru-RU" altLang="ru-RU" sz="2400" b="1" dirty="0"/>
              <a:t>За просвещённого </a:t>
            </a:r>
            <a:r>
              <a:rPr lang="ru-RU" altLang="ru-RU" sz="2400" b="1" dirty="0" smtClean="0"/>
              <a:t>монарха</a:t>
            </a:r>
          </a:p>
          <a:p>
            <a:endParaRPr lang="ru-RU" altLang="ru-RU" sz="2400" b="1" dirty="0"/>
          </a:p>
          <a:p>
            <a:r>
              <a:rPr lang="ru-RU" altLang="ru-RU" sz="2400" b="1" dirty="0"/>
              <a:t>Резкая критика церкви, но не религии</a:t>
            </a:r>
          </a:p>
        </p:txBody>
      </p:sp>
      <p:pic>
        <p:nvPicPr>
          <p:cNvPr id="6152" name="Picture 8" descr="Файл:Voltaire.jpg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16832"/>
            <a:ext cx="2602176" cy="3036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" name="Прямая со стрелкой 2"/>
          <p:cNvCxnSpPr>
            <a:stCxn id="6152" idx="2"/>
          </p:cNvCxnSpPr>
          <p:nvPr/>
        </p:nvCxnSpPr>
        <p:spPr>
          <a:xfrm flipH="1" flipV="1">
            <a:off x="3789800" y="1196752"/>
            <a:ext cx="2150352" cy="22381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6152" idx="2"/>
          </p:cNvCxnSpPr>
          <p:nvPr/>
        </p:nvCxnSpPr>
        <p:spPr>
          <a:xfrm flipH="1" flipV="1">
            <a:off x="3563888" y="3212976"/>
            <a:ext cx="2376264" cy="2219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203848" y="3501008"/>
            <a:ext cx="2630264" cy="3604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6152" idx="2"/>
          </p:cNvCxnSpPr>
          <p:nvPr/>
        </p:nvCxnSpPr>
        <p:spPr>
          <a:xfrm flipH="1">
            <a:off x="3995936" y="3434916"/>
            <a:ext cx="1944216" cy="18662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9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004048" y="404664"/>
            <a:ext cx="3909120" cy="1371600"/>
          </a:xfrm>
        </p:spPr>
        <p:txBody>
          <a:bodyPr/>
          <a:lstStyle/>
          <a:p>
            <a:pPr algn="ctr"/>
            <a:r>
              <a:rPr lang="ru-RU" altLang="ru-RU" sz="4000" b="1" dirty="0">
                <a:solidFill>
                  <a:schemeClr val="accent2"/>
                </a:solidFill>
              </a:rPr>
              <a:t>Жан Жак Руссо</a:t>
            </a:r>
            <a:br>
              <a:rPr lang="ru-RU" altLang="ru-RU" sz="4000" b="1" dirty="0">
                <a:solidFill>
                  <a:schemeClr val="accent2"/>
                </a:solidFill>
              </a:rPr>
            </a:br>
            <a:endParaRPr lang="ru-RU" altLang="ru-RU" sz="4000" b="1" dirty="0">
              <a:solidFill>
                <a:schemeClr val="accent2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13384"/>
            <a:ext cx="5292080" cy="4114800"/>
          </a:xfrm>
        </p:spPr>
        <p:txBody>
          <a:bodyPr>
            <a:noAutofit/>
          </a:bodyPr>
          <a:lstStyle/>
          <a:p>
            <a:r>
              <a:rPr lang="ru-RU" altLang="ru-RU" sz="2400" b="1" dirty="0"/>
              <a:t>Ограничение частной </a:t>
            </a:r>
            <a:r>
              <a:rPr lang="ru-RU" altLang="ru-RU" sz="2400" b="1" dirty="0" smtClean="0"/>
              <a:t>собственности</a:t>
            </a:r>
          </a:p>
          <a:p>
            <a:pPr marL="0" indent="0">
              <a:buNone/>
            </a:pPr>
            <a:endParaRPr lang="ru-RU" altLang="ru-RU" sz="2400" b="1" dirty="0"/>
          </a:p>
          <a:p>
            <a:r>
              <a:rPr lang="ru-RU" altLang="ru-RU" sz="2400" b="1" dirty="0"/>
              <a:t>Имущественное и социальное </a:t>
            </a:r>
            <a:r>
              <a:rPr lang="ru-RU" altLang="ru-RU" sz="2400" b="1" dirty="0" smtClean="0"/>
              <a:t>равенство</a:t>
            </a:r>
          </a:p>
          <a:p>
            <a:pPr marL="0" indent="0">
              <a:buNone/>
            </a:pPr>
            <a:endParaRPr lang="ru-RU" altLang="ru-RU" sz="2400" b="1" dirty="0"/>
          </a:p>
          <a:p>
            <a:r>
              <a:rPr lang="ru-RU" altLang="ru-RU" sz="2400" b="1" dirty="0"/>
              <a:t>Власть в государстве </a:t>
            </a:r>
            <a:r>
              <a:rPr lang="ru-RU" altLang="ru-RU" sz="2400" b="1" dirty="0" smtClean="0"/>
              <a:t>должна принадлежать </a:t>
            </a:r>
            <a:r>
              <a:rPr lang="ru-RU" altLang="ru-RU" sz="2400" b="1" dirty="0"/>
              <a:t>народу </a:t>
            </a:r>
            <a:r>
              <a:rPr lang="ru-RU" altLang="ru-RU" sz="2400" b="1" dirty="0" smtClean="0"/>
              <a:t>(демократическая </a:t>
            </a:r>
            <a:r>
              <a:rPr lang="ru-RU" altLang="ru-RU" sz="2400" b="1" dirty="0"/>
              <a:t>республика)</a:t>
            </a:r>
          </a:p>
        </p:txBody>
      </p:sp>
      <p:pic>
        <p:nvPicPr>
          <p:cNvPr id="8200" name="Picture 8" descr="Файл:Jean-Jacques Rousseau (painted portrait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165674" cy="4392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3851920" y="1844824"/>
            <a:ext cx="1728192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 flipV="1">
            <a:off x="3923928" y="3429000"/>
            <a:ext cx="1656184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5130599" y="3577218"/>
            <a:ext cx="504056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63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5293647" y="-99392"/>
            <a:ext cx="3610744" cy="1371600"/>
          </a:xfrm>
        </p:spPr>
        <p:txBody>
          <a:bodyPr/>
          <a:lstStyle/>
          <a:p>
            <a:r>
              <a:rPr lang="ru-RU" altLang="ru-RU" sz="3600" b="1" dirty="0">
                <a:solidFill>
                  <a:schemeClr val="accent2"/>
                </a:solidFill>
              </a:rPr>
              <a:t>Дени </a:t>
            </a:r>
            <a:r>
              <a:rPr lang="ru-RU" altLang="ru-RU" sz="3600" b="1" dirty="0" smtClean="0">
                <a:solidFill>
                  <a:schemeClr val="accent2"/>
                </a:solidFill>
              </a:rPr>
              <a:t>Дидро         </a:t>
            </a:r>
            <a:endParaRPr lang="ru-RU" altLang="ru-RU" sz="3600" b="1" dirty="0">
              <a:solidFill>
                <a:schemeClr val="accent2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27315" y="1442126"/>
            <a:ext cx="4470648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2800" b="1" dirty="0" err="1"/>
              <a:t>Неотчуждаемость</a:t>
            </a:r>
            <a:r>
              <a:rPr lang="ru-RU" altLang="ru-RU" sz="2800" b="1" dirty="0"/>
              <a:t> прав </a:t>
            </a:r>
            <a:r>
              <a:rPr lang="ru-RU" altLang="ru-RU" sz="2800" b="1" dirty="0" smtClean="0"/>
              <a:t>личности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2800" b="1" dirty="0"/>
          </a:p>
          <a:p>
            <a:pPr>
              <a:lnSpc>
                <a:spcPct val="90000"/>
              </a:lnSpc>
            </a:pPr>
            <a:r>
              <a:rPr lang="ru-RU" altLang="ru-RU" sz="2800" b="1" dirty="0"/>
              <a:t>Необходимость народного </a:t>
            </a:r>
            <a:r>
              <a:rPr lang="ru-RU" altLang="ru-RU" sz="2800" b="1" dirty="0" smtClean="0"/>
              <a:t>представительства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2800" b="1" dirty="0"/>
          </a:p>
          <a:p>
            <a:pPr>
              <a:lnSpc>
                <a:spcPct val="90000"/>
              </a:lnSpc>
            </a:pPr>
            <a:r>
              <a:rPr lang="ru-RU" altLang="ru-RU" sz="2800" b="1" dirty="0"/>
              <a:t>Ликвидация </a:t>
            </a:r>
            <a:r>
              <a:rPr lang="ru-RU" altLang="ru-RU" sz="2800" b="1" dirty="0" smtClean="0"/>
              <a:t>сословий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2800" b="1" dirty="0"/>
          </a:p>
          <a:p>
            <a:pPr>
              <a:lnSpc>
                <a:spcPct val="90000"/>
              </a:lnSpc>
            </a:pPr>
            <a:r>
              <a:rPr lang="ru-RU" altLang="ru-RU" sz="2800" b="1" dirty="0"/>
              <a:t>Критика церкви и королевского двора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r="12949"/>
          <a:stretch/>
        </p:blipFill>
        <p:spPr>
          <a:xfrm>
            <a:off x="4716016" y="1766887"/>
            <a:ext cx="4176463" cy="36063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" name="Прямая со стрелкой 3"/>
          <p:cNvCxnSpPr>
            <a:stCxn id="2" idx="2"/>
          </p:cNvCxnSpPr>
          <p:nvPr/>
        </p:nvCxnSpPr>
        <p:spPr>
          <a:xfrm flipH="1" flipV="1">
            <a:off x="3419872" y="1988840"/>
            <a:ext cx="1296144" cy="1581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 flipH="1" flipV="1">
            <a:off x="3923928" y="3429000"/>
            <a:ext cx="792088" cy="141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 flipH="1">
            <a:off x="3779912" y="3570052"/>
            <a:ext cx="936104" cy="435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211960" y="3570052"/>
            <a:ext cx="504056" cy="1587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6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333" y="28192"/>
            <a:ext cx="78604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Просвещённый абсолютизм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" y="797633"/>
            <a:ext cx="2104084" cy="2556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" y="3501008"/>
            <a:ext cx="2232248" cy="2680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72165" y="783564"/>
            <a:ext cx="7318029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Отменена цензура, пытки, </a:t>
            </a:r>
          </a:p>
          <a:p>
            <a:r>
              <a:rPr lang="ru-RU" sz="2400" b="1" dirty="0" smtClean="0"/>
              <a:t>   запрещены ведовские процессы;</a:t>
            </a:r>
          </a:p>
          <a:p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Ликвидирована крепостная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зависимость крестьян;</a:t>
            </a:r>
          </a:p>
          <a:p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Все подданные равны перед судом;</a:t>
            </a:r>
          </a:p>
          <a:p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 Право занимать государственные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должности независимо от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происхождения;</a:t>
            </a:r>
          </a:p>
          <a:p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 Бесплатное начальное образование;</a:t>
            </a:r>
          </a:p>
          <a:p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Открыты семинарии для подготовки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учителей;</a:t>
            </a:r>
          </a:p>
          <a:p>
            <a:endParaRPr lang="ru-RU" sz="2400" b="1" dirty="0" smtClean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979712" y="1196752"/>
            <a:ext cx="67322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118109" y="4726632"/>
            <a:ext cx="534827" cy="14546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18109" y="4653136"/>
            <a:ext cx="797707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118109" y="4167785"/>
            <a:ext cx="653691" cy="4853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118109" y="3284984"/>
            <a:ext cx="653691" cy="13681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118109" y="2348880"/>
            <a:ext cx="326845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06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107504" y="272500"/>
            <a:ext cx="8856984" cy="9244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alt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Просветители выступали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2349500"/>
            <a:ext cx="4499992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eaLnBrk="0" hangingPunct="0">
              <a:defRPr sz="4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/>
            <a:r>
              <a:rPr lang="ru-RU" altLang="ru-RU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Против:</a:t>
            </a:r>
          </a:p>
          <a:p>
            <a:pPr eaLnBrk="1" hangingPunct="1">
              <a:buFont typeface="Wingdings" pitchFamily="2" charset="2"/>
              <a:buChar char="@"/>
            </a:pPr>
            <a:r>
              <a:rPr lang="ru-RU" altLang="ru-RU" sz="4000" b="1" dirty="0">
                <a:ln w="50800"/>
              </a:rPr>
              <a:t>невежества</a:t>
            </a:r>
          </a:p>
          <a:p>
            <a:pPr eaLnBrk="1" hangingPunct="1">
              <a:buFont typeface="Wingdings" pitchFamily="2" charset="2"/>
              <a:buChar char="@"/>
            </a:pPr>
            <a:r>
              <a:rPr lang="ru-RU" altLang="ru-RU" sz="4000" b="1" dirty="0">
                <a:ln w="50800"/>
              </a:rPr>
              <a:t>мракобесия</a:t>
            </a:r>
          </a:p>
          <a:p>
            <a:pPr eaLnBrk="1" hangingPunct="1">
              <a:buFont typeface="Wingdings" pitchFamily="2" charset="2"/>
              <a:buChar char="@"/>
            </a:pPr>
            <a:r>
              <a:rPr lang="ru-RU" altLang="ru-RU" sz="4000" b="1" dirty="0">
                <a:ln w="50800"/>
              </a:rPr>
              <a:t>религиозного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4000" b="1" dirty="0">
                <a:ln w="50800"/>
              </a:rPr>
              <a:t>   фанатизма     </a:t>
            </a:r>
          </a:p>
          <a:p>
            <a:pPr eaLnBrk="1" hangingPunct="1"/>
            <a:endParaRPr lang="ru-RU" alt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eaLnBrk="1" hangingPunct="1"/>
            <a:endParaRPr lang="ru-RU" alt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eaLnBrk="1" hangingPunct="1"/>
            <a:endParaRPr lang="ru-RU" alt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373516" y="2256064"/>
            <a:ext cx="4659312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</a:t>
            </a:r>
            <a:r>
              <a:rPr lang="ru-RU" altLang="ru-RU" b="1" dirty="0">
                <a:solidFill>
                  <a:schemeClr val="accent2"/>
                </a:solidFill>
              </a:rPr>
              <a:t>За:</a:t>
            </a:r>
          </a:p>
          <a:p>
            <a:pPr eaLnBrk="1" hangingPunct="1">
              <a:buFont typeface="Wingdings" pitchFamily="2" charset="2"/>
              <a:buChar char="@"/>
            </a:pPr>
            <a:r>
              <a:rPr lang="ru-RU" altLang="ru-RU" sz="4000" b="1" dirty="0"/>
              <a:t>политические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4000" b="1" dirty="0"/>
              <a:t>   свободы</a:t>
            </a:r>
          </a:p>
          <a:p>
            <a:pPr eaLnBrk="1" hangingPunct="1">
              <a:buFont typeface="Wingdings" pitchFamily="2" charset="2"/>
              <a:buChar char="@"/>
            </a:pPr>
            <a:r>
              <a:rPr lang="ru-RU" altLang="ru-RU" sz="4000" b="1" dirty="0"/>
              <a:t>свободу совести</a:t>
            </a:r>
          </a:p>
          <a:p>
            <a:pPr eaLnBrk="1" hangingPunct="1">
              <a:buFont typeface="Wingdings" pitchFamily="2" charset="2"/>
              <a:buChar char="@"/>
            </a:pPr>
            <a:r>
              <a:rPr lang="ru-RU" altLang="ru-RU" sz="4000" b="1" dirty="0"/>
              <a:t>гражданские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4000" b="1" dirty="0"/>
              <a:t>   права</a:t>
            </a:r>
          </a:p>
          <a:p>
            <a:pPr eaLnBrk="1" hangingPunct="1">
              <a:buFont typeface="Wingdings" pitchFamily="2" charset="2"/>
              <a:buChar char="@"/>
            </a:pPr>
            <a:endParaRPr lang="ru-RU" altLang="ru-RU" sz="4000" dirty="0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2195513" y="1196975"/>
            <a:ext cx="1152525" cy="13684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5508625" y="1196975"/>
            <a:ext cx="1150938" cy="12239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94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2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3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id="4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85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850"/>
                            </p:stCondLst>
                            <p:childTnLst>
                              <p:par>
                                <p:cTn id="5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850"/>
                            </p:stCondLst>
                            <p:childTnLst>
                              <p:par>
                                <p:cTn id="6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850"/>
                            </p:stCondLst>
                            <p:childTnLst>
                              <p:par>
                                <p:cTn id="6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7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7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850"/>
                            </p:stCondLst>
                            <p:childTnLst>
                              <p:par>
                                <p:cTn id="8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6850"/>
                            </p:stCondLst>
                            <p:childTnLst>
                              <p:par>
                                <p:cTn id="9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9" grpId="0" animBg="1"/>
      <p:bldP spid="20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6799" y="692696"/>
            <a:ext cx="625363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Эпоха</a:t>
            </a:r>
          </a:p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Просвещения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2046026" cy="305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51418" cy="353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91316"/>
            <a:ext cx="3888432" cy="301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3" b="3401"/>
          <a:stretch/>
        </p:blipFill>
        <p:spPr>
          <a:xfrm>
            <a:off x="4596882" y="3739685"/>
            <a:ext cx="4265090" cy="298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V.A.+Mocart+-+Malen_kaya+nochnaya+serenada+K.525+-+Menu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2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3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067" y="0"/>
            <a:ext cx="883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 и задачи урока: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5" y="923330"/>
            <a:ext cx="6347187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Выяснить: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Что такое Эпоха Просвещения;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Знать имена  ученых- просветителей ,</a:t>
            </a:r>
          </a:p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уметь характеризовать их взгляды</a:t>
            </a: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514350" indent="-514350">
              <a:buAutoNum type="arabicPeriod" startAt="2"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Особенности «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просвещённого</a:t>
            </a:r>
          </a:p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абсолютизма»;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573016"/>
            <a:ext cx="5846152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Уметь: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Проводить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сравнение исторических</a:t>
            </a:r>
          </a:p>
          <a:p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событий;</a:t>
            </a:r>
          </a:p>
          <a:p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Составлять схемы, отражающие</a:t>
            </a:r>
          </a:p>
          <a:p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содержание исторического события</a:t>
            </a:r>
          </a:p>
          <a:p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или явления;</a:t>
            </a:r>
            <a:endParaRPr lang="ru-RU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0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3243" y="17306"/>
            <a:ext cx="93586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Познавательное задание.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848303"/>
            <a:ext cx="909510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2060"/>
                </a:solidFill>
              </a:rPr>
              <a:t>Найти и записать</a:t>
            </a:r>
          </a:p>
          <a:p>
            <a:pPr algn="ctr"/>
            <a:r>
              <a:rPr lang="ru-RU" sz="5400" b="1" dirty="0">
                <a:ln/>
                <a:solidFill>
                  <a:srgbClr val="002060"/>
                </a:solidFill>
              </a:rPr>
              <a:t>о</a:t>
            </a:r>
            <a:r>
              <a:rPr lang="ru-RU" sz="5400" b="1" dirty="0" smtClean="0">
                <a:ln/>
                <a:solidFill>
                  <a:srgbClr val="002060"/>
                </a:solidFill>
              </a:rPr>
              <a:t>пределение термина</a:t>
            </a:r>
          </a:p>
          <a:p>
            <a:pPr algn="ctr"/>
            <a:r>
              <a:rPr lang="ru-RU" sz="5400" b="1" dirty="0" smtClean="0">
                <a:ln/>
                <a:solidFill>
                  <a:srgbClr val="002060"/>
                </a:solidFill>
              </a:rPr>
              <a:t>«просвещение»</a:t>
            </a:r>
          </a:p>
          <a:p>
            <a:pPr algn="ctr"/>
            <a:r>
              <a:rPr lang="ru-RU" sz="5400" b="1" dirty="0" smtClean="0">
                <a:ln/>
                <a:solidFill>
                  <a:srgbClr val="002060"/>
                </a:solidFill>
              </a:rPr>
              <a:t>Стр.85</a:t>
            </a:r>
            <a:endParaRPr lang="ru-RU" sz="5400" b="1" dirty="0">
              <a:ln/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578374"/>
            <a:ext cx="77505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Просвещение -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это широкое идейное течение,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оказавшее огромное влияние на все стороны 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жизни европейского общества.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5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415" y="332656"/>
            <a:ext cx="87849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Заполнить схему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«Предпосылки      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эпохи Просвещения»,      </a:t>
            </a:r>
          </a:p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выбрав необходимое: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420888"/>
            <a:ext cx="8640960" cy="38478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ysClr val="windowText" lastClr="000000"/>
                </a:solidFill>
              </a:rPr>
              <a:t>Первоначальное накопление капитала, технические изобретения</a:t>
            </a:r>
            <a:r>
              <a:rPr lang="ru-RU" sz="2200" b="1" dirty="0">
                <a:solidFill>
                  <a:sysClr val="windowText" lastClr="000000"/>
                </a:solidFill>
              </a:rPr>
              <a:t>, огораживания, </a:t>
            </a:r>
            <a:r>
              <a:rPr lang="ru-RU" sz="2200" b="1" dirty="0" smtClean="0">
                <a:solidFill>
                  <a:sysClr val="windowText" lastClr="000000"/>
                </a:solidFill>
              </a:rPr>
              <a:t>великие географические открытия, падение уровня гигиены в городах, реформационные движения, абсолютизм, религиозные войны и ослабление  католической церкви, формирование </a:t>
            </a:r>
            <a:r>
              <a:rPr lang="ru-RU" sz="2200" b="1" dirty="0">
                <a:solidFill>
                  <a:sysClr val="windowText" lastClr="000000"/>
                </a:solidFill>
              </a:rPr>
              <a:t>капиталистических </a:t>
            </a:r>
            <a:r>
              <a:rPr lang="ru-RU" sz="2200" b="1" dirty="0" smtClean="0">
                <a:solidFill>
                  <a:sysClr val="windowText" lastClr="000000"/>
                </a:solidFill>
              </a:rPr>
              <a:t>отношений, буржуазные революции, дворянство, распространение научных </a:t>
            </a:r>
            <a:endParaRPr lang="ru-RU" sz="2200" b="1" dirty="0">
              <a:solidFill>
                <a:sysClr val="windowText" lastClr="000000"/>
              </a:solidFill>
            </a:endParaRPr>
          </a:p>
          <a:p>
            <a:pPr algn="ctr"/>
            <a:r>
              <a:rPr lang="ru-RU" sz="2200" b="1" dirty="0">
                <a:solidFill>
                  <a:sysClr val="windowText" lastClr="000000"/>
                </a:solidFill>
              </a:rPr>
              <a:t>з</a:t>
            </a:r>
            <a:r>
              <a:rPr lang="ru-RU" sz="2200" b="1" dirty="0" smtClean="0">
                <a:solidFill>
                  <a:sysClr val="windowText" lastClr="000000"/>
                </a:solidFill>
              </a:rPr>
              <a:t>наний о мире и человеке, батраки, регулярная армия, протекционизм, </a:t>
            </a:r>
          </a:p>
          <a:p>
            <a:pPr algn="ctr"/>
            <a:r>
              <a:rPr lang="ru-RU" sz="2200" b="1" dirty="0" smtClean="0">
                <a:solidFill>
                  <a:sysClr val="windowText" lastClr="000000"/>
                </a:solidFill>
              </a:rPr>
              <a:t>сословно-представительные органы.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096" y="-23727"/>
            <a:ext cx="78582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Предпосылки 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Просвещения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6969" y="4467958"/>
            <a:ext cx="2787525" cy="1940957"/>
          </a:xfrm>
          <a:prstGeom prst="round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Распространение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научных </a:t>
            </a:r>
          </a:p>
          <a:p>
            <a:pPr algn="ctr"/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наний</a:t>
            </a:r>
          </a:p>
          <a:p>
            <a:pPr algn="ctr"/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о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мире</a:t>
            </a:r>
          </a:p>
          <a:p>
            <a:pPr algn="ctr"/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человеке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2658" y="3295897"/>
            <a:ext cx="3475256" cy="646986"/>
          </a:xfrm>
          <a:prstGeom prst="round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росвещение</a:t>
            </a:r>
            <a:endParaRPr lang="ru-RU" sz="32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665770"/>
            <a:ext cx="2045725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Технические </a:t>
            </a:r>
          </a:p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изобретения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82180" y="1154992"/>
            <a:ext cx="2571974" cy="10215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Великие </a:t>
            </a:r>
          </a:p>
          <a:p>
            <a:pPr algn="ctr"/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г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еографические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открытия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71137" y="899602"/>
            <a:ext cx="2880320" cy="2247424"/>
          </a:xfrm>
          <a:prstGeom prst="round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Реформационные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движения,</a:t>
            </a:r>
          </a:p>
          <a:p>
            <a:pPr algn="ctr"/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елигиозные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войны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и ослабление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католической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церкви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3454" y="4927657"/>
            <a:ext cx="3242418" cy="10215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Формирование капиталистических отношений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94078" y="5080891"/>
            <a:ext cx="1935207" cy="715089"/>
          </a:xfrm>
          <a:prstGeom prst="round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Буржуазные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революции</a:t>
            </a:r>
          </a:p>
        </p:txBody>
      </p:sp>
      <p:cxnSp>
        <p:nvCxnSpPr>
          <p:cNvPr id="11" name="Прямая со стрелкой 10"/>
          <p:cNvCxnSpPr>
            <a:stCxn id="4" idx="0"/>
          </p:cNvCxnSpPr>
          <p:nvPr/>
        </p:nvCxnSpPr>
        <p:spPr>
          <a:xfrm flipH="1" flipV="1">
            <a:off x="1547665" y="2380859"/>
            <a:ext cx="2702621" cy="915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0"/>
            <a:endCxn id="6" idx="2"/>
          </p:cNvCxnSpPr>
          <p:nvPr/>
        </p:nvCxnSpPr>
        <p:spPr>
          <a:xfrm flipH="1" flipV="1">
            <a:off x="4168167" y="2176548"/>
            <a:ext cx="82119" cy="11193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0"/>
            <a:endCxn id="7" idx="1"/>
          </p:cNvCxnSpPr>
          <p:nvPr/>
        </p:nvCxnSpPr>
        <p:spPr>
          <a:xfrm flipV="1">
            <a:off x="4250286" y="2023314"/>
            <a:ext cx="1720851" cy="12725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2"/>
          </p:cNvCxnSpPr>
          <p:nvPr/>
        </p:nvCxnSpPr>
        <p:spPr>
          <a:xfrm flipH="1">
            <a:off x="2004663" y="3942883"/>
            <a:ext cx="2245623" cy="984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  <a:endCxn id="9" idx="0"/>
          </p:cNvCxnSpPr>
          <p:nvPr/>
        </p:nvCxnSpPr>
        <p:spPr>
          <a:xfrm>
            <a:off x="4250286" y="3942883"/>
            <a:ext cx="711396" cy="1138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2"/>
            <a:endCxn id="3" idx="0"/>
          </p:cNvCxnSpPr>
          <p:nvPr/>
        </p:nvCxnSpPr>
        <p:spPr>
          <a:xfrm>
            <a:off x="4250286" y="3942883"/>
            <a:ext cx="3200446" cy="525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16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48150" y="119675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7381" y="692696"/>
            <a:ext cx="550862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Составьте схему</a:t>
            </a:r>
          </a:p>
          <a:p>
            <a:pPr algn="ctr"/>
            <a:r>
              <a:rPr lang="ru-RU" sz="5400" b="1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«Основные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идеи</a:t>
            </a:r>
          </a:p>
          <a:p>
            <a:pPr algn="ctr"/>
            <a:r>
              <a:rPr lang="ru-RU" sz="5400" b="1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эпохи </a:t>
            </a:r>
          </a:p>
          <a:p>
            <a:pPr algn="ctr"/>
            <a:r>
              <a:rPr lang="ru-RU" sz="5400" b="1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просвещения»</a:t>
            </a:r>
          </a:p>
          <a:p>
            <a:pPr algn="ctr"/>
            <a:r>
              <a:rPr lang="ru-RU" sz="5400" b="1" cap="none" spc="0" dirty="0" err="1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</a:t>
            </a:r>
            <a:r>
              <a:rPr lang="ru-RU" sz="5400" b="1" cap="none" spc="0" dirty="0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. 86</a:t>
            </a:r>
            <a:endParaRPr lang="ru-RU" sz="5400" b="1" cap="none" spc="0" dirty="0">
              <a:ln w="1905"/>
              <a:solidFill>
                <a:schemeClr val="accent5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21689" y="2492896"/>
            <a:ext cx="2763108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Основные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</a:t>
            </a:r>
            <a:r>
              <a:rPr lang="ru-RU" sz="2400" b="1" dirty="0" smtClean="0">
                <a:solidFill>
                  <a:srgbClr val="C00000"/>
                </a:solidFill>
              </a:rPr>
              <a:t>деи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</a:rPr>
              <a:t>росвещения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402698"/>
            <a:ext cx="2610181" cy="13280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altLang="ru-RU" sz="2400" b="1" dirty="0" smtClean="0"/>
              <a:t>Решающая </a:t>
            </a:r>
          </a:p>
          <a:p>
            <a:pPr algn="ctr"/>
            <a:r>
              <a:rPr lang="ru-RU" altLang="ru-RU" sz="2400" b="1" dirty="0" smtClean="0"/>
              <a:t>роль </a:t>
            </a:r>
          </a:p>
          <a:p>
            <a:pPr algn="ctr"/>
            <a:r>
              <a:rPr lang="ru-RU" altLang="ru-RU" sz="2400" b="1" dirty="0" smtClean="0"/>
              <a:t>образования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25655"/>
            <a:ext cx="2367380" cy="17366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Вера в</a:t>
            </a:r>
          </a:p>
          <a:p>
            <a:pPr algn="ctr"/>
            <a:r>
              <a:rPr lang="ru-RU" sz="2400" b="1" dirty="0"/>
              <a:t>т</a:t>
            </a:r>
            <a:r>
              <a:rPr lang="ru-RU" sz="2400" b="1" dirty="0" smtClean="0"/>
              <a:t>ворческие</a:t>
            </a:r>
          </a:p>
          <a:p>
            <a:pPr algn="ctr"/>
            <a:r>
              <a:rPr lang="ru-RU" sz="2400" b="1" dirty="0"/>
              <a:t>с</a:t>
            </a:r>
            <a:r>
              <a:rPr lang="ru-RU" sz="2400" b="1" dirty="0" smtClean="0"/>
              <a:t>илы</a:t>
            </a:r>
          </a:p>
          <a:p>
            <a:pPr algn="ctr"/>
            <a:r>
              <a:rPr lang="ru-RU" sz="2400" b="1" dirty="0" smtClean="0"/>
              <a:t>человека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5301073"/>
            <a:ext cx="3268758" cy="13280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altLang="ru-RU" sz="2400" b="1" dirty="0" smtClean="0"/>
              <a:t>Критика </a:t>
            </a:r>
          </a:p>
          <a:p>
            <a:pPr algn="ctr"/>
            <a:r>
              <a:rPr lang="ru-RU" altLang="ru-RU" sz="2400" b="1" dirty="0" smtClean="0"/>
              <a:t>существующего </a:t>
            </a:r>
          </a:p>
          <a:p>
            <a:pPr algn="ctr"/>
            <a:r>
              <a:rPr lang="ru-RU" altLang="ru-RU" sz="2400" b="1" dirty="0" smtClean="0"/>
              <a:t>строя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5144" y="3510300"/>
            <a:ext cx="2278095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altLang="ru-RU" sz="2400" b="1" dirty="0" smtClean="0"/>
              <a:t>Равенство </a:t>
            </a:r>
          </a:p>
          <a:p>
            <a:r>
              <a:rPr lang="ru-RU" altLang="ru-RU" sz="2400" b="1" dirty="0" smtClean="0"/>
              <a:t>всех перед</a:t>
            </a:r>
          </a:p>
          <a:p>
            <a:r>
              <a:rPr lang="ru-RU" altLang="ru-RU" sz="2400" b="1" dirty="0" smtClean="0"/>
              <a:t> законом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13324" y="607008"/>
            <a:ext cx="2179838" cy="9194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Вера </a:t>
            </a:r>
          </a:p>
          <a:p>
            <a:pPr algn="ctr"/>
            <a:r>
              <a:rPr lang="ru-RU" sz="2400" b="1" dirty="0"/>
              <a:t>в</a:t>
            </a:r>
            <a:r>
              <a:rPr lang="ru-RU" sz="2400" b="1" dirty="0" smtClean="0"/>
              <a:t> прогресс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4482877"/>
            <a:ext cx="3385597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Свобода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Благосостояние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Счастье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Мир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Веротерпимость 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>
            <a:stCxn id="4" idx="0"/>
          </p:cNvCxnSpPr>
          <p:nvPr/>
        </p:nvCxnSpPr>
        <p:spPr>
          <a:xfrm flipH="1" flipV="1">
            <a:off x="2546893" y="1844824"/>
            <a:ext cx="195635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0"/>
          </p:cNvCxnSpPr>
          <p:nvPr/>
        </p:nvCxnSpPr>
        <p:spPr>
          <a:xfrm flipV="1">
            <a:off x="4503243" y="1526410"/>
            <a:ext cx="0" cy="966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0"/>
          </p:cNvCxnSpPr>
          <p:nvPr/>
        </p:nvCxnSpPr>
        <p:spPr>
          <a:xfrm flipV="1">
            <a:off x="4503243" y="1628800"/>
            <a:ext cx="1724941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</p:cNvCxnSpPr>
          <p:nvPr/>
        </p:nvCxnSpPr>
        <p:spPr>
          <a:xfrm>
            <a:off x="4503243" y="3820919"/>
            <a:ext cx="1220885" cy="6619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2"/>
            <a:endCxn id="7" idx="0"/>
          </p:cNvCxnSpPr>
          <p:nvPr/>
        </p:nvCxnSpPr>
        <p:spPr>
          <a:xfrm flipH="1">
            <a:off x="3254051" y="3820919"/>
            <a:ext cx="1249192" cy="14801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2"/>
            <a:endCxn id="8" idx="3"/>
          </p:cNvCxnSpPr>
          <p:nvPr/>
        </p:nvCxnSpPr>
        <p:spPr>
          <a:xfrm flipH="1">
            <a:off x="2423239" y="3820919"/>
            <a:ext cx="2080004" cy="3533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87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9393" y="-1"/>
            <a:ext cx="368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2"/>
                </a:solidFill>
                <a:effectLst/>
              </a:rPr>
              <a:t>Выясните:</a:t>
            </a:r>
            <a:endParaRPr lang="ru-RU" sz="5400" b="1" cap="none" spc="0" dirty="0">
              <a:ln/>
              <a:solidFill>
                <a:schemeClr val="accent2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764704"/>
            <a:ext cx="746839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группа – особенности английского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Просвещения;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Особенности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взглядов  французских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просветителей: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 группа -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Монтескьё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</a:t>
            </a:r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 группа - Вольтера, 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4 группа - Жан Жака Руссо, </a:t>
            </a:r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5 группа - Дени Дидро;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8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87-89</a:t>
            </a: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0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418</TotalTime>
  <Words>482</Words>
  <Application>Microsoft Office PowerPoint</Application>
  <PresentationFormat>Экран (4:3)</PresentationFormat>
  <Paragraphs>177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Джон  Локк</vt:lpstr>
      <vt:lpstr>Шарль Луи  де Секонда  барон  де Монтескьё </vt:lpstr>
      <vt:lpstr>Франсуа Мари  Аруэ (Вольтер) </vt:lpstr>
      <vt:lpstr>Жан Жак Руссо </vt:lpstr>
      <vt:lpstr>Дени Дидро         </vt:lpstr>
      <vt:lpstr>Презентация PowerPoint</vt:lpstr>
      <vt:lpstr>Просветители выступали</vt:lpstr>
    </vt:vector>
  </TitlesOfParts>
  <Company>БАБУЛЯ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Ала</cp:lastModifiedBy>
  <cp:revision>41</cp:revision>
  <cp:lastPrinted>2013-10-16T17:53:13Z</cp:lastPrinted>
  <dcterms:created xsi:type="dcterms:W3CDTF">2013-10-15T15:19:12Z</dcterms:created>
  <dcterms:modified xsi:type="dcterms:W3CDTF">2020-12-01T18:42:59Z</dcterms:modified>
</cp:coreProperties>
</file>