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77" r:id="rId3"/>
    <p:sldId id="258" r:id="rId4"/>
    <p:sldId id="278" r:id="rId5"/>
    <p:sldId id="259" r:id="rId6"/>
    <p:sldId id="276" r:id="rId7"/>
    <p:sldId id="272" r:id="rId8"/>
    <p:sldId id="275" r:id="rId9"/>
    <p:sldId id="270" r:id="rId10"/>
    <p:sldId id="261" r:id="rId11"/>
    <p:sldId id="262" r:id="rId12"/>
    <p:sldId id="263" r:id="rId13"/>
    <p:sldId id="264" r:id="rId14"/>
    <p:sldId id="273" r:id="rId15"/>
    <p:sldId id="271" r:id="rId16"/>
    <p:sldId id="279" r:id="rId17"/>
    <p:sldId id="280" r:id="rId18"/>
    <p:sldId id="265" r:id="rId19"/>
    <p:sldId id="281" r:id="rId20"/>
    <p:sldId id="268" r:id="rId21"/>
    <p:sldId id="282" r:id="rId22"/>
    <p:sldId id="26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0E00"/>
    <a:srgbClr val="FFDE75"/>
    <a:srgbClr val="FF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55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6ECDEF-5408-4CD9-8519-75E5233815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2728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A6934-B94C-4B90-9DD7-1C2216E971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468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A8B43-78FF-419B-88ED-A78F26730B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381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105B7-8AC6-4222-AE3D-145064BEB7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45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E9B4-F121-48FE-B116-65AF5B10EE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20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E9B4-F121-48FE-B116-65AF5B10EE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3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1F4A-E562-4DBD-9D9F-1C420C7816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2137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40993-32E1-4BC6-81BA-892766D846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5180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35ABB-0A1F-49E3-BBAA-8258E07AB1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9099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8F62-51A2-4752-8A71-A1A76645A0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6516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B7BC9-6A3F-41A6-8185-37BB1B762D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3396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7B473-E181-4034-8476-814BC05B13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3048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9B94-C356-415E-B0BF-E8C9CFDCA8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64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E291B-6A00-4EE5-9726-BA7392EADF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7198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671E9B4-F121-48FE-B116-65AF5B10EE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dventusvideo.com/forum/attachments/f20/8676d1314890275-13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cincinnatilibrary.org/main/bible/Bible_LutherSup_full.jpg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0.liveinternet.ru/images/attach/c/4/79/433/79433300_large_Papa_Lev_H_s_kardinalami_1518.jpg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zgapa.pl/zgapedia/data_pictures/_uploads_wiki/l/Luther-in-Worms-auf-Rt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vokrugsveta.ru/img/cmn/2007/03/30/044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lmsil.free.fr/branche6/les_grandes_religions/626Protestantisme/Pro2Lareformeoeuvrepersonnelledeluther1_fichiers/lutherplacardesestheses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krmap.su/program2009/wh8/r_2/10.jpg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photos1.blogger.com/blogger/4119/1841/1600/luther_at_worms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bilder.wittenberg.de/nl/images/schlosskirrche-hof.jpg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.narodna.pravda.com.ua/images/doc/d/2/d2a41-martinho0lutero001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oisk.am/up/humor/picture_74.jpg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8676d1314890275-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80880"/>
            <a:ext cx="4008169" cy="300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824" y="1268760"/>
            <a:ext cx="8280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Реформация в Германии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Bible_LutherSup_fu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8560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4C0E00"/>
                </a:solidFill>
              </a:rPr>
              <a:t>Причины популярности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00200"/>
            <a:ext cx="4464496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/>
              <a:t>Лютер умел говорить с простыми людьми</a:t>
            </a:r>
          </a:p>
          <a:p>
            <a:pPr eaLnBrk="1" hangingPunct="1">
              <a:defRPr/>
            </a:pPr>
            <a:r>
              <a:rPr lang="ru-RU" sz="2400" b="1" dirty="0" smtClean="0"/>
              <a:t>Хорошо писал на языке народа – не случайно его перевод Библии на немецкий язык до сих пор очень популярен в Германии </a:t>
            </a:r>
          </a:p>
          <a:p>
            <a:pPr eaLnBrk="1" hangingPunct="1">
              <a:defRPr/>
            </a:pPr>
            <a:r>
              <a:rPr lang="ru-RU" sz="2400" b="1" dirty="0" smtClean="0"/>
              <a:t>Был наделён искренним и глубоким религиозным чувством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79433300_large_Papa_Lev_H_s_kardinalami_15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75285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spc="300" dirty="0" smtClean="0">
                <a:solidFill>
                  <a:srgbClr val="4C0E00"/>
                </a:solidFill>
              </a:rPr>
              <a:t>Реакция церкви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00200"/>
            <a:ext cx="4464496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«95 тезисов» Лютера были направлены против продажи индульгенций. Лютер не помышлял о разрыве с Римом. Однако в Риме в этих тезисах усмотрели </a:t>
            </a:r>
            <a:r>
              <a:rPr lang="ru-RU" sz="3600" b="1" u="sng" spc="300" dirty="0" smtClean="0"/>
              <a:t>ересь.</a:t>
            </a:r>
            <a:endParaRPr lang="ru-RU" sz="2800" b="1" u="sng" spc="300" dirty="0" smtClean="0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4716017" y="6021288"/>
            <a:ext cx="3816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Папа Лев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противник Реформации.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0" y="515719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Весной 1521 г. дело Лютера рассматривалось на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Вормском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рейхстаге в присутствии императора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Карла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Рейхстаг осудил новую ересь.</a:t>
            </a:r>
          </a:p>
        </p:txBody>
      </p:sp>
      <p:pic>
        <p:nvPicPr>
          <p:cNvPr id="13315" name="Picture 7" descr="Luther-in-Worms-auf-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69850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0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49" y="764704"/>
            <a:ext cx="6048375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11560" y="4941168"/>
            <a:ext cx="784860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Сторонники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Лютера от слов перешли к делу: уничтожали в церквях иконы, скульптурные изображения Христа и Богоматери.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lutherplacardesesthes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6659563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67544" y="260648"/>
            <a:ext cx="8229600" cy="1871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Под видом церковной реформы князья присваивали богатейшие владения монастырей.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39552" y="548680"/>
            <a:ext cx="813752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/>
              <a:t>Лютер уже не мог контролировать события.</a:t>
            </a:r>
          </a:p>
          <a:p>
            <a:pPr algn="ctr">
              <a:spcBef>
                <a:spcPct val="50000"/>
              </a:spcBef>
            </a:pPr>
            <a:r>
              <a:rPr lang="ru-RU" sz="3200" b="1" dirty="0"/>
              <a:t>Сам он был сторонником умеренного течения, пытался опереться на князей и городские власти.</a:t>
            </a:r>
          </a:p>
          <a:p>
            <a:pPr algn="ctr">
              <a:spcBef>
                <a:spcPct val="50000"/>
              </a:spcBef>
            </a:pPr>
            <a:r>
              <a:rPr lang="ru-RU" sz="3200" b="1" dirty="0"/>
              <a:t>Но были и приверженцы решительных действий, связывающие реформу церкви с переустройством общества в целом.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4289425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1"/>
            <a:ext cx="8229600" cy="864096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rgbClr val="4C0E00"/>
                </a:solidFill>
              </a:rPr>
              <a:t>Народная Реформация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844824"/>
            <a:ext cx="4680520" cy="4205064"/>
          </a:xfrm>
        </p:spPr>
        <p:txBody>
          <a:bodyPr/>
          <a:lstStyle/>
          <a:p>
            <a:pPr eaLnBrk="1" hangingPunct="1">
              <a:spcBef>
                <a:spcPts val="300"/>
              </a:spcBef>
              <a:buNone/>
              <a:defRPr/>
            </a:pPr>
            <a:r>
              <a:rPr lang="ru-RU" sz="2400" b="1" dirty="0" smtClean="0"/>
              <a:t>Возглавил </a:t>
            </a:r>
            <a:r>
              <a:rPr lang="ru-RU" sz="2600" b="1" dirty="0" smtClean="0">
                <a:solidFill>
                  <a:srgbClr val="4C0E00"/>
                </a:solidFill>
              </a:rPr>
              <a:t>Томас Мюнцер</a:t>
            </a:r>
            <a:r>
              <a:rPr lang="ru-RU" sz="2400" b="1" dirty="0" smtClean="0">
                <a:solidFill>
                  <a:srgbClr val="4C0E00"/>
                </a:solidFill>
              </a:rPr>
              <a:t>. </a:t>
            </a:r>
          </a:p>
          <a:p>
            <a:pPr eaLnBrk="1" hangingPunct="1">
              <a:spcBef>
                <a:spcPts val="300"/>
              </a:spcBef>
              <a:buNone/>
              <a:defRPr/>
            </a:pPr>
            <a:r>
              <a:rPr lang="ru-RU" sz="2400" b="1" dirty="0" smtClean="0">
                <a:solidFill>
                  <a:srgbClr val="4C0E00"/>
                </a:solidFill>
              </a:rPr>
              <a:t>В 1524 г. </a:t>
            </a:r>
            <a:r>
              <a:rPr lang="ru-RU" sz="2400" b="1" dirty="0" smtClean="0"/>
              <a:t>распространилось </a:t>
            </a:r>
          </a:p>
          <a:p>
            <a:pPr eaLnBrk="1" hangingPunct="1">
              <a:spcBef>
                <a:spcPts val="300"/>
              </a:spcBef>
              <a:buNone/>
              <a:defRPr/>
            </a:pPr>
            <a:r>
              <a:rPr lang="ru-RU" sz="2400" b="1" dirty="0" smtClean="0"/>
              <a:t>«Статейное письмо», в </a:t>
            </a:r>
          </a:p>
          <a:p>
            <a:pPr eaLnBrk="1" hangingPunct="1">
              <a:spcBef>
                <a:spcPts val="300"/>
              </a:spcBef>
              <a:buNone/>
              <a:defRPr/>
            </a:pPr>
            <a:r>
              <a:rPr lang="ru-RU" sz="2400" b="1" dirty="0" smtClean="0"/>
              <a:t>котором всем дворянам </a:t>
            </a:r>
          </a:p>
          <a:p>
            <a:pPr eaLnBrk="1" hangingPunct="1">
              <a:spcBef>
                <a:spcPts val="300"/>
              </a:spcBef>
              <a:buNone/>
              <a:defRPr/>
            </a:pPr>
            <a:r>
              <a:rPr lang="ru-RU" sz="2400" b="1" dirty="0" smtClean="0"/>
              <a:t>предлагалось отказаться от </a:t>
            </a:r>
          </a:p>
          <a:p>
            <a:pPr eaLnBrk="1" hangingPunct="1">
              <a:spcBef>
                <a:spcPts val="300"/>
              </a:spcBef>
              <a:buNone/>
              <a:defRPr/>
            </a:pPr>
            <a:r>
              <a:rPr lang="ru-RU" sz="2400" b="1" dirty="0" smtClean="0"/>
              <a:t>своих привилегий и начать</a:t>
            </a:r>
          </a:p>
          <a:p>
            <a:pPr eaLnBrk="1" hangingPunct="1">
              <a:spcBef>
                <a:spcPts val="300"/>
              </a:spcBef>
              <a:buNone/>
              <a:defRPr/>
            </a:pPr>
            <a:r>
              <a:rPr lang="ru-RU" sz="2400" b="1" dirty="0" smtClean="0"/>
              <a:t>жить и трудиться как </a:t>
            </a:r>
          </a:p>
          <a:p>
            <a:pPr eaLnBrk="1" hangingPunct="1">
              <a:spcBef>
                <a:spcPts val="300"/>
              </a:spcBef>
              <a:buNone/>
              <a:defRPr/>
            </a:pPr>
            <a:r>
              <a:rPr lang="ru-RU" sz="2400" b="1" dirty="0" smtClean="0"/>
              <a:t>обычные люди. </a:t>
            </a:r>
          </a:p>
          <a:p>
            <a:pPr eaLnBrk="1" hangingPunct="1">
              <a:spcBef>
                <a:spcPts val="300"/>
              </a:spcBef>
              <a:buNone/>
              <a:defRPr/>
            </a:pPr>
            <a:r>
              <a:rPr lang="ru-RU" sz="2400" b="1" dirty="0" smtClean="0"/>
              <a:t>С несогласными жестоко </a:t>
            </a:r>
          </a:p>
          <a:p>
            <a:pPr eaLnBrk="1" hangingPunct="1">
              <a:spcBef>
                <a:spcPts val="300"/>
              </a:spcBef>
              <a:buNone/>
              <a:defRPr/>
            </a:pPr>
            <a:r>
              <a:rPr lang="ru-RU" sz="2400" b="1" dirty="0" smtClean="0"/>
              <a:t>расправлялись.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6" y="908720"/>
            <a:ext cx="8229600" cy="72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C0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Крестьянская война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4C0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1525 г.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4C0E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093296"/>
            <a:ext cx="8738290" cy="461665"/>
          </a:xfrm>
          <a:prstGeom prst="rect">
            <a:avLst/>
          </a:prstGeom>
          <a:solidFill>
            <a:srgbClr val="4C0E00">
              <a:alpha val="78824"/>
            </a:srgbClr>
          </a:solidFill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«Вся власть должна быть отдана трудовому народу»</a:t>
            </a:r>
            <a:endParaRPr lang="ru-RU" sz="2400" i="1" dirty="0">
              <a:solidFill>
                <a:schemeClr val="bg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>
                <a:solidFill>
                  <a:srgbClr val="4C0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мае 1525 г. </a:t>
            </a:r>
            <a:r>
              <a:rPr lang="ru-RU" sz="2200" b="1" dirty="0"/>
              <a:t>превосходящие силы князей штурмом взяли укреплённый лагерь восставших у </a:t>
            </a:r>
            <a:r>
              <a:rPr lang="ru-RU" sz="2200" b="1" dirty="0" err="1"/>
              <a:t>Франкенхаузена</a:t>
            </a:r>
            <a:r>
              <a:rPr lang="ru-RU" sz="2200" b="1" dirty="0"/>
              <a:t>.</a:t>
            </a:r>
          </a:p>
          <a:p>
            <a:pPr algn="ctr">
              <a:spcBef>
                <a:spcPct val="50000"/>
              </a:spcBef>
            </a:pPr>
            <a:r>
              <a:rPr lang="ru-RU" sz="2200" b="1" dirty="0"/>
              <a:t>После подавления восстания был казнён и Томас Мюнцер.</a:t>
            </a:r>
          </a:p>
          <a:p>
            <a:pPr algn="ctr">
              <a:spcBef>
                <a:spcPct val="50000"/>
              </a:spcBef>
            </a:pPr>
            <a:r>
              <a:rPr lang="ru-RU" sz="2200" b="1" dirty="0"/>
              <a:t>Всего в Крестьянской войне погибло около 100 тыс. </a:t>
            </a:r>
            <a:r>
              <a:rPr lang="ru-RU" sz="2200" b="1" dirty="0" smtClean="0"/>
              <a:t>чел.</a:t>
            </a:r>
            <a:endParaRPr lang="ru-RU" sz="2200" b="1" dirty="0"/>
          </a:p>
        </p:txBody>
      </p:sp>
      <p:pic>
        <p:nvPicPr>
          <p:cNvPr id="4" name="Picture 2" descr="Крестьянская в в Герм л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2204864"/>
            <a:ext cx="5956245" cy="447649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luther_at_worm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80728"/>
            <a:ext cx="4464496" cy="289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28800"/>
            <a:ext cx="3923928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4C0E00"/>
                </a:solidFill>
              </a:rPr>
              <a:t>Протестанты</a:t>
            </a:r>
            <a:r>
              <a:rPr lang="ru-RU" sz="36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-</a:t>
            </a:r>
            <a:r>
              <a:rPr lang="ru-RU" sz="3600" b="1" dirty="0" smtClean="0"/>
              <a:t> 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3933056"/>
            <a:ext cx="8642350" cy="2780928"/>
          </a:xfrm>
        </p:spPr>
        <p:txBody>
          <a:bodyPr/>
          <a:lstStyle/>
          <a:p>
            <a:pPr marL="0" algn="ctr" eaLnBrk="1" hangingPunct="1">
              <a:defRPr/>
            </a:pPr>
            <a:r>
              <a:rPr lang="ru-RU" sz="2800" b="1" dirty="0" smtClean="0">
                <a:solidFill>
                  <a:srgbClr val="4C0E00"/>
                </a:solidFill>
              </a:rPr>
              <a:t>В 1529 г. </a:t>
            </a:r>
            <a:r>
              <a:rPr lang="ru-RU" sz="2800" b="1" dirty="0" smtClean="0"/>
              <a:t>император Карл </a:t>
            </a:r>
            <a:r>
              <a:rPr lang="en-US" sz="2800" b="1" dirty="0" smtClean="0"/>
              <a:t>V</a:t>
            </a:r>
            <a:r>
              <a:rPr lang="ru-RU" sz="2800" b="1" dirty="0" smtClean="0"/>
              <a:t> подтвердил запрет лютеранства </a:t>
            </a:r>
            <a:r>
              <a:rPr lang="ru-RU" sz="2800" dirty="0" smtClean="0"/>
              <a:t>на территории Священной Римской империи.</a:t>
            </a:r>
          </a:p>
          <a:p>
            <a:pPr marL="0" algn="ctr" eaLnBrk="1" hangingPunct="1">
              <a:defRPr/>
            </a:pPr>
            <a:r>
              <a:rPr lang="ru-RU" sz="2800" dirty="0" smtClean="0"/>
              <a:t> </a:t>
            </a:r>
            <a:r>
              <a:rPr lang="ru-RU" sz="2800" b="1" dirty="0" smtClean="0"/>
              <a:t>В ответ сторонники Лютера </a:t>
            </a:r>
            <a:r>
              <a:rPr lang="ru-RU" sz="2800" dirty="0" smtClean="0"/>
              <a:t>(5 князей и 14 городов) </a:t>
            </a:r>
            <a:r>
              <a:rPr lang="ru-RU" sz="2800" b="1" dirty="0" smtClean="0"/>
              <a:t>заявили императору протест, </a:t>
            </a:r>
            <a:r>
              <a:rPr lang="ru-RU" sz="2800" dirty="0" smtClean="0"/>
              <a:t>после чего </a:t>
            </a:r>
            <a:r>
              <a:rPr lang="ru-RU" sz="2800" b="1" dirty="0" smtClean="0"/>
              <a:t>их стали называть </a:t>
            </a:r>
            <a:r>
              <a:rPr lang="ru-RU" sz="2800" b="1" spc="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протестантами.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6" y="188641"/>
            <a:ext cx="8229600" cy="7200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solidFill>
                  <a:srgbClr val="4C0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Умерен</a:t>
            </a: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C0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ная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4C0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Реформация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0728"/>
            <a:ext cx="6084168" cy="1656184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4C0E00"/>
                </a:solidFill>
              </a:rPr>
              <a:t>30-е – 40-е гг. </a:t>
            </a:r>
            <a:r>
              <a:rPr lang="en-US" sz="2800" b="1" dirty="0" smtClean="0">
                <a:solidFill>
                  <a:srgbClr val="4C0E00"/>
                </a:solidFill>
              </a:rPr>
              <a:t>XVI</a:t>
            </a:r>
            <a:r>
              <a:rPr lang="ru-RU" sz="2800" b="1" dirty="0" smtClean="0">
                <a:solidFill>
                  <a:srgbClr val="4C0E00"/>
                </a:solidFill>
              </a:rPr>
              <a:t> в. - </a:t>
            </a:r>
            <a:r>
              <a:rPr lang="ru-RU" sz="2800" b="1" dirty="0" smtClean="0">
                <a:solidFill>
                  <a:schemeClr val="tx1"/>
                </a:solidFill>
              </a:rPr>
              <a:t>религиозные войны между католиками и протестантами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6" y="188641"/>
            <a:ext cx="8229600" cy="7200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solidFill>
                  <a:srgbClr val="4C0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Умерен</a:t>
            </a: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C0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ная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4C0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Реформация</a:t>
            </a:r>
          </a:p>
        </p:txBody>
      </p:sp>
      <p:pic>
        <p:nvPicPr>
          <p:cNvPr id="35842" name="Picture 2" descr="http://grafomania.com.ua/uploads/posts/2011-01/1295621811_1kmxadhlxkgsqe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5275003" cy="30243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5846" name="Picture 6" descr="http://xtreme.ws/uploads/posts/2012-02/1329759272_20-02-2012-19-18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5" y="1052735"/>
            <a:ext cx="2998790" cy="453843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3528" y="3140968"/>
            <a:ext cx="540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1" hangingPunct="1">
              <a:defRPr/>
            </a:pPr>
            <a:r>
              <a:rPr lang="ru-RU" sz="2800" b="1" dirty="0"/>
              <a:t>После многолетней борьбы и частых войн </a:t>
            </a:r>
            <a:r>
              <a:rPr lang="ru-RU" sz="3200" b="1" dirty="0">
                <a:solidFill>
                  <a:srgbClr val="4C0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1555 г. </a:t>
            </a:r>
            <a:r>
              <a:rPr lang="ru-RU" sz="2800" b="1" dirty="0"/>
              <a:t>император позволил каждому из князей вводить в своих землях ту религию, которой придерживался сам князь.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11560" y="4726017"/>
            <a:ext cx="5760640" cy="16561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rgbClr val="4C0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1555 г. - </a:t>
            </a:r>
            <a:r>
              <a:rPr lang="ru-RU" sz="2800" b="1" kern="0" dirty="0" err="1" smtClean="0">
                <a:solidFill>
                  <a:srgbClr val="4C0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Аугсбургский</a:t>
            </a:r>
            <a:r>
              <a:rPr lang="ru-RU" sz="2800" b="1" kern="0" dirty="0" smtClean="0">
                <a:solidFill>
                  <a:srgbClr val="4C0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мир: «Чья страна, того и вера»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4C0E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843808" y="2708920"/>
            <a:ext cx="484632" cy="1008112"/>
          </a:xfrm>
          <a:prstGeom prst="downArrow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1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90947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План урока: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96944" cy="4530725"/>
          </a:xfrm>
        </p:spPr>
        <p:txBody>
          <a:bodyPr/>
          <a:lstStyle/>
          <a:p>
            <a:pPr marL="514350" indent="-514350" algn="just">
              <a:spcBef>
                <a:spcPts val="1800"/>
              </a:spcBef>
              <a:buFont typeface="+mj-lt"/>
              <a:buAutoNum type="arabicPeriod"/>
            </a:pPr>
            <a:r>
              <a:rPr lang="ru-RU" b="1" dirty="0" smtClean="0"/>
              <a:t> Причины религиозной революции.</a:t>
            </a:r>
          </a:p>
          <a:p>
            <a:pPr marL="514350" indent="-514350" algn="just">
              <a:spcBef>
                <a:spcPts val="1800"/>
              </a:spcBef>
              <a:buFont typeface="+mj-lt"/>
              <a:buAutoNum type="arabicPeriod"/>
            </a:pPr>
            <a:r>
              <a:rPr lang="ru-RU" b="1" dirty="0" smtClean="0"/>
              <a:t> Начало Реформации.</a:t>
            </a:r>
          </a:p>
          <a:p>
            <a:pPr marL="514350" indent="-514350" algn="just">
              <a:spcBef>
                <a:spcPts val="1800"/>
              </a:spcBef>
              <a:buFont typeface="+mj-lt"/>
              <a:buAutoNum type="arabicPeriod"/>
            </a:pPr>
            <a:r>
              <a:rPr lang="ru-RU" b="1" dirty="0" smtClean="0"/>
              <a:t> Взгляды Мартина Лютера.</a:t>
            </a:r>
          </a:p>
          <a:p>
            <a:pPr marL="514350" indent="-514350" algn="just">
              <a:spcBef>
                <a:spcPts val="1800"/>
              </a:spcBef>
              <a:buFont typeface="+mj-lt"/>
              <a:buAutoNum type="arabicPeriod"/>
            </a:pPr>
            <a:r>
              <a:rPr lang="ru-RU" b="1" dirty="0" smtClean="0"/>
              <a:t> Народная Реформация. Т. Мюнцер.</a:t>
            </a:r>
          </a:p>
          <a:p>
            <a:pPr marL="514350" indent="-514350" algn="just">
              <a:spcBef>
                <a:spcPts val="1800"/>
              </a:spcBef>
              <a:buFont typeface="+mj-lt"/>
              <a:buAutoNum type="arabicPeriod"/>
            </a:pPr>
            <a:r>
              <a:rPr lang="ru-RU" b="1" dirty="0" smtClean="0"/>
              <a:t> Умеренная Реформация.</a:t>
            </a:r>
          </a:p>
          <a:p>
            <a:pPr marL="514350" indent="-514350" algn="just">
              <a:spcBef>
                <a:spcPts val="1800"/>
              </a:spcBef>
              <a:buFont typeface="+mj-lt"/>
              <a:buAutoNum type="arabicPeriod"/>
            </a:pPr>
            <a:r>
              <a:rPr lang="ru-RU" b="1" dirty="0" smtClean="0"/>
              <a:t> Религиозный мир.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4C0E00"/>
                </a:solidFill>
              </a:rPr>
              <a:t>Итоги Реформации в Германии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584" y="1268760"/>
            <a:ext cx="7344816" cy="3196952"/>
          </a:xfrm>
        </p:spPr>
        <p:txBody>
          <a:bodyPr/>
          <a:lstStyle/>
          <a:p>
            <a:pPr marL="0" lvl="1" algn="ctr" eaLnBrk="1" hangingPunct="1">
              <a:defRPr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 В Германии образовались две группировки княжеств: </a:t>
            </a:r>
          </a:p>
          <a:p>
            <a:pPr marL="400050" lvl="2" eaLnBrk="1" hangingPunct="1"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  </a:t>
            </a:r>
            <a:r>
              <a:rPr lang="ru-RU" b="1" u="sng" dirty="0" smtClean="0"/>
              <a:t>на юге и западе </a:t>
            </a:r>
            <a:r>
              <a:rPr lang="ru-RU" b="1" dirty="0" smtClean="0"/>
              <a:t>– католики, </a:t>
            </a:r>
            <a:endParaRPr lang="ru-RU" sz="2800" b="1" dirty="0" smtClean="0"/>
          </a:p>
          <a:p>
            <a:pPr marL="400050" lvl="2" eaLnBrk="1" hangingPunct="1"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  </a:t>
            </a:r>
            <a:r>
              <a:rPr lang="ru-RU" b="1" u="sng" dirty="0" smtClean="0"/>
              <a:t>на севере и востоке </a:t>
            </a:r>
            <a:r>
              <a:rPr lang="ru-RU" b="1" dirty="0" smtClean="0"/>
              <a:t>– протестанты.</a:t>
            </a:r>
            <a:endParaRPr lang="ru-RU" sz="2800" b="1" dirty="0" smtClean="0"/>
          </a:p>
          <a:p>
            <a:pPr marL="0" lvl="1" eaLnBrk="1" hangingPunct="1">
              <a:buNone/>
              <a:defRPr/>
            </a:pPr>
            <a:endParaRPr lang="ru-RU" sz="1000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0" lvl="1" algn="ctr" eaLnBrk="1" hangingPunct="1">
              <a:defRPr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 Реформация перешагнула границы Германии и двинулась дальше по Европе.</a:t>
            </a:r>
          </a:p>
        </p:txBody>
      </p:sp>
      <p:pic>
        <p:nvPicPr>
          <p:cNvPr id="20485" name="Picture 5" descr="&amp;Rcy;&amp;iecy;&amp;lcy;&amp;icy;&amp;gcy;&amp;icy;&amp;ocy;&amp;zcy;&amp;ncy;&amp;acy;&amp;yacy; &amp;kcy;&amp;acy;&amp;rcy;&amp;tcy;&amp;acy; &amp;Gcy;&amp;iecy;&amp;rcy;&amp;mcy;&amp;acy;&amp;ncy;&amp;icy;&amp;icy; &amp;vcy; 1610 &amp;gcy;&amp;ocy;&amp;dcy;&amp;ucy; |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242" y="1052736"/>
            <a:ext cx="6971150" cy="568863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15616" y="3284984"/>
            <a:ext cx="7776864" cy="34317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kumimoji="0" lang="ru-RU" sz="3200" b="1" dirty="0" smtClean="0"/>
              <a:t>  </a:t>
            </a:r>
            <a:r>
              <a:rPr lang="ru-RU" sz="3200" b="1" dirty="0" smtClean="0"/>
              <a:t>Князья</a:t>
            </a:r>
            <a:r>
              <a:rPr kumimoji="0" lang="ru-RU" sz="3200" b="1" dirty="0" smtClean="0"/>
              <a:t> </a:t>
            </a:r>
            <a:r>
              <a:rPr kumimoji="0" lang="ru-RU" sz="3200" b="1" dirty="0"/>
              <a:t>во </a:t>
            </a:r>
            <a:r>
              <a:rPr lang="ru-RU" sz="3200" b="1" dirty="0" smtClean="0"/>
              <a:t>г</a:t>
            </a:r>
            <a:r>
              <a:rPr kumimoji="0" lang="ru-RU" sz="3200" b="1" dirty="0" smtClean="0"/>
              <a:t>лаве церкви.</a:t>
            </a:r>
            <a:endParaRPr kumimoji="0" lang="ru-RU" sz="3200" b="1" dirty="0"/>
          </a:p>
          <a:p>
            <a:pPr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kumimoji="0" lang="ru-RU" sz="3200" b="1" dirty="0" smtClean="0"/>
              <a:t>  Обряды </a:t>
            </a:r>
            <a:r>
              <a:rPr kumimoji="0" lang="ru-RU" sz="3200" b="1" dirty="0"/>
              <a:t>дешевле и проще.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kumimoji="0" lang="ru-RU" sz="3200" b="1" dirty="0" smtClean="0"/>
              <a:t>  Личная </a:t>
            </a:r>
            <a:r>
              <a:rPr kumimoji="0" lang="ru-RU" sz="3200" b="1" dirty="0"/>
              <a:t>вера </a:t>
            </a:r>
            <a:r>
              <a:rPr kumimoji="0" lang="ru-RU" sz="3200" b="1" dirty="0" smtClean="0"/>
              <a:t>в </a:t>
            </a:r>
            <a:r>
              <a:rPr kumimoji="0" lang="ru-RU" sz="3200" b="1" dirty="0"/>
              <a:t>спасение.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kumimoji="0" lang="ru-RU" sz="3200" b="1" dirty="0" smtClean="0"/>
              <a:t>  Нет </a:t>
            </a:r>
            <a:r>
              <a:rPr kumimoji="0" lang="ru-RU" sz="3200" b="1" dirty="0"/>
              <a:t>монастырей и орденов.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kumimoji="0" lang="ru-RU" sz="3200" b="1" dirty="0" smtClean="0"/>
              <a:t>  Имущество </a:t>
            </a:r>
            <a:r>
              <a:rPr lang="ru-RU" sz="3200" b="1" dirty="0" smtClean="0"/>
              <a:t>-</a:t>
            </a:r>
            <a:r>
              <a:rPr kumimoji="0" lang="ru-RU" sz="3200" b="1" dirty="0" smtClean="0"/>
              <a:t> </a:t>
            </a:r>
            <a:r>
              <a:rPr kumimoji="0" lang="ru-RU" sz="3200" b="1" dirty="0"/>
              <a:t>для богослужений.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kumimoji="0" lang="ru-RU" sz="3200" b="1" dirty="0" smtClean="0"/>
              <a:t>  Язык </a:t>
            </a:r>
            <a:r>
              <a:rPr kumimoji="0" lang="ru-RU" sz="3200" b="1" dirty="0"/>
              <a:t>церкви – родной.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title"/>
          </p:nvPr>
        </p:nvSpPr>
        <p:spPr>
          <a:xfrm>
            <a:off x="1187624" y="2564904"/>
            <a:ext cx="5868144" cy="864096"/>
          </a:xfrm>
        </p:spPr>
        <p:txBody>
          <a:bodyPr/>
          <a:lstStyle/>
          <a:p>
            <a:pPr algn="l" eaLnBrk="1" hangingPunct="1">
              <a:lnSpc>
                <a:spcPts val="4800"/>
              </a:lnSpc>
              <a:defRPr/>
            </a:pPr>
            <a:r>
              <a:rPr lang="ru-RU" sz="4800" b="1" spc="300" dirty="0" smtClean="0">
                <a:solidFill>
                  <a:srgbClr val="92D050"/>
                </a:solidFill>
              </a:rPr>
              <a:t>Лютеранство:</a:t>
            </a:r>
          </a:p>
        </p:txBody>
      </p:sp>
      <p:pic>
        <p:nvPicPr>
          <p:cNvPr id="1026" name="Picture 2" descr="&amp;IEcy;&amp;vcy;&amp;acy;&amp;ncy;&amp;gcy;&amp;iecy;&amp;lcy;&amp;icy;&amp;chcy;&amp;iecy;&amp;scy;&amp;kcy;&amp;ocy;-&amp;lcy;&amp;yucy;&amp;tcy;&amp;iecy;&amp;rcy;&amp;acy;&amp;ncy;&amp;scy;&amp;kcy;&amp;acy;&amp;yacy; &amp;tscy;&amp;iecy;&amp;rcy;&amp;kcy;&amp;ocy;&amp;vcy;&amp;softcy; &amp;Mcy;&amp;acy;&amp;rcy;&amp;tcy;&amp;icy;&amp;ncy;&amp;acy; &amp;Lcy;&amp;yucy;&amp;tcy;&amp;iecy;&amp;rcy;&amp;acy;"/>
          <p:cNvPicPr>
            <a:picLocks noChangeAspect="1" noChangeArrowheads="1"/>
          </p:cNvPicPr>
          <p:nvPr/>
        </p:nvPicPr>
        <p:blipFill>
          <a:blip r:embed="rId2" cstate="print"/>
          <a:srcRect l="12598" r="30551" b="3307"/>
          <a:stretch>
            <a:fillRect/>
          </a:stretch>
        </p:blipFill>
        <p:spPr bwMode="auto">
          <a:xfrm>
            <a:off x="6821284" y="188640"/>
            <a:ext cx="2095757" cy="23762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1259632" y="188640"/>
            <a:ext cx="5508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4C0E00"/>
                </a:solidFill>
              </a:rPr>
              <a:t>Евангелическо-лютеранская церковь Мартина Лютера </a:t>
            </a:r>
          </a:p>
          <a:p>
            <a:pPr algn="r"/>
            <a:r>
              <a:rPr lang="ru-RU" sz="2000" b="1" dirty="0" smtClean="0">
                <a:solidFill>
                  <a:srgbClr val="4C0E00"/>
                </a:solidFill>
              </a:rPr>
              <a:t>в Даугавпилсе</a:t>
            </a:r>
            <a:endParaRPr lang="ru-RU" sz="2000" b="1" dirty="0">
              <a:solidFill>
                <a:srgbClr val="4C0E00"/>
              </a:solidFill>
            </a:endParaRPr>
          </a:p>
        </p:txBody>
      </p:sp>
      <p:pic>
        <p:nvPicPr>
          <p:cNvPr id="1028" name="Picture 4" descr="YELISEYFORUM.RU * &amp;Pcy;&amp;rcy;&amp;ocy;&amp;scy;&amp;mcy;&amp;ocy;&amp;tcy;&amp;rcy; &amp;tcy;&amp;iecy;&amp;mcy;&amp;ycy; - &amp;KHcy;&amp;rcy;&amp;icy;&amp;scy;&amp;tcy;&amp;icy;&amp;acy;&amp;ncy;&amp;scy;&amp;kcy;&amp;icy;&amp;iecy; &amp;tcy;&amp;iecy;&amp;lcy;&amp;iecy; &amp;rcy;&amp;acy;&amp;dcy;&amp;icy;&amp;ocy;&amp;kcy;&amp;acy;&amp;ncy;&amp;acy;&amp;lcy;&amp;ycy; &amp;icy;&amp;zcy; &amp;Kcy;&amp;acy;&amp;rcy;&amp;iecy;&amp;lcy;&amp;icy;&amp;i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2417500" cy="17281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2699792" y="1844824"/>
            <a:ext cx="1819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C0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Лютеранские</a:t>
            </a:r>
          </a:p>
          <a:p>
            <a:r>
              <a:rPr lang="ru-RU" b="1" dirty="0" smtClean="0">
                <a:solidFill>
                  <a:srgbClr val="4C0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служители</a:t>
            </a:r>
            <a:endParaRPr lang="ru-RU" b="1" dirty="0">
              <a:solidFill>
                <a:srgbClr val="4C0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Домашнее задание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2348880"/>
            <a:ext cx="8229600" cy="18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cs typeface="Andalus"/>
              </a:rPr>
              <a:t>§</a:t>
            </a:r>
            <a:r>
              <a:rPr lang="ru-RU" dirty="0" smtClean="0"/>
              <a:t>6– </a:t>
            </a:r>
            <a:r>
              <a:rPr lang="ru-RU" dirty="0" smtClean="0"/>
              <a:t>читать; отв. на </a:t>
            </a:r>
            <a:r>
              <a:rPr lang="ru-RU" dirty="0" err="1" smtClean="0"/>
              <a:t>вопр</a:t>
            </a:r>
            <a:r>
              <a:rPr lang="ru-RU" dirty="0" smtClean="0"/>
              <a:t>., выучить записи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pc="300" dirty="0" smtClean="0">
                <a:solidFill>
                  <a:srgbClr val="4C0E00"/>
                </a:solidFill>
              </a:rPr>
              <a:t>Причины Реформации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556792"/>
            <a:ext cx="8496944" cy="460851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ru-RU" sz="2800" b="1" dirty="0" smtClean="0"/>
              <a:t> Недовольство части населения  роскошью католической церкви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ru-RU" sz="2800" b="1" dirty="0" smtClean="0"/>
              <a:t> Обширные земельные владения церкви, вызывающие зависть малоземельных дворян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ru-RU" sz="2800" b="1" dirty="0" smtClean="0"/>
              <a:t> Рост грамотности среди населения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ru-RU" sz="2800" b="1" dirty="0" smtClean="0"/>
              <a:t> Продажа индульгенций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ru-RU" sz="2800" b="1" dirty="0" smtClean="0"/>
              <a:t> Несоответствие образа жизни служителей церкви их проповедям</a:t>
            </a:r>
          </a:p>
        </p:txBody>
      </p:sp>
      <p:pic>
        <p:nvPicPr>
          <p:cNvPr id="4" name="Picture 4" descr="Рисунок7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253368" y="1477974"/>
            <a:ext cx="8639112" cy="475933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07704" y="6309320"/>
            <a:ext cx="5543946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ru-RU" b="1" dirty="0"/>
              <a:t>Папа римский и католические богословы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2195513" y="333375"/>
            <a:ext cx="4608512" cy="10493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44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Реформация</a:t>
            </a:r>
          </a:p>
        </p:txBody>
      </p:sp>
      <p:pic>
        <p:nvPicPr>
          <p:cNvPr id="5" name="Picture 2" descr="Реформация разгром церкви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3608" y="1556792"/>
            <a:ext cx="7200800" cy="49685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/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187624" y="2060848"/>
            <a:ext cx="6912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-"/>
            </a:pPr>
            <a:r>
              <a:rPr lang="ru-RU" sz="3600" b="1" dirty="0">
                <a:solidFill>
                  <a:srgbClr val="002060"/>
                </a:solidFill>
              </a:rPr>
              <a:t> движение за переустройство (реформу)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католической </a:t>
            </a:r>
            <a:r>
              <a:rPr lang="ru-RU" sz="3600" b="1" dirty="0" smtClean="0">
                <a:solidFill>
                  <a:srgbClr val="002060"/>
                </a:solidFill>
              </a:rPr>
              <a:t>церкви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87624" y="4293096"/>
            <a:ext cx="71287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Религиозная революция, которая произвела переворот в жизни людей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schlosskirrche-ho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8338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94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4C0E00"/>
                </a:solidFill>
              </a:rPr>
              <a:t>Начало Реформации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57338"/>
            <a:ext cx="4680644" cy="4889500"/>
          </a:xfrm>
        </p:spPr>
        <p:txBody>
          <a:bodyPr/>
          <a:lstStyle/>
          <a:p>
            <a:pPr marL="0" algn="ctr" eaLnBrk="1" hangingPunct="1">
              <a:spcBef>
                <a:spcPts val="120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31 октября 1517 г. </a:t>
            </a:r>
            <a:r>
              <a:rPr lang="ru-RU" sz="2800" dirty="0" smtClean="0">
                <a:solidFill>
                  <a:srgbClr val="002060"/>
                </a:solidFill>
              </a:rPr>
              <a:t>преподаватель богословия в университете </a:t>
            </a:r>
          </a:p>
          <a:p>
            <a:pPr marL="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г. Виттенберга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pPr marL="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b="1" spc="300" dirty="0" smtClean="0">
                <a:solidFill>
                  <a:srgbClr val="C00000"/>
                </a:solidFill>
              </a:rPr>
              <a:t>Мартин Лютер </a:t>
            </a:r>
            <a:r>
              <a:rPr lang="ru-RU" sz="2800" dirty="0" smtClean="0">
                <a:solidFill>
                  <a:srgbClr val="002060"/>
                </a:solidFill>
              </a:rPr>
              <a:t>прикреплял какие-то листы бумаги к дверям небольшой церкви – </a:t>
            </a:r>
          </a:p>
          <a:p>
            <a:pPr marL="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«95 тезисов».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Лютер без шляп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674F2D"/>
              </a:clrFrom>
              <a:clrTo>
                <a:srgbClr val="674F2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60648"/>
            <a:ext cx="5832301" cy="625229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d2a41-martinho0lutero001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9149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Picture 6" descr="Лютер у своих тезис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17701"/>
            <a:ext cx="5400600" cy="6538843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57150">
            <a:noFill/>
          </a:ln>
          <a:effectLst>
            <a:softEdge rad="127000"/>
          </a:effectLst>
          <a:ex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spc="300" dirty="0" smtClean="0">
                <a:solidFill>
                  <a:srgbClr val="4C0E00"/>
                </a:solidFill>
              </a:rPr>
              <a:t>Мартин Лютер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105275" cy="47085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Крестьянского происхождения, от чего унаследовал   довольно грубое лицо простолюдина и неискоренимое упрямство, умение твёрдо стоять на ногах во время любых бедствий.</a:t>
            </a:r>
          </a:p>
        </p:txBody>
      </p:sp>
      <p:pic>
        <p:nvPicPr>
          <p:cNvPr id="8" name="Picture 15" descr="picture_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38227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220072" y="6237312"/>
            <a:ext cx="2736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1483 - 1546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b="1" dirty="0" smtClean="0">
                <a:solidFill>
                  <a:srgbClr val="4C0E00"/>
                </a:solidFill>
              </a:rPr>
              <a:t>Какие идеи выдвинул Мартин Лютер?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466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Учение Мартина Лютера: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5733256"/>
            <a:ext cx="6939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том стою и не могу иначе»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1673" y="1478972"/>
            <a:ext cx="849694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800" b="1" dirty="0"/>
              <a:t>Осудил …</a:t>
            </a:r>
          </a:p>
          <a:p>
            <a:pPr marL="742950" indent="-74295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800" b="1" dirty="0"/>
              <a:t>Церковь не может быть посредником …</a:t>
            </a:r>
          </a:p>
          <a:p>
            <a:pPr marL="742950" indent="-74295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800" b="1" dirty="0"/>
              <a:t>Человек спасается только </a:t>
            </a:r>
            <a:r>
              <a:rPr lang="ru-RU" sz="2800" b="1" dirty="0" smtClean="0"/>
              <a:t>…</a:t>
            </a:r>
          </a:p>
          <a:p>
            <a:pPr marL="742950" indent="-74295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800" b="1" dirty="0" smtClean="0"/>
              <a:t>Не признавал …</a:t>
            </a:r>
          </a:p>
          <a:p>
            <a:pPr marL="742950" indent="-74295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800" b="1" dirty="0" smtClean="0"/>
              <a:t>Церковь должна быть …</a:t>
            </a:r>
          </a:p>
          <a:p>
            <a:pPr marL="742950" indent="-74295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800" b="1" dirty="0" smtClean="0"/>
              <a:t>Подчиняться должна …</a:t>
            </a:r>
          </a:p>
          <a:p>
            <a:pPr marL="742950" indent="-74295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800" b="1" dirty="0" smtClean="0"/>
              <a:t>Богослужение д. б. на …</a:t>
            </a:r>
            <a:endParaRPr lang="ru-RU" sz="28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572000" y="5373216"/>
            <a:ext cx="484632" cy="432048"/>
          </a:xfrm>
          <a:prstGeom prst="downArrow">
            <a:avLst/>
          </a:prstGeom>
          <a:solidFill>
            <a:schemeClr val="tx2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4535996" y="1592796"/>
            <a:ext cx="360040" cy="6912768"/>
          </a:xfrm>
          <a:prstGeom prst="rightBrace">
            <a:avLst>
              <a:gd name="adj1" fmla="val 35801"/>
              <a:gd name="adj2" fmla="val 48894"/>
            </a:avLst>
          </a:prstGeom>
          <a:ln w="44450">
            <a:solidFill>
              <a:schemeClr val="tx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" grpId="0"/>
      <p:bldP spid="7" grpId="1"/>
      <p:bldP spid="8" grpId="0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искусство возрождения</Template>
  <TotalTime>766</TotalTime>
  <Words>655</Words>
  <Application>Microsoft Office PowerPoint</Application>
  <PresentationFormat>Экран (4:3)</PresentationFormat>
  <Paragraphs>94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Реформация в Германии</vt:lpstr>
      <vt:lpstr>План урока:</vt:lpstr>
      <vt:lpstr>Причины Реформации</vt:lpstr>
      <vt:lpstr>Презентация PowerPoint</vt:lpstr>
      <vt:lpstr>Начало Реформации</vt:lpstr>
      <vt:lpstr>Презентация PowerPoint</vt:lpstr>
      <vt:lpstr>Презентация PowerPoint</vt:lpstr>
      <vt:lpstr>Мартин Лютер</vt:lpstr>
      <vt:lpstr>Какие идеи выдвинул Мартин Лютер?</vt:lpstr>
      <vt:lpstr>Причины популярности</vt:lpstr>
      <vt:lpstr>Реакция церкви</vt:lpstr>
      <vt:lpstr>Презентация PowerPoint</vt:lpstr>
      <vt:lpstr>Презентация PowerPoint</vt:lpstr>
      <vt:lpstr>Презентация PowerPoint</vt:lpstr>
      <vt:lpstr>Презентация PowerPoint</vt:lpstr>
      <vt:lpstr>Народная Реформация</vt:lpstr>
      <vt:lpstr>Презентация PowerPoint</vt:lpstr>
      <vt:lpstr>Протестанты - ?</vt:lpstr>
      <vt:lpstr>30-е – 40-е гг. XVI в. - религиозные войны между католиками и протестантами</vt:lpstr>
      <vt:lpstr>Итоги Реформации в Германии</vt:lpstr>
      <vt:lpstr>Лютеранство: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Реформация в Германии.</dc:title>
  <dc:creator>Алёна</dc:creator>
  <cp:lastModifiedBy>Ала</cp:lastModifiedBy>
  <cp:revision>21</cp:revision>
  <dcterms:created xsi:type="dcterms:W3CDTF">2006-02-18T07:04:20Z</dcterms:created>
  <dcterms:modified xsi:type="dcterms:W3CDTF">2020-10-11T18:03:39Z</dcterms:modified>
</cp:coreProperties>
</file>