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332" r:id="rId2"/>
    <p:sldId id="292" r:id="rId3"/>
    <p:sldId id="293" r:id="rId4"/>
    <p:sldId id="294" r:id="rId5"/>
    <p:sldId id="297" r:id="rId6"/>
    <p:sldId id="315" r:id="rId7"/>
    <p:sldId id="298" r:id="rId8"/>
    <p:sldId id="316" r:id="rId9"/>
    <p:sldId id="299" r:id="rId10"/>
    <p:sldId id="317" r:id="rId11"/>
    <p:sldId id="300" r:id="rId12"/>
    <p:sldId id="318" r:id="rId13"/>
    <p:sldId id="301" r:id="rId14"/>
    <p:sldId id="319" r:id="rId15"/>
    <p:sldId id="302" r:id="rId16"/>
    <p:sldId id="320" r:id="rId17"/>
    <p:sldId id="303" r:id="rId18"/>
    <p:sldId id="314" r:id="rId19"/>
    <p:sldId id="256" r:id="rId20"/>
    <p:sldId id="258" r:id="rId21"/>
    <p:sldId id="257" r:id="rId22"/>
    <p:sldId id="262" r:id="rId23"/>
    <p:sldId id="331" r:id="rId24"/>
    <p:sldId id="261" r:id="rId25"/>
    <p:sldId id="263" r:id="rId26"/>
    <p:sldId id="264" r:id="rId27"/>
    <p:sldId id="268" r:id="rId28"/>
    <p:sldId id="265" r:id="rId29"/>
    <p:sldId id="276" r:id="rId30"/>
    <p:sldId id="266" r:id="rId31"/>
    <p:sldId id="267" r:id="rId32"/>
    <p:sldId id="269" r:id="rId33"/>
    <p:sldId id="270" r:id="rId34"/>
    <p:sldId id="271" r:id="rId35"/>
    <p:sldId id="272" r:id="rId36"/>
    <p:sldId id="283" r:id="rId37"/>
    <p:sldId id="284" r:id="rId38"/>
    <p:sldId id="285" r:id="rId39"/>
    <p:sldId id="288" r:id="rId40"/>
    <p:sldId id="289" r:id="rId41"/>
    <p:sldId id="290" r:id="rId42"/>
    <p:sldId id="291" r:id="rId43"/>
    <p:sldId id="273" r:id="rId44"/>
    <p:sldId id="274" r:id="rId45"/>
    <p:sldId id="275" r:id="rId46"/>
    <p:sldId id="277" r:id="rId47"/>
    <p:sldId id="278" r:id="rId48"/>
    <p:sldId id="279" r:id="rId49"/>
    <p:sldId id="280" r:id="rId50"/>
    <p:sldId id="281" r:id="rId51"/>
    <p:sldId id="282" r:id="rId52"/>
    <p:sldId id="321" r:id="rId53"/>
    <p:sldId id="322" r:id="rId54"/>
    <p:sldId id="323" r:id="rId55"/>
    <p:sldId id="324" r:id="rId56"/>
    <p:sldId id="325" r:id="rId57"/>
    <p:sldId id="326" r:id="rId58"/>
    <p:sldId id="327" r:id="rId59"/>
    <p:sldId id="328" r:id="rId60"/>
    <p:sldId id="329" r:id="rId61"/>
    <p:sldId id="330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39E3BC-2542-4B92-9B5D-B3F6D02EC15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12" Type="http://schemas.openxmlformats.org/officeDocument/2006/relationships/slide" Target="slide28.xml"/><Relationship Id="rId2" Type="http://schemas.openxmlformats.org/officeDocument/2006/relationships/slide" Target="slide5.xml"/><Relationship Id="rId16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image" Target="../media/image9.jpeg"/><Relationship Id="rId5" Type="http://schemas.openxmlformats.org/officeDocument/2006/relationships/image" Target="../media/image6.jpeg"/><Relationship Id="rId15" Type="http://schemas.openxmlformats.org/officeDocument/2006/relationships/image" Target="../media/image11.jpeg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image" Target="../media/image8.jpeg"/><Relationship Id="rId14" Type="http://schemas.openxmlformats.org/officeDocument/2006/relationships/slide" Target="slide2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_7cdbf_8ac5b562_X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2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-1476375" y="476250"/>
            <a:ext cx="8229600" cy="1304925"/>
          </a:xfrm>
        </p:spPr>
        <p:txBody>
          <a:bodyPr/>
          <a:lstStyle/>
          <a:p>
            <a:r>
              <a:rPr lang="ru-RU" sz="4000" b="1">
                <a:solidFill>
                  <a:srgbClr val="CC0000"/>
                </a:solidFill>
              </a:rPr>
              <a:t>Галикарнасский</a:t>
            </a:r>
            <a:br>
              <a:rPr lang="ru-RU" sz="4000" b="1">
                <a:solidFill>
                  <a:srgbClr val="CC0000"/>
                </a:solidFill>
              </a:rPr>
            </a:br>
            <a:r>
              <a:rPr lang="ru-RU" sz="4000" b="1">
                <a:solidFill>
                  <a:srgbClr val="CC0000"/>
                </a:solidFill>
              </a:rPr>
              <a:t>мавзолей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60575"/>
            <a:ext cx="8229600" cy="4525963"/>
          </a:xfrm>
        </p:spPr>
        <p:txBody>
          <a:bodyPr/>
          <a:lstStyle/>
          <a:p>
            <a:r>
              <a:rPr lang="ru-RU"/>
              <a:t>Гробница царя Мавсола</a:t>
            </a:r>
          </a:p>
          <a:p>
            <a:r>
              <a:rPr lang="ru-RU"/>
              <a:t>Построена его вдовой</a:t>
            </a:r>
          </a:p>
          <a:p>
            <a:pPr>
              <a:buFontTx/>
              <a:buNone/>
            </a:pPr>
            <a:r>
              <a:rPr lang="ru-RU"/>
              <a:t>   царицей    Артемисией</a:t>
            </a:r>
          </a:p>
          <a:p>
            <a:r>
              <a:rPr lang="ru-RU"/>
              <a:t>Высота сооружения-60м</a:t>
            </a:r>
          </a:p>
          <a:p>
            <a:r>
              <a:rPr lang="ru-RU"/>
              <a:t>От имени Мавсола </a:t>
            </a:r>
          </a:p>
          <a:p>
            <a:pPr>
              <a:buFontTx/>
              <a:buNone/>
            </a:pPr>
            <a:r>
              <a:rPr lang="ru-RU"/>
              <a:t>   произошло слово </a:t>
            </a:r>
          </a:p>
          <a:p>
            <a:pPr>
              <a:buFontTx/>
              <a:buNone/>
            </a:pPr>
            <a:r>
              <a:rPr lang="ru-RU"/>
              <a:t>      «мавзолей» </a:t>
            </a:r>
          </a:p>
        </p:txBody>
      </p:sp>
      <p:pic>
        <p:nvPicPr>
          <p:cNvPr id="24581" name="Picture 5" descr="Мавзоле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263" y="188913"/>
            <a:ext cx="3816350" cy="6669087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-1189038" y="395288"/>
            <a:ext cx="8229601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ru-RU" sz="4000" b="1">
              <a:solidFill>
                <a:srgbClr val="CC0000"/>
              </a:solidFill>
            </a:endParaRPr>
          </a:p>
        </p:txBody>
      </p:sp>
      <p:sp>
        <p:nvSpPr>
          <p:cNvPr id="24584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79388" y="6165850"/>
            <a:ext cx="647700" cy="431800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gelikarna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Мавзолей-в-Галикарнас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mavzoley-v-galikarnase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-1476375" y="260350"/>
            <a:ext cx="8229600" cy="1143000"/>
          </a:xfrm>
        </p:spPr>
        <p:txBody>
          <a:bodyPr/>
          <a:lstStyle/>
          <a:p>
            <a:r>
              <a:rPr lang="ru-RU" sz="4000" b="1">
                <a:solidFill>
                  <a:srgbClr val="CC0000"/>
                </a:solidFill>
              </a:rPr>
              <a:t>Колосс</a:t>
            </a:r>
            <a:br>
              <a:rPr lang="ru-RU" sz="4000" b="1">
                <a:solidFill>
                  <a:srgbClr val="CC0000"/>
                </a:solidFill>
              </a:rPr>
            </a:br>
            <a:r>
              <a:rPr lang="ru-RU" sz="4000" b="1">
                <a:solidFill>
                  <a:srgbClr val="CC0000"/>
                </a:solidFill>
              </a:rPr>
              <a:t>Родосский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Гигантская статуя бога</a:t>
            </a:r>
          </a:p>
          <a:p>
            <a:pPr>
              <a:buFontTx/>
              <a:buNone/>
            </a:pPr>
            <a:r>
              <a:rPr lang="ru-RU"/>
              <a:t>   Гелиоса на о.Родос</a:t>
            </a:r>
          </a:p>
          <a:p>
            <a:r>
              <a:rPr lang="ru-RU"/>
              <a:t>Воздвигнута в 3в. до н.э.</a:t>
            </a:r>
          </a:p>
          <a:p>
            <a:r>
              <a:rPr lang="ru-RU"/>
              <a:t>Высота статуи – 36  м</a:t>
            </a:r>
          </a:p>
          <a:p>
            <a:endParaRPr lang="ru-RU"/>
          </a:p>
          <a:p>
            <a:r>
              <a:rPr lang="ru-RU">
                <a:solidFill>
                  <a:srgbClr val="CC0000"/>
                </a:solidFill>
              </a:rPr>
              <a:t>Колосс</a:t>
            </a:r>
            <a:r>
              <a:rPr lang="ru-RU"/>
              <a:t> – сооружение</a:t>
            </a:r>
          </a:p>
          <a:p>
            <a:pPr>
              <a:buFontTx/>
              <a:buNone/>
            </a:pPr>
            <a:r>
              <a:rPr lang="ru-RU"/>
              <a:t>   громадных размеров</a:t>
            </a:r>
          </a:p>
          <a:p>
            <a:pPr>
              <a:buFontTx/>
              <a:buNone/>
            </a:pPr>
            <a:endParaRPr lang="ru-RU"/>
          </a:p>
        </p:txBody>
      </p:sp>
      <p:pic>
        <p:nvPicPr>
          <p:cNvPr id="25604" name="Picture 4" descr="Колос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260350"/>
            <a:ext cx="3425825" cy="6408738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5608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79388" y="6165850"/>
            <a:ext cx="792162" cy="503238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Колосс-Родосски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koloss-rodosskiy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254-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-214346" y="428604"/>
            <a:ext cx="5929354" cy="1143000"/>
          </a:xfrm>
        </p:spPr>
        <p:txBody>
          <a:bodyPr/>
          <a:lstStyle/>
          <a:p>
            <a:r>
              <a:rPr lang="ru-RU" sz="5000" b="1" dirty="0">
                <a:solidFill>
                  <a:srgbClr val="CC0000"/>
                </a:solidFill>
              </a:rPr>
              <a:t>Александрийский</a:t>
            </a:r>
            <a:br>
              <a:rPr lang="ru-RU" sz="5000" b="1" dirty="0">
                <a:solidFill>
                  <a:srgbClr val="CC0000"/>
                </a:solidFill>
              </a:rPr>
            </a:br>
            <a:r>
              <a:rPr lang="ru-RU" sz="5000" b="1" dirty="0">
                <a:solidFill>
                  <a:srgbClr val="CC0000"/>
                </a:solidFill>
              </a:rPr>
              <a:t>маяк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ru-RU" sz="2400" b="1"/>
              <a:t>Самый большой маяк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 b="1"/>
              <a:t>    древности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sz="2400" b="1"/>
          </a:p>
          <a:p>
            <a:pPr>
              <a:lnSpc>
                <a:spcPct val="90000"/>
              </a:lnSpc>
            </a:pPr>
            <a:r>
              <a:rPr lang="ru-RU" sz="2400" b="1"/>
              <a:t>Высота трехъярусной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 b="1"/>
              <a:t>    башни – 135 м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sz="2400" b="1"/>
          </a:p>
          <a:p>
            <a:pPr>
              <a:lnSpc>
                <a:spcPct val="90000"/>
              </a:lnSpc>
            </a:pPr>
            <a:r>
              <a:rPr lang="ru-RU" sz="2400" b="1"/>
              <a:t>Построен около 280 г.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 b="1"/>
              <a:t>   до н. э. на о. Фарос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 b="1"/>
              <a:t>   в устье р.Нила, рядом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 b="1"/>
              <a:t>   с г.Александрией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/>
              <a:t>    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sz="2400"/>
          </a:p>
        </p:txBody>
      </p:sp>
      <p:pic>
        <p:nvPicPr>
          <p:cNvPr id="26628" name="Picture 4" descr="Мая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9425" y="1"/>
            <a:ext cx="3584575" cy="68580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6629" name="AutoShape 5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23850" y="6021388"/>
            <a:ext cx="863600" cy="57467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6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Александрийский-мая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>
                <a:solidFill>
                  <a:srgbClr val="800000"/>
                </a:solidFill>
              </a:rPr>
              <a:t>Семь чудес Древнего мира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ru-RU" sz="2400"/>
              <a:t>Висячие </a:t>
            </a:r>
            <a:r>
              <a:rPr lang="ru-RU" sz="2400">
                <a:solidFill>
                  <a:schemeClr val="accent2"/>
                </a:solidFill>
              </a:rPr>
              <a:t>сады Семирамиды</a:t>
            </a:r>
            <a:r>
              <a:rPr lang="ru-RU" sz="2400"/>
              <a:t> разрушены наводнениями реки Евфрата.</a:t>
            </a:r>
          </a:p>
          <a:p>
            <a:pPr>
              <a:lnSpc>
                <a:spcPct val="80000"/>
              </a:lnSpc>
            </a:pPr>
            <a:r>
              <a:rPr lang="ru-RU" sz="2400">
                <a:solidFill>
                  <a:schemeClr val="accent2"/>
                </a:solidFill>
              </a:rPr>
              <a:t>Храм Артемиды</a:t>
            </a:r>
            <a:r>
              <a:rPr lang="ru-RU" sz="2400"/>
              <a:t> был восстановлен, а потом снова разрушен.</a:t>
            </a:r>
          </a:p>
          <a:p>
            <a:pPr>
              <a:lnSpc>
                <a:spcPct val="80000"/>
              </a:lnSpc>
            </a:pPr>
            <a:r>
              <a:rPr lang="ru-RU" sz="2400">
                <a:solidFill>
                  <a:schemeClr val="accent2"/>
                </a:solidFill>
              </a:rPr>
              <a:t>Статуя Зевса</a:t>
            </a:r>
            <a:r>
              <a:rPr lang="ru-RU" sz="2400"/>
              <a:t> сгорела.</a:t>
            </a:r>
          </a:p>
          <a:p>
            <a:pPr>
              <a:lnSpc>
                <a:spcPct val="80000"/>
              </a:lnSpc>
            </a:pPr>
            <a:r>
              <a:rPr lang="ru-RU" sz="2400">
                <a:solidFill>
                  <a:schemeClr val="accent2"/>
                </a:solidFill>
              </a:rPr>
              <a:t>Мавзолей</a:t>
            </a:r>
            <a:r>
              <a:rPr lang="ru-RU" sz="2400"/>
              <a:t> разобрали в 15 в.крестоносцы для постройки крепости.</a:t>
            </a:r>
          </a:p>
          <a:p>
            <a:pPr>
              <a:lnSpc>
                <a:spcPct val="80000"/>
              </a:lnSpc>
            </a:pPr>
            <a:r>
              <a:rPr lang="ru-RU" sz="2400">
                <a:solidFill>
                  <a:schemeClr val="accent2"/>
                </a:solidFill>
              </a:rPr>
              <a:t>Колосс</a:t>
            </a:r>
            <a:r>
              <a:rPr lang="ru-RU" sz="2400"/>
              <a:t> рухнул при землетрясении.</a:t>
            </a:r>
          </a:p>
          <a:p>
            <a:pPr>
              <a:lnSpc>
                <a:spcPct val="80000"/>
              </a:lnSpc>
            </a:pPr>
            <a:r>
              <a:rPr lang="ru-RU" sz="2400">
                <a:solidFill>
                  <a:schemeClr val="accent2"/>
                </a:solidFill>
              </a:rPr>
              <a:t>Александрийский маяк</a:t>
            </a:r>
            <a:r>
              <a:rPr lang="ru-RU" sz="2400"/>
              <a:t> разрушен при землетрясении.</a:t>
            </a:r>
          </a:p>
          <a:p>
            <a:pPr>
              <a:lnSpc>
                <a:spcPct val="80000"/>
              </a:lnSpc>
            </a:pPr>
            <a:endParaRPr lang="ru-RU" sz="2400"/>
          </a:p>
          <a:p>
            <a:pPr>
              <a:lnSpc>
                <a:spcPct val="80000"/>
              </a:lnSpc>
            </a:pPr>
            <a:r>
              <a:rPr lang="ru-RU" sz="2400"/>
              <a:t>Только</a:t>
            </a:r>
            <a:r>
              <a:rPr lang="ru-RU" sz="2400">
                <a:solidFill>
                  <a:schemeClr val="accent2"/>
                </a:solidFill>
              </a:rPr>
              <a:t> пирамиды</a:t>
            </a:r>
            <a:r>
              <a:rPr lang="ru-RU" sz="2400"/>
              <a:t> уцелели. Недаром говорят, что их боится время.</a:t>
            </a:r>
          </a:p>
        </p:txBody>
      </p:sp>
      <p:sp>
        <p:nvSpPr>
          <p:cNvPr id="27652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39750" y="5876925"/>
            <a:ext cx="1079500" cy="431800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229600" cy="4525963"/>
          </a:xfrm>
        </p:spPr>
        <p:txBody>
          <a:bodyPr/>
          <a:lstStyle/>
          <a:p>
            <a:r>
              <a:rPr lang="ru-RU" sz="2800">
                <a:solidFill>
                  <a:srgbClr val="CC0000"/>
                </a:solidFill>
              </a:rPr>
              <a:t>Пирамиды</a:t>
            </a:r>
            <a:r>
              <a:rPr lang="ru-RU" sz="2400"/>
              <a:t>-гробницы древних египетских царей-     фараонов</a:t>
            </a:r>
          </a:p>
        </p:txBody>
      </p:sp>
      <p:sp>
        <p:nvSpPr>
          <p:cNvPr id="19460" name="WordArt 4"/>
          <p:cNvSpPr>
            <a:spLocks noChangeArrowheads="1" noChangeShapeType="1" noTextEdit="1"/>
          </p:cNvSpPr>
          <p:nvPr/>
        </p:nvSpPr>
        <p:spPr bwMode="auto">
          <a:xfrm>
            <a:off x="971550" y="333375"/>
            <a:ext cx="6985000" cy="935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Египетские пирамиды</a:t>
            </a:r>
          </a:p>
        </p:txBody>
      </p:sp>
      <p:pic>
        <p:nvPicPr>
          <p:cNvPr id="19462" name="Picture 6" descr="Пирамид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2420938"/>
            <a:ext cx="8135937" cy="424815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9463" name="AutoShape 7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107950" y="6092825"/>
            <a:ext cx="576263" cy="611188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14" y="785794"/>
            <a:ext cx="6948514" cy="557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928670"/>
            <a:ext cx="6400800" cy="1752600"/>
          </a:xfrm>
        </p:spPr>
        <p:txBody>
          <a:bodyPr>
            <a:normAutofit fontScale="92500"/>
          </a:bodyPr>
          <a:lstStyle/>
          <a:p>
            <a:pPr algn="ctr"/>
            <a:r>
              <a:rPr lang="ru-RU" sz="4400" b="1" dirty="0" smtClean="0"/>
              <a:t>Древний Египет – страна сфинксов и пирамид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60475938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214282" y="1285860"/>
            <a:ext cx="8715436" cy="3009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Семь чудес света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85780"/>
            <a:ext cx="2952328" cy="200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Древние пирамиды Египта хранят в себе великое множество тайн и загадок.</a:t>
            </a:r>
          </a:p>
          <a:p>
            <a:r>
              <a:rPr lang="ru-RU" dirty="0"/>
              <a:t>До сегодняшнего дня ученые отводили пирамидам лишь роль саркофагов</a:t>
            </a:r>
          </a:p>
          <a:p>
            <a:r>
              <a:rPr lang="ru-RU" dirty="0"/>
              <a:t>фараонов – правителей страны и египетских жрецов. Люди ни в прежние</a:t>
            </a:r>
          </a:p>
          <a:p>
            <a:r>
              <a:rPr lang="ru-RU" dirty="0"/>
              <a:t>времена, ни сейчас не могли понять, для каких целей и для кого возводились эти гигантские храмы.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0477569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Вопрос: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/>
              <a:t>Можно ли разгадать тайны египетских пирамид?</a:t>
            </a:r>
          </a:p>
          <a:p>
            <a:pPr algn="ctr"/>
            <a:endParaRPr lang="ru-RU" sz="4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16668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04552"/>
            <a:ext cx="2286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8209783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dirty="0"/>
              <a:t>Для чего строили пирамиды?</a:t>
            </a:r>
          </a:p>
        </p:txBody>
      </p:sp>
      <p:pic>
        <p:nvPicPr>
          <p:cNvPr id="13314" name="Picture 2" descr="G:\Ермишина\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20688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9216112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turistic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Древний </a:t>
            </a:r>
            <a:r>
              <a:rPr lang="ru-RU" dirty="0"/>
              <a:t>Египет объясняет это тем особым значением, которое имели в Древнем Египте заупокойные культы, тесно связанные с широко развитыми культами умирающих и воскресающих божеств природы мира и Древнего Египта. Естественно, что царь и рабовладельческая знать Древнего Египта, игравшие главную роль в этих культах, уделяли особое внимание обеспечению себе посмертной ―вечной жизни‖, а следовательно – сооружению прочных гробниц В Древнем Египте  По представлениям обитавшего в долине Нила первобытного человека, загробная жизнь являлась подобием земной, и умерший человек так же нуждался в жилище и еде, как и живой; гробница мыслилась домом умершего.   Из этого же родилось стремление в Древнем Египте сохранить тело умершего или хотя бы голову.  </a:t>
            </a:r>
            <a:endParaRPr lang="ru-RU" dirty="0" smtClean="0"/>
          </a:p>
          <a:p>
            <a:r>
              <a:rPr lang="ru-RU" dirty="0" smtClean="0"/>
              <a:t>Итак</a:t>
            </a:r>
            <a:r>
              <a:rPr lang="ru-RU" dirty="0"/>
              <a:t>, гробница в Древнем Египте - дом умершего- должна была служить таким помещением, где была бы в полной сохранности мумия, где помещалась бы статуя умершего и </a:t>
            </a:r>
            <a:r>
              <a:rPr lang="ru-RU" dirty="0" smtClean="0"/>
              <a:t>куда его родные могли приносить все необходимое для его питания.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ПИРАМИДЫ – «ДОМА </a:t>
            </a:r>
            <a:r>
              <a:rPr lang="ru-RU" sz="3600" dirty="0" smtClean="0"/>
              <a:t>ВЕЧНОСТИ»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276041383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412776"/>
            <a:ext cx="374441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365104"/>
            <a:ext cx="3744416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ПЕРВЫЕ ПИРАМИДЫ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4032250" y="273050"/>
            <a:ext cx="5111750" cy="5853113"/>
          </a:xfrm>
        </p:spPr>
        <p:txBody>
          <a:bodyPr>
            <a:normAutofit fontScale="77500" lnSpcReduction="20000"/>
          </a:bodyPr>
          <a:lstStyle/>
          <a:p>
            <a:pPr marL="137160" indent="0">
              <a:buNone/>
            </a:pPr>
            <a:r>
              <a:rPr lang="ru-RU" dirty="0" smtClean="0"/>
              <a:t>    </a:t>
            </a:r>
          </a:p>
          <a:p>
            <a:pPr marL="137160" indent="0">
              <a:buNone/>
            </a:pPr>
            <a:endParaRPr lang="ru-RU" dirty="0"/>
          </a:p>
          <a:p>
            <a:pPr marL="137160" indent="0">
              <a:buNone/>
            </a:pPr>
            <a:endParaRPr lang="ru-RU" dirty="0" smtClean="0"/>
          </a:p>
          <a:p>
            <a:pPr marL="137160" indent="0">
              <a:buNone/>
            </a:pPr>
            <a:endParaRPr lang="ru-RU" dirty="0" smtClean="0"/>
          </a:p>
          <a:p>
            <a:pPr marL="137160" indent="0">
              <a:buNone/>
            </a:pPr>
            <a:endParaRPr lang="ru-RU" dirty="0"/>
          </a:p>
          <a:p>
            <a:pPr marL="137160" indent="0">
              <a:buNone/>
            </a:pPr>
            <a:r>
              <a:rPr lang="ru-RU" dirty="0" smtClean="0"/>
              <a:t>Египетские </a:t>
            </a:r>
            <a:r>
              <a:rPr lang="ru-RU" dirty="0"/>
              <a:t>пирамиды являются объектами всемирного исторического и культурного наследия.</a:t>
            </a:r>
          </a:p>
          <a:p>
            <a:pPr marL="137160" indent="0">
              <a:buNone/>
            </a:pPr>
            <a:r>
              <a:rPr lang="ru-RU" dirty="0"/>
              <a:t>Сейчас египтологи насчитывают 108 пирамид. Но как ни удивительно первыми </a:t>
            </a:r>
            <a:r>
              <a:rPr lang="ru-RU" dirty="0" smtClean="0"/>
              <a:t>пирамиды стали </a:t>
            </a:r>
            <a:r>
              <a:rPr lang="ru-RU" dirty="0"/>
              <a:t>строить отнюдь не египтяне</a:t>
            </a:r>
            <a:r>
              <a:rPr lang="ru-RU" dirty="0" smtClean="0"/>
              <a:t>. </a:t>
            </a:r>
          </a:p>
          <a:p>
            <a:pPr marL="137160" indent="0">
              <a:buNone/>
            </a:pPr>
            <a:r>
              <a:rPr lang="ru-RU" dirty="0" smtClean="0"/>
              <a:t>   Первые     пирамиды </a:t>
            </a:r>
            <a:r>
              <a:rPr lang="ru-RU" dirty="0"/>
              <a:t>ступенчатой </a:t>
            </a:r>
            <a:r>
              <a:rPr lang="ru-RU" dirty="0" smtClean="0"/>
              <a:t>структуры, называвшиеся </a:t>
            </a:r>
            <a:r>
              <a:rPr lang="ru-RU" dirty="0" err="1"/>
              <a:t>зиккуратами</a:t>
            </a:r>
            <a:r>
              <a:rPr lang="ru-RU" dirty="0"/>
              <a:t>, появились в древних Уре и Вавилоне, примерно в то </a:t>
            </a:r>
            <a:r>
              <a:rPr lang="ru-RU" dirty="0" smtClean="0"/>
              <a:t>время (</a:t>
            </a:r>
            <a:r>
              <a:rPr lang="ru-RU" dirty="0" err="1" smtClean="0"/>
              <a:t>ок</a:t>
            </a:r>
            <a:r>
              <a:rPr lang="ru-RU" dirty="0"/>
              <a:t>. 2750 года до н.э.), когда в Египте правила Вторая династия. А вот </a:t>
            </a:r>
            <a:r>
              <a:rPr lang="ru-RU" dirty="0" smtClean="0"/>
              <a:t>«правильные» пирамиды </a:t>
            </a:r>
            <a:r>
              <a:rPr lang="ru-RU" dirty="0"/>
              <a:t>являются чисто египетским изобретением, относящимся примерно к 2550 году</a:t>
            </a:r>
          </a:p>
          <a:p>
            <a:pPr marL="137160" indent="0">
              <a:buNone/>
            </a:pPr>
            <a:r>
              <a:rPr lang="ru-RU" dirty="0"/>
              <a:t>до н.э., во время правления Четвертой династии.</a:t>
            </a:r>
          </a:p>
        </p:txBody>
      </p:sp>
    </p:spTree>
    <p:extLst>
      <p:ext uri="{BB962C8B-B14F-4D97-AF65-F5344CB8AC3E}">
        <p14:creationId xmlns="" xmlns:p14="http://schemas.microsoft.com/office/powerpoint/2010/main" val="79337689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5400" dirty="0" smtClean="0"/>
              <a:t>Как строили пирамиды?</a:t>
            </a:r>
            <a:endParaRPr lang="ru-RU" sz="5400" dirty="0"/>
          </a:p>
        </p:txBody>
      </p:sp>
      <p:pic>
        <p:nvPicPr>
          <p:cNvPr id="15363" name="Picture 3" descr="G:\Ермишина\ре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48680"/>
            <a:ext cx="3168352" cy="19442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7899330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/>
              <a:t>  Пирамида </a:t>
            </a:r>
            <a:r>
              <a:rPr lang="ru-RU" dirty="0"/>
              <a:t>состоит из двух миллионов трёхсот тысяч</a:t>
            </a:r>
          </a:p>
          <a:p>
            <a:pPr marL="0" indent="0">
              <a:buNone/>
            </a:pPr>
            <a:r>
              <a:rPr lang="ru-RU" dirty="0"/>
              <a:t>кубических блоков известняка с гладко</a:t>
            </a:r>
          </a:p>
          <a:p>
            <a:pPr marL="0" indent="0">
              <a:buNone/>
            </a:pPr>
            <a:r>
              <a:rPr lang="ru-RU" dirty="0"/>
              <a:t>отшлифованными сторонами. Подсчитали, что</a:t>
            </a:r>
          </a:p>
          <a:p>
            <a:pPr marL="0" indent="0">
              <a:buNone/>
            </a:pPr>
            <a:r>
              <a:rPr lang="ru-RU" dirty="0"/>
              <a:t>каждый блок весит в среднем 2,5 тонны, а самый</a:t>
            </a:r>
          </a:p>
          <a:p>
            <a:pPr marL="0" indent="0">
              <a:buNone/>
            </a:pPr>
            <a:r>
              <a:rPr lang="ru-RU" dirty="0"/>
              <a:t>тяжёлый - 15 тонн. Общий вес пирамиды около</a:t>
            </a:r>
          </a:p>
          <a:p>
            <a:pPr marL="0" indent="0">
              <a:buNone/>
            </a:pPr>
            <a:r>
              <a:rPr lang="ru-RU" dirty="0"/>
              <a:t>5,7 миллиона тонн. Камни её держатся</a:t>
            </a:r>
          </a:p>
          <a:p>
            <a:pPr marL="0" indent="0">
              <a:buNone/>
            </a:pPr>
            <a:r>
              <a:rPr lang="ru-RU" dirty="0"/>
              <a:t>собственной тяжестью - никакого связующего</a:t>
            </a:r>
          </a:p>
          <a:p>
            <a:pPr marL="0" indent="0">
              <a:buNone/>
            </a:pPr>
            <a:r>
              <a:rPr lang="ru-RU" dirty="0"/>
              <a:t>материала нет. Несмотря на это, блоки настолько</a:t>
            </a:r>
          </a:p>
          <a:p>
            <a:pPr marL="0" indent="0">
              <a:buNone/>
            </a:pPr>
            <a:r>
              <a:rPr lang="ru-RU" dirty="0"/>
              <a:t>тщательно пригнаны один к другому, что щель</a:t>
            </a:r>
          </a:p>
          <a:p>
            <a:pPr marL="0" indent="0">
              <a:buNone/>
            </a:pPr>
            <a:r>
              <a:rPr lang="ru-RU" dirty="0"/>
              <a:t>между ними не более пяти миллиметров. Такая</a:t>
            </a:r>
          </a:p>
          <a:p>
            <a:pPr marL="0" indent="0">
              <a:buNone/>
            </a:pPr>
            <a:r>
              <a:rPr lang="ru-RU" dirty="0"/>
              <a:t>искусная работа каменотёсов вызывает</a:t>
            </a:r>
          </a:p>
          <a:p>
            <a:pPr marL="0" indent="0">
              <a:buNone/>
            </a:pPr>
            <a:r>
              <a:rPr lang="ru-RU" dirty="0"/>
              <a:t>удивление. Ведь она выполнена в основном</a:t>
            </a:r>
          </a:p>
          <a:p>
            <a:pPr marL="0" indent="0">
              <a:buNone/>
            </a:pPr>
            <a:r>
              <a:rPr lang="ru-RU" dirty="0"/>
              <a:t>каменными орудиями. Известен и зодчий этой</a:t>
            </a:r>
          </a:p>
          <a:p>
            <a:pPr marL="0" indent="0">
              <a:buNone/>
            </a:pPr>
            <a:r>
              <a:rPr lang="ru-RU" dirty="0"/>
              <a:t>пирамиды - </a:t>
            </a:r>
            <a:r>
              <a:rPr lang="ru-RU" dirty="0" err="1"/>
              <a:t>Хемуин</a:t>
            </a:r>
            <a:r>
              <a:rPr lang="ru-RU" dirty="0"/>
              <a:t>. Исследователей ставило в</a:t>
            </a:r>
          </a:p>
          <a:p>
            <a:pPr marL="0" indent="0">
              <a:buNone/>
            </a:pPr>
            <a:r>
              <a:rPr lang="ru-RU" dirty="0"/>
              <a:t>тупик, каким образом древние строители смогли</a:t>
            </a:r>
          </a:p>
          <a:p>
            <a:pPr marL="0" indent="0">
              <a:buNone/>
            </a:pPr>
            <a:r>
              <a:rPr lang="ru-RU" dirty="0"/>
              <a:t>воздвигнуть такое грандиозное сооружение, да</a:t>
            </a:r>
          </a:p>
          <a:p>
            <a:pPr marL="0" indent="0">
              <a:buNone/>
            </a:pPr>
            <a:r>
              <a:rPr lang="ru-RU" dirty="0"/>
              <a:t>ещё не просто воздвигнуть, а придать ему</a:t>
            </a:r>
          </a:p>
          <a:p>
            <a:pPr marL="0" indent="0">
              <a:buNone/>
            </a:pPr>
            <a:r>
              <a:rPr lang="ru-RU" dirty="0"/>
              <a:t>геометрически правильную форму пирамиды.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СТРОИЛИ ПИРАМИДЫ?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492896"/>
            <a:ext cx="2808312" cy="3241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0204621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137160" indent="0">
              <a:buNone/>
            </a:pPr>
            <a:r>
              <a:rPr lang="ru-RU" dirty="0" smtClean="0"/>
              <a:t>   Сейчас </a:t>
            </a:r>
            <a:r>
              <a:rPr lang="ru-RU" dirty="0"/>
              <a:t>существует мнение, что подавляющее большинство блоков больших</a:t>
            </a:r>
          </a:p>
          <a:p>
            <a:pPr marL="137160" indent="0">
              <a:buNone/>
            </a:pPr>
            <a:r>
              <a:rPr lang="ru-RU" dirty="0"/>
              <a:t>египетских пирамид выполнены из бетона. По прошествии многих веков отличить</a:t>
            </a:r>
          </a:p>
          <a:p>
            <a:pPr marL="137160" indent="0">
              <a:buNone/>
            </a:pPr>
            <a:r>
              <a:rPr lang="ru-RU" dirty="0"/>
              <a:t>бетонные блоки от вырубленных из той же породы становится непросто,</a:t>
            </a:r>
          </a:p>
          <a:p>
            <a:pPr marL="137160" indent="0">
              <a:buNone/>
            </a:pPr>
            <a:r>
              <a:rPr lang="ru-RU" dirty="0"/>
              <a:t>поскольку они разрушаются, выветриваются и приобретают вид "естественных</a:t>
            </a:r>
          </a:p>
          <a:p>
            <a:pPr marL="137160" indent="0">
              <a:buNone/>
            </a:pPr>
            <a:r>
              <a:rPr lang="ru-RU" dirty="0"/>
              <a:t>камней". В 80-х гг. XX в. французский химик, профессор Бернского университета</a:t>
            </a:r>
          </a:p>
          <a:p>
            <a:pPr marL="137160" indent="0">
              <a:buNone/>
            </a:pPr>
            <a:r>
              <a:rPr lang="ru-RU" dirty="0"/>
              <a:t>Иосиф Давидович, анализируя химический состав "монолитов", из которых</a:t>
            </a:r>
          </a:p>
          <a:p>
            <a:pPr marL="137160" indent="0">
              <a:buNone/>
            </a:pPr>
            <a:r>
              <a:rPr lang="ru-RU" dirty="0"/>
              <a:t>сложены пирамиды, высказал предположение, что "они изготовлены из бетона".</a:t>
            </a:r>
          </a:p>
          <a:p>
            <a:pPr marL="137160" indent="0">
              <a:buNone/>
            </a:pPr>
            <a:r>
              <a:rPr lang="ru-RU" dirty="0"/>
              <a:t>Давидович определил 13 компонентов, из которых бетон мог приготовляться.</a:t>
            </a:r>
          </a:p>
          <a:p>
            <a:pPr marL="137160" indent="0">
              <a:buNone/>
            </a:pPr>
            <a:r>
              <a:rPr lang="ru-RU" dirty="0" smtClean="0"/>
              <a:t>   Теория </a:t>
            </a:r>
            <a:r>
              <a:rPr lang="ru-RU" dirty="0"/>
              <a:t>изготовления блоков для постройки пирамид в изложении Давидовича</a:t>
            </a:r>
          </a:p>
          <a:p>
            <a:pPr marL="137160" indent="0">
              <a:buNone/>
            </a:pPr>
            <a:r>
              <a:rPr lang="ru-RU" dirty="0"/>
              <a:t>выглядит так. Рабочие растирали при помощи примитивных жерновов или терок</a:t>
            </a:r>
          </a:p>
          <a:p>
            <a:pPr marL="137160" indent="0">
              <a:buNone/>
            </a:pPr>
            <a:r>
              <a:rPr lang="ru-RU" dirty="0"/>
              <a:t>мягкую породу. Затем ее просушивали, ссыпали в корзины и перевозили к месту</a:t>
            </a:r>
          </a:p>
          <a:p>
            <a:pPr marL="137160" indent="0">
              <a:buNone/>
            </a:pPr>
            <a:r>
              <a:rPr lang="ru-RU" dirty="0"/>
              <a:t>стройки. Несколько носильщиков поднимали наверх корзины с порошком.</a:t>
            </a:r>
          </a:p>
          <a:p>
            <a:pPr marL="137160" indent="0">
              <a:buNone/>
            </a:pPr>
            <a:r>
              <a:rPr lang="ru-RU" dirty="0"/>
              <a:t>Наверху готовили деревянную опалубку, заполняли ее порошком-смесью.</a:t>
            </a:r>
          </a:p>
          <a:p>
            <a:pPr marL="137160" indent="0">
              <a:buNone/>
            </a:pPr>
            <a:r>
              <a:rPr lang="ru-RU" dirty="0"/>
              <a:t>Заливали воду, перемешивали раствор. После застывания блока опалубку</a:t>
            </a:r>
          </a:p>
          <a:p>
            <a:pPr marL="137160" indent="0">
              <a:buNone/>
            </a:pPr>
            <a:r>
              <a:rPr lang="ru-RU" dirty="0"/>
              <a:t>снимали. Переходили к следующему. Так росла пирамида. Причем, при</a:t>
            </a:r>
          </a:p>
          <a:p>
            <a:pPr marL="137160" indent="0">
              <a:buNone/>
            </a:pPr>
            <a:r>
              <a:rPr lang="ru-RU" dirty="0" smtClean="0"/>
              <a:t>изготовлении </a:t>
            </a:r>
            <a:r>
              <a:rPr lang="ru-RU" dirty="0"/>
              <a:t>гигантских блоков вовсе не обязательно было целиком делать их из</a:t>
            </a:r>
          </a:p>
          <a:p>
            <a:pPr marL="137160" indent="0">
              <a:buNone/>
            </a:pPr>
            <a:r>
              <a:rPr lang="ru-RU" dirty="0"/>
              <a:t>застывающего жидкого раствора.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строили пирамиды?</a:t>
            </a:r>
            <a:endParaRPr lang="ru-RU" dirty="0"/>
          </a:p>
        </p:txBody>
      </p:sp>
      <p:pic>
        <p:nvPicPr>
          <p:cNvPr id="14338" name="Picture 2" descr="G:\Ермишина\лап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916832"/>
            <a:ext cx="1923678" cy="3600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5243510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•</a:t>
            </a:r>
            <a:r>
              <a:rPr lang="ru-RU" dirty="0"/>
              <a:t>Форма пирамиды обладает чудодейственными свойствами.    </a:t>
            </a:r>
            <a:endParaRPr lang="ru-RU" dirty="0" smtClean="0"/>
          </a:p>
          <a:p>
            <a:r>
              <a:rPr lang="ru-RU" dirty="0" smtClean="0"/>
              <a:t>•</a:t>
            </a:r>
            <a:r>
              <a:rPr lang="ru-RU" dirty="0"/>
              <a:t>В частности, было выявлено, что важна не только форма пирамиды, но и ее пропорции, а также ориентация пирамиды по сторонам света. </a:t>
            </a:r>
            <a:endParaRPr lang="ru-RU" dirty="0" smtClean="0"/>
          </a:p>
          <a:p>
            <a:r>
              <a:rPr lang="ru-RU" dirty="0" smtClean="0"/>
              <a:t>•</a:t>
            </a:r>
            <a:r>
              <a:rPr lang="ru-RU" dirty="0"/>
              <a:t>Как показывают многочисленные исследования, максимальные эффекты проявляются в геометрическом центре пирамиды и над ее вершиной. </a:t>
            </a:r>
            <a:endParaRPr lang="ru-RU" dirty="0" smtClean="0"/>
          </a:p>
          <a:p>
            <a:r>
              <a:rPr lang="ru-RU" dirty="0" smtClean="0"/>
              <a:t>•</a:t>
            </a:r>
            <a:r>
              <a:rPr lang="ru-RU" dirty="0"/>
              <a:t>Отметим, что в геометрическом центре Великой пирамиды заканчивается Большая галерея - одна из наиболее внушительных и тщательно выполненных «деталей» пирамиды. Здесь же начинается горизонтальный проход в так называемую «камеру царя», изобилующий множественными непонятными деталями: перепадами высоты, пазами в стенах, гранитной перемычкой и т.п. </a:t>
            </a:r>
            <a:endParaRPr lang="ru-RU" dirty="0" smtClean="0"/>
          </a:p>
          <a:p>
            <a:r>
              <a:rPr lang="ru-RU" dirty="0" smtClean="0"/>
              <a:t>•</a:t>
            </a:r>
            <a:r>
              <a:rPr lang="ru-RU" dirty="0"/>
              <a:t>С другой стороны, именно на вершине Великой пирамиды, согласно египетской мифологии, находился ее важнейший ее важнейший </a:t>
            </a:r>
            <a:r>
              <a:rPr lang="ru-RU" dirty="0" smtClean="0"/>
              <a:t>элемент – камен Бен-Бен.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Почему была выбрана пирамидальная форма?</a:t>
            </a:r>
          </a:p>
        </p:txBody>
      </p:sp>
    </p:spTree>
    <p:extLst>
      <p:ext uri="{BB962C8B-B14F-4D97-AF65-F5344CB8AC3E}">
        <p14:creationId xmlns="" xmlns:p14="http://schemas.microsoft.com/office/powerpoint/2010/main" val="321293777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4286256"/>
            <a:ext cx="7643813" cy="3773487"/>
          </a:xfrm>
        </p:spPr>
        <p:txBody>
          <a:bodyPr/>
          <a:lstStyle/>
          <a:p>
            <a:r>
              <a:rPr lang="ru-RU" sz="2800" dirty="0"/>
              <a:t>Так называют прославленные в древности сооружения и статуи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18438" name="WordArt 6"/>
          <p:cNvSpPr>
            <a:spLocks noChangeArrowheads="1" noChangeShapeType="1" noTextEdit="1"/>
          </p:cNvSpPr>
          <p:nvPr/>
        </p:nvSpPr>
        <p:spPr bwMode="auto">
          <a:xfrm rot="365219">
            <a:off x="645391" y="253407"/>
            <a:ext cx="6989763" cy="355572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34781" scaled="1"/>
                </a:gradFill>
                <a:latin typeface="Impact"/>
              </a:rPr>
              <a:t>Семь чудес света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137160" indent="0">
              <a:buNone/>
            </a:pPr>
            <a:r>
              <a:rPr lang="ru-RU" dirty="0" smtClean="0"/>
              <a:t>  Зачем </a:t>
            </a:r>
            <a:r>
              <a:rPr lang="ru-RU" dirty="0"/>
              <a:t>древние зодчие добивались такой высокой</a:t>
            </a:r>
          </a:p>
          <a:p>
            <a:pPr marL="137160" indent="0">
              <a:buNone/>
            </a:pPr>
            <a:r>
              <a:rPr lang="ru-RU" dirty="0"/>
              <a:t>точности, если эта точность не могла быть </a:t>
            </a:r>
            <a:r>
              <a:rPr lang="ru-RU" dirty="0" smtClean="0"/>
              <a:t>даже</a:t>
            </a:r>
            <a:endParaRPr lang="ru-RU" dirty="0"/>
          </a:p>
          <a:p>
            <a:pPr marL="137160" indent="0">
              <a:buNone/>
            </a:pPr>
            <a:r>
              <a:rPr lang="ru-RU" dirty="0"/>
              <a:t>замечена простым глазом?</a:t>
            </a:r>
          </a:p>
          <a:p>
            <a:pPr marL="137160" indent="0">
              <a:buNone/>
            </a:pPr>
            <a:r>
              <a:rPr lang="ru-RU" dirty="0" smtClean="0"/>
              <a:t>  Один </a:t>
            </a:r>
            <a:r>
              <a:rPr lang="ru-RU" dirty="0"/>
              <a:t>из ответов на эти вопросы, возможно, кроется в</a:t>
            </a:r>
          </a:p>
          <a:p>
            <a:pPr marL="137160" indent="0">
              <a:buNone/>
            </a:pPr>
            <a:r>
              <a:rPr lang="ru-RU" dirty="0"/>
              <a:t>стремлении древних зодчих зашифровать в размерах</a:t>
            </a:r>
          </a:p>
          <a:p>
            <a:pPr marL="137160" indent="0">
              <a:buNone/>
            </a:pPr>
            <a:r>
              <a:rPr lang="ru-RU" dirty="0"/>
              <a:t>Великой Пирамиды некие фундаментальные</a:t>
            </a:r>
          </a:p>
          <a:p>
            <a:pPr marL="137160" indent="0">
              <a:buNone/>
            </a:pPr>
            <a:r>
              <a:rPr lang="ru-RU" dirty="0"/>
              <a:t>численные значения. А для этого требуется высокая</a:t>
            </a:r>
          </a:p>
          <a:p>
            <a:pPr marL="137160" indent="0">
              <a:buNone/>
            </a:pPr>
            <a:r>
              <a:rPr lang="ru-RU" dirty="0"/>
              <a:t>точность размеров. В результате, например, отношение</a:t>
            </a:r>
          </a:p>
          <a:p>
            <a:pPr marL="137160" indent="0">
              <a:buNone/>
            </a:pPr>
            <a:r>
              <a:rPr lang="ru-RU" dirty="0"/>
              <a:t>длины основания пирамиды к ее высоте, разделенное</a:t>
            </a:r>
          </a:p>
          <a:p>
            <a:pPr marL="137160" indent="0">
              <a:buNone/>
            </a:pPr>
            <a:r>
              <a:rPr lang="ru-RU" dirty="0"/>
              <a:t>пополам, дает знаменитое число "пи" (отношение</a:t>
            </a:r>
          </a:p>
          <a:p>
            <a:pPr marL="137160" indent="0">
              <a:buNone/>
            </a:pPr>
            <a:r>
              <a:rPr lang="ru-RU" dirty="0"/>
              <a:t>длины окружности к ее диаметру) с точностью до</a:t>
            </a:r>
          </a:p>
          <a:p>
            <a:pPr marL="137160" indent="0">
              <a:buNone/>
            </a:pPr>
            <a:r>
              <a:rPr lang="ru-RU" dirty="0"/>
              <a:t>шестого знака! Об этом числе говорится в</a:t>
            </a:r>
          </a:p>
          <a:p>
            <a:pPr marL="137160" indent="0">
              <a:buNone/>
            </a:pPr>
            <a:r>
              <a:rPr lang="ru-RU" dirty="0"/>
              <a:t>древнеегипетском папирусе </a:t>
            </a:r>
            <a:r>
              <a:rPr lang="ru-RU" dirty="0" err="1"/>
              <a:t>Ринда</a:t>
            </a:r>
            <a:r>
              <a:rPr lang="ru-RU" dirty="0"/>
              <a:t> (хранящемся в</a:t>
            </a:r>
          </a:p>
          <a:p>
            <a:pPr marL="137160" indent="0">
              <a:buNone/>
            </a:pPr>
            <a:r>
              <a:rPr lang="ru-RU" dirty="0"/>
              <a:t>Британском музее в Лондоне). Возможно, оно</a:t>
            </a:r>
          </a:p>
          <a:p>
            <a:pPr marL="137160" indent="0">
              <a:buNone/>
            </a:pPr>
            <a:r>
              <a:rPr lang="ru-RU" dirty="0"/>
              <a:t>намеренно зашифровано в размерах Пирамиды</a:t>
            </a:r>
          </a:p>
          <a:p>
            <a:pPr marL="137160" indent="0">
              <a:buNone/>
            </a:pPr>
            <a:r>
              <a:rPr lang="ru-RU" dirty="0"/>
              <a:t>Хеопса, причем с более точным значением, чем его</a:t>
            </a:r>
          </a:p>
          <a:p>
            <a:pPr marL="137160" indent="0">
              <a:buNone/>
            </a:pPr>
            <a:r>
              <a:rPr lang="ru-RU" dirty="0"/>
              <a:t>знал великий Архимед, живший позже на 2000 лет! Эта</a:t>
            </a:r>
          </a:p>
          <a:p>
            <a:pPr marL="137160" indent="0">
              <a:buNone/>
            </a:pPr>
            <a:r>
              <a:rPr lang="ru-RU" dirty="0"/>
              <a:t>идея воодушевила энтузиастов на поиски других</a:t>
            </a:r>
          </a:p>
          <a:p>
            <a:pPr marL="137160" indent="0">
              <a:buNone/>
            </a:pPr>
            <a:r>
              <a:rPr lang="ru-RU" dirty="0"/>
              <a:t>фундаментальных соотношений в Пирамиде Хеопса.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dirty="0"/>
              <a:t>ТАЙНЫ ВЕЛИКОЙ ПИРАМИДЫ </a:t>
            </a:r>
            <a:r>
              <a:rPr lang="ru-RU" b="0" dirty="0" smtClean="0"/>
              <a:t>ХЕОПСА (ЧИСЛО </a:t>
            </a:r>
            <a:r>
              <a:rPr lang="ru-RU" b="0" dirty="0"/>
              <a:t>ПИ</a:t>
            </a:r>
            <a:r>
              <a:rPr lang="ru-RU" b="0" dirty="0" smtClean="0"/>
              <a:t>)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348880"/>
            <a:ext cx="344805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9046128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4536504" cy="292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942161" y="3562759"/>
            <a:ext cx="2622003" cy="2190567"/>
          </a:xfrm>
        </p:spPr>
        <p:txBody>
          <a:bodyPr/>
          <a:lstStyle/>
          <a:p>
            <a:r>
              <a:rPr lang="ru-RU" dirty="0"/>
              <a:t>ПИРАМИДА-ЛИНЗА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76056" y="548680"/>
            <a:ext cx="3096344" cy="5577483"/>
          </a:xfrm>
        </p:spPr>
        <p:txBody>
          <a:bodyPr>
            <a:normAutofit fontScale="62500" lnSpcReduction="20000"/>
          </a:bodyPr>
          <a:lstStyle/>
          <a:p>
            <a:pPr marL="137160" indent="0">
              <a:buNone/>
            </a:pPr>
            <a:r>
              <a:rPr lang="ru-RU" dirty="0" smtClean="0"/>
              <a:t>  Американский </a:t>
            </a:r>
            <a:r>
              <a:rPr lang="ru-RU" dirty="0"/>
              <a:t>инженер Раймонд Д. </a:t>
            </a:r>
            <a:r>
              <a:rPr lang="ru-RU" dirty="0" err="1"/>
              <a:t>Маннерс</a:t>
            </a:r>
            <a:r>
              <a:rPr lang="ru-RU" dirty="0"/>
              <a:t>, в статье, опубликованной в журнале</a:t>
            </a:r>
          </a:p>
          <a:p>
            <a:pPr marL="137160" indent="0">
              <a:buNone/>
            </a:pPr>
            <a:r>
              <a:rPr lang="ru-RU" dirty="0"/>
              <a:t>"</a:t>
            </a:r>
            <a:r>
              <a:rPr lang="ru-RU" dirty="0" err="1"/>
              <a:t>Фэйт</a:t>
            </a:r>
            <a:r>
              <a:rPr lang="ru-RU" dirty="0"/>
              <a:t>" за ноябрь 1996 года, сообщает, что в первозданном виде Пирамиду</a:t>
            </a:r>
          </a:p>
          <a:p>
            <a:pPr marL="137160" indent="0">
              <a:buNone/>
            </a:pPr>
            <a:r>
              <a:rPr lang="ru-RU" dirty="0"/>
              <a:t>отличали две особенности: сверкающие поверхности и... вогнутые в средней</a:t>
            </a:r>
          </a:p>
          <a:p>
            <a:pPr marL="137160" indent="0">
              <a:buNone/>
            </a:pPr>
            <a:r>
              <a:rPr lang="ru-RU" dirty="0"/>
              <a:t>части грани! Древние строители покрыли Пирамиду слоем полированного</a:t>
            </a:r>
          </a:p>
          <a:p>
            <a:pPr marL="137160" indent="0">
              <a:buNone/>
            </a:pPr>
            <a:r>
              <a:rPr lang="ru-RU" dirty="0"/>
              <a:t>известняка толщиной 2,5 метра! 20-ти тонных камней обшивки было 144,000.</a:t>
            </a:r>
          </a:p>
          <a:p>
            <a:pPr marL="137160" indent="0">
              <a:buNone/>
            </a:pPr>
            <a:r>
              <a:rPr lang="ru-RU" dirty="0" smtClean="0"/>
              <a:t>   Они </a:t>
            </a:r>
            <a:r>
              <a:rPr lang="ru-RU" dirty="0"/>
              <a:t>были настолько блестящие, что могли быть замечены за сотни километров.</a:t>
            </a:r>
          </a:p>
          <a:p>
            <a:pPr marL="137160" indent="0">
              <a:buNone/>
            </a:pPr>
            <a:r>
              <a:rPr lang="ru-RU" dirty="0" smtClean="0"/>
              <a:t>  Утром </a:t>
            </a:r>
            <a:r>
              <a:rPr lang="ru-RU" dirty="0"/>
              <a:t>и в полдень, солнечный свет, отраженный этой обширной зеркальной</a:t>
            </a:r>
          </a:p>
          <a:p>
            <a:pPr marL="137160" indent="0">
              <a:buNone/>
            </a:pPr>
            <a:r>
              <a:rPr lang="ru-RU" dirty="0"/>
              <a:t>поверхности, был видим с луны.</a:t>
            </a:r>
          </a:p>
        </p:txBody>
      </p:sp>
    </p:spTree>
    <p:extLst>
      <p:ext uri="{BB962C8B-B14F-4D97-AF65-F5344CB8AC3E}">
        <p14:creationId xmlns="" xmlns:p14="http://schemas.microsoft.com/office/powerpoint/2010/main" val="271153264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  В </a:t>
            </a:r>
            <a:r>
              <a:rPr lang="ru-RU" dirty="0"/>
              <a:t>настоящее время главный вход в</a:t>
            </a:r>
          </a:p>
          <a:p>
            <a:pPr marL="0" indent="0">
              <a:buNone/>
            </a:pPr>
            <a:r>
              <a:rPr lang="ru-RU" dirty="0"/>
              <a:t>Пирамиду и есть вход, пробитый арабами.</a:t>
            </a:r>
          </a:p>
          <a:p>
            <a:pPr marL="0" indent="0">
              <a:buNone/>
            </a:pPr>
            <a:r>
              <a:rPr lang="ru-RU" dirty="0"/>
              <a:t>Настоящий вход находится выше, в</a:t>
            </a:r>
          </a:p>
          <a:p>
            <a:pPr marL="0" indent="0">
              <a:buNone/>
            </a:pPr>
            <a:r>
              <a:rPr lang="ru-RU" dirty="0"/>
              <a:t>семнадцати метрах над землёй и в семи</a:t>
            </a:r>
          </a:p>
          <a:p>
            <a:pPr marL="0" indent="0">
              <a:buNone/>
            </a:pPr>
            <a:r>
              <a:rPr lang="ru-RU" dirty="0"/>
              <a:t>метрах к востоку от главной оси север-юг.</a:t>
            </a:r>
          </a:p>
          <a:p>
            <a:pPr marL="0" indent="0">
              <a:buNone/>
            </a:pPr>
            <a:r>
              <a:rPr lang="ru-RU" dirty="0" smtClean="0"/>
              <a:t>  Входной </a:t>
            </a:r>
            <a:r>
              <a:rPr lang="ru-RU" dirty="0"/>
              <a:t>туннель имеет сечение 1.04м Х</a:t>
            </a:r>
          </a:p>
          <a:p>
            <a:pPr marL="0" indent="0">
              <a:buNone/>
            </a:pPr>
            <a:r>
              <a:rPr lang="ru-RU" dirty="0"/>
              <a:t>1.19 м. и зажат блоками перекрытия</a:t>
            </a:r>
          </a:p>
          <a:p>
            <a:pPr marL="0" indent="0">
              <a:buNone/>
            </a:pPr>
            <a:r>
              <a:rPr lang="ru-RU" dirty="0"/>
              <a:t>толщиной 2.6м, шириной 3.6 м. и плитой</a:t>
            </a:r>
          </a:p>
          <a:p>
            <a:pPr marL="0" indent="0">
              <a:buNone/>
            </a:pPr>
            <a:r>
              <a:rPr lang="ru-RU" dirty="0"/>
              <a:t>пола толщиной 0.76 м и длиной 10м. От</a:t>
            </a:r>
          </a:p>
          <a:p>
            <a:pPr marL="0" indent="0">
              <a:buNone/>
            </a:pPr>
            <a:r>
              <a:rPr lang="ru-RU" dirty="0"/>
              <a:t>входа туннель, ведет к центру пирамиды, к</a:t>
            </a:r>
          </a:p>
          <a:p>
            <a:pPr marL="0" indent="0">
              <a:buNone/>
            </a:pPr>
            <a:r>
              <a:rPr lang="ru-RU" dirty="0"/>
              <a:t>скалистому основанию, на котором она</a:t>
            </a:r>
          </a:p>
          <a:p>
            <a:pPr marL="0" indent="0">
              <a:buNone/>
            </a:pPr>
            <a:r>
              <a:rPr lang="ru-RU" dirty="0"/>
              <a:t>покоится, и дальше вглубь на 105,15</a:t>
            </a:r>
          </a:p>
          <a:p>
            <a:pPr marL="0" indent="0">
              <a:buNone/>
            </a:pPr>
            <a:r>
              <a:rPr lang="ru-RU" dirty="0"/>
              <a:t>метра. Кроме того, существует участок</a:t>
            </a:r>
          </a:p>
          <a:p>
            <a:pPr marL="0" indent="0">
              <a:buNone/>
            </a:pPr>
            <a:r>
              <a:rPr lang="ru-RU" dirty="0"/>
              <a:t>коридора длиной 45 метров. Затем он</a:t>
            </a:r>
          </a:p>
          <a:p>
            <a:pPr marL="0" indent="0">
              <a:buNone/>
            </a:pPr>
            <a:r>
              <a:rPr lang="ru-RU" dirty="0"/>
              <a:t>меняет направление на горизонтальное и</a:t>
            </a:r>
          </a:p>
          <a:p>
            <a:pPr marL="0" indent="0">
              <a:buNone/>
            </a:pPr>
            <a:r>
              <a:rPr lang="ru-RU" dirty="0"/>
              <a:t>идет так 8,83 метра.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ТАК ЧТО ЖЕ НАХОДИТСЯ ВНУТРИ</a:t>
            </a:r>
            <a:br>
              <a:rPr lang="ru-RU" sz="3200" dirty="0"/>
            </a:br>
            <a:r>
              <a:rPr lang="ru-RU" sz="3200" dirty="0"/>
              <a:t>ВЕЛИКОЙ ПИРАМИДЫ ХЕОПСА?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64904"/>
            <a:ext cx="38100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1526100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dirty="0" smtClean="0"/>
              <a:t>  Если </a:t>
            </a:r>
            <a:r>
              <a:rPr lang="ru-RU" dirty="0"/>
              <a:t>быть более точными, то эти звезды:</a:t>
            </a:r>
          </a:p>
          <a:p>
            <a:pPr marL="0" indent="0">
              <a:buNone/>
            </a:pPr>
            <a:r>
              <a:rPr lang="ru-RU" dirty="0"/>
              <a:t>Мицар и </a:t>
            </a:r>
            <a:r>
              <a:rPr lang="ru-RU" dirty="0" err="1"/>
              <a:t>Кохаб</a:t>
            </a:r>
            <a:r>
              <a:rPr lang="ru-RU" dirty="0"/>
              <a:t>, в созвездиях Большой</a:t>
            </a:r>
          </a:p>
          <a:p>
            <a:pPr marL="0" indent="0">
              <a:buNone/>
            </a:pPr>
            <a:r>
              <a:rPr lang="ru-RU" dirty="0"/>
              <a:t>и Малой Медведиц. Сегодняшняя</a:t>
            </a:r>
          </a:p>
          <a:p>
            <a:pPr marL="0" indent="0">
              <a:buNone/>
            </a:pPr>
            <a:r>
              <a:rPr lang="ru-RU" dirty="0"/>
              <a:t>«северная» звезда – Полярная – в те</a:t>
            </a:r>
          </a:p>
          <a:p>
            <a:pPr marL="0" indent="0">
              <a:buNone/>
            </a:pPr>
            <a:r>
              <a:rPr lang="ru-RU" dirty="0"/>
              <a:t>годы показывала совсем не на север,</a:t>
            </a:r>
          </a:p>
          <a:p>
            <a:pPr marL="0" indent="0">
              <a:buNone/>
            </a:pPr>
            <a:r>
              <a:rPr lang="ru-RU" dirty="0"/>
              <a:t>и служить ориентиром для египтян не</a:t>
            </a:r>
          </a:p>
          <a:p>
            <a:pPr marL="0" indent="0">
              <a:buNone/>
            </a:pPr>
            <a:r>
              <a:rPr lang="ru-RU" dirty="0"/>
              <a:t>могла. Неизвестно, действительно ли</a:t>
            </a:r>
          </a:p>
          <a:p>
            <a:pPr marL="0" indent="0">
              <a:buNone/>
            </a:pPr>
            <a:r>
              <a:rPr lang="ru-RU" dirty="0"/>
              <a:t>древние зодчие определяли</a:t>
            </a:r>
          </a:p>
          <a:p>
            <a:pPr marL="0" indent="0">
              <a:buNone/>
            </a:pPr>
            <a:r>
              <a:rPr lang="ru-RU" dirty="0"/>
              <a:t>направление на север по двум</a:t>
            </a:r>
          </a:p>
          <a:p>
            <a:pPr marL="0" indent="0">
              <a:buNone/>
            </a:pPr>
            <a:r>
              <a:rPr lang="ru-RU" dirty="0"/>
              <a:t>звездам, однако нет никаких</a:t>
            </a:r>
          </a:p>
          <a:p>
            <a:pPr marL="0" indent="0">
              <a:buNone/>
            </a:pPr>
            <a:r>
              <a:rPr lang="ru-RU" dirty="0"/>
              <a:t>аргументов против того, что они могли</a:t>
            </a:r>
          </a:p>
          <a:p>
            <a:pPr marL="0" indent="0">
              <a:buNone/>
            </a:pPr>
            <a:r>
              <a:rPr lang="ru-RU" dirty="0"/>
              <a:t>это делать. Достоверно мы знаем</a:t>
            </a:r>
          </a:p>
          <a:p>
            <a:pPr marL="0" indent="0">
              <a:buNone/>
            </a:pPr>
            <a:r>
              <a:rPr lang="ru-RU" dirty="0"/>
              <a:t>только одно: пирамиды</a:t>
            </a:r>
          </a:p>
          <a:p>
            <a:pPr marL="0" indent="0">
              <a:buNone/>
            </a:pPr>
            <a:r>
              <a:rPr lang="ru-RU" dirty="0"/>
              <a:t>выравнивались на север потому, что</a:t>
            </a:r>
          </a:p>
          <a:p>
            <a:pPr marL="0" indent="0">
              <a:buNone/>
            </a:pPr>
            <a:r>
              <a:rPr lang="ru-RU" dirty="0"/>
              <a:t>египтяне считали, что мертвый фараон</a:t>
            </a:r>
          </a:p>
          <a:p>
            <a:pPr marL="0" indent="0">
              <a:buNone/>
            </a:pPr>
            <a:r>
              <a:rPr lang="ru-RU" dirty="0"/>
              <a:t>становится звездой на северном небе.</a:t>
            </a:r>
          </a:p>
          <a:p>
            <a:pPr marL="0" indent="0">
              <a:buNone/>
            </a:pPr>
            <a:r>
              <a:rPr lang="ru-RU" dirty="0"/>
              <a:t>Поэтому вполне логично можно</a:t>
            </a:r>
          </a:p>
          <a:p>
            <a:pPr marL="0" indent="0">
              <a:buNone/>
            </a:pPr>
            <a:r>
              <a:rPr lang="ru-RU" dirty="0"/>
              <a:t>предположить, что при постройке</a:t>
            </a:r>
          </a:p>
          <a:p>
            <a:pPr marL="0" indent="0">
              <a:buNone/>
            </a:pPr>
            <a:r>
              <a:rPr lang="ru-RU" dirty="0"/>
              <a:t>пирамид для мертвых фараонов они</a:t>
            </a:r>
          </a:p>
          <a:p>
            <a:pPr marL="0" indent="0">
              <a:buNone/>
            </a:pPr>
            <a:r>
              <a:rPr lang="ru-RU" dirty="0"/>
              <a:t>поглядывали в сторону их нового</a:t>
            </a:r>
          </a:p>
          <a:p>
            <a:pPr marL="0" indent="0">
              <a:buNone/>
            </a:pPr>
            <a:r>
              <a:rPr lang="ru-RU" dirty="0"/>
              <a:t>обиталища. лет – на 75 лет больше,</a:t>
            </a:r>
          </a:p>
          <a:p>
            <a:pPr marL="0" indent="0">
              <a:buNone/>
            </a:pPr>
            <a:r>
              <a:rPr lang="ru-RU" dirty="0"/>
              <a:t>чем считалось до сих пор.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ПИРАМИДЫ РАВНЯЮТСЯ НА ЗВЕЗДЫ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80927"/>
            <a:ext cx="4032448" cy="313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8551427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4800" dirty="0" smtClean="0"/>
              <a:t>Что символизирует Сфинкс?</a:t>
            </a:r>
            <a:endParaRPr lang="ru-RU" sz="4800" dirty="0"/>
          </a:p>
        </p:txBody>
      </p:sp>
      <p:pic>
        <p:nvPicPr>
          <p:cNvPr id="18434" name="Picture 2" descr="G:\Ермишина\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056" y="836712"/>
            <a:ext cx="2247900" cy="142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3006420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dirty="0" smtClean="0"/>
              <a:t>  Большой </a:t>
            </a:r>
            <a:r>
              <a:rPr lang="ru-RU" dirty="0"/>
              <a:t>Сфинкс — загадочное существо</a:t>
            </a:r>
          </a:p>
          <a:p>
            <a:pPr marL="0" indent="0">
              <a:buNone/>
            </a:pPr>
            <a:r>
              <a:rPr lang="ru-RU" dirty="0"/>
              <a:t>с туловищем льва и головой человека,</a:t>
            </a:r>
          </a:p>
          <a:p>
            <a:pPr marL="0" indent="0">
              <a:buNone/>
            </a:pPr>
            <a:r>
              <a:rPr lang="ru-RU" dirty="0"/>
              <a:t>вырубленное из цельного камня. Длина</a:t>
            </a:r>
          </a:p>
          <a:p>
            <a:pPr marL="0" indent="0">
              <a:buNone/>
            </a:pPr>
            <a:r>
              <a:rPr lang="ru-RU" dirty="0"/>
              <a:t>Сфинкса от кончика лап до хвоста —</a:t>
            </a:r>
          </a:p>
          <a:p>
            <a:pPr marL="0" indent="0">
              <a:buNone/>
            </a:pPr>
            <a:r>
              <a:rPr lang="ru-RU" dirty="0"/>
              <a:t>57,3 метра, высота — 20 м. Считается,</a:t>
            </a:r>
          </a:p>
          <a:p>
            <a:pPr marL="0" indent="0">
              <a:buNone/>
            </a:pPr>
            <a:r>
              <a:rPr lang="ru-RU" dirty="0"/>
              <a:t>что сфинкс был вырублен во время</a:t>
            </a:r>
          </a:p>
          <a:p>
            <a:pPr marL="0" indent="0">
              <a:buNone/>
            </a:pPr>
            <a:r>
              <a:rPr lang="ru-RU" dirty="0"/>
              <a:t>строительства пирамиды </a:t>
            </a:r>
            <a:r>
              <a:rPr lang="ru-RU" dirty="0" err="1"/>
              <a:t>Хефрена</a:t>
            </a:r>
            <a:r>
              <a:rPr lang="ru-RU" dirty="0"/>
              <a:t>, а его</a:t>
            </a:r>
          </a:p>
          <a:p>
            <a:pPr marL="0" indent="0">
              <a:buNone/>
            </a:pPr>
            <a:r>
              <a:rPr lang="ru-RU" dirty="0"/>
              <a:t>лицо носит черты </a:t>
            </a:r>
            <a:r>
              <a:rPr lang="ru-RU" dirty="0" smtClean="0"/>
              <a:t>этого фараона</a:t>
            </a:r>
            <a:r>
              <a:rPr lang="ru-RU" dirty="0"/>
              <a:t>. </a:t>
            </a:r>
            <a:r>
              <a:rPr lang="ru-RU" dirty="0" smtClean="0"/>
              <a:t>      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По </a:t>
            </a:r>
            <a:r>
              <a:rPr lang="ru-RU" dirty="0"/>
              <a:t>одной версии Сфинкс в</a:t>
            </a:r>
          </a:p>
          <a:p>
            <a:pPr marL="0" indent="0">
              <a:buNone/>
            </a:pPr>
            <a:r>
              <a:rPr lang="ru-RU" dirty="0"/>
              <a:t>прошлом веке был обстрелян из орудий</a:t>
            </a:r>
          </a:p>
          <a:p>
            <a:pPr marL="0" indent="0">
              <a:buNone/>
            </a:pPr>
            <a:r>
              <a:rPr lang="ru-RU" dirty="0"/>
              <a:t>артиллеристами Наполеона. Согласно</a:t>
            </a:r>
          </a:p>
          <a:p>
            <a:pPr marL="0" indent="0">
              <a:buNone/>
            </a:pPr>
            <a:r>
              <a:rPr lang="ru-RU" dirty="0"/>
              <a:t>другой — по Сфинксу палили из пушек</a:t>
            </a:r>
          </a:p>
          <a:p>
            <a:pPr marL="0" indent="0">
              <a:buNone/>
            </a:pPr>
            <a:r>
              <a:rPr lang="ru-RU" dirty="0"/>
              <a:t>мамелюки, правивших одно время</a:t>
            </a:r>
          </a:p>
          <a:p>
            <a:pPr marL="0" indent="0">
              <a:buNone/>
            </a:pPr>
            <a:r>
              <a:rPr lang="ru-RU" dirty="0"/>
              <a:t>в Египте.</a:t>
            </a:r>
          </a:p>
          <a:p>
            <a:pPr marL="0" indent="0">
              <a:buNone/>
            </a:pPr>
            <a:r>
              <a:rPr lang="ru-RU" dirty="0" smtClean="0"/>
              <a:t>   В </a:t>
            </a:r>
            <a:r>
              <a:rPr lang="ru-RU" dirty="0"/>
              <a:t>Египте, в период Среднего и Нового</a:t>
            </a:r>
          </a:p>
          <a:p>
            <a:pPr marL="0" indent="0">
              <a:buNone/>
            </a:pPr>
            <a:r>
              <a:rPr lang="ru-RU" dirty="0"/>
              <a:t>царства сфинксы часто изображались</a:t>
            </a:r>
          </a:p>
          <a:p>
            <a:pPr marL="0" indent="0">
              <a:buNone/>
            </a:pPr>
            <a:r>
              <a:rPr lang="ru-RU" dirty="0"/>
              <a:t>с головой барана или сокола. Однако</a:t>
            </a:r>
          </a:p>
          <a:p>
            <a:pPr marL="0" indent="0">
              <a:buNone/>
            </a:pPr>
            <a:r>
              <a:rPr lang="ru-RU" dirty="0"/>
              <a:t>Большой Сфинкс в Гизе — самый</a:t>
            </a:r>
          </a:p>
          <a:p>
            <a:pPr marL="0" indent="0">
              <a:buNone/>
            </a:pPr>
            <a:r>
              <a:rPr lang="ru-RU" dirty="0"/>
              <a:t>древний из египетских сфинксов. По-</a:t>
            </a:r>
          </a:p>
          <a:p>
            <a:pPr marL="0" indent="0">
              <a:buNone/>
            </a:pPr>
            <a:r>
              <a:rPr lang="ru-RU" dirty="0"/>
              <a:t>видимому, сфинксы играли роль</a:t>
            </a:r>
          </a:p>
          <a:p>
            <a:pPr marL="0" indent="0">
              <a:buNone/>
            </a:pPr>
            <a:r>
              <a:rPr lang="ru-RU" dirty="0"/>
              <a:t>стражей священных мест.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БОЛЬШОЙ СФИНКС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564904"/>
            <a:ext cx="40386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4258696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273825"/>
            <a:ext cx="4009628" cy="243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Этот величественный монумент таит в себе многие тайны и загадки, </a:t>
            </a:r>
            <a:r>
              <a:rPr lang="ru-RU" dirty="0" smtClean="0"/>
              <a:t>на протяжении </a:t>
            </a:r>
            <a:r>
              <a:rPr lang="ru-RU" dirty="0"/>
              <a:t>тысячелетий его окутывали мифы и легенды, ему поклонялись </a:t>
            </a:r>
            <a:r>
              <a:rPr lang="ru-RU" dirty="0" smtClean="0"/>
              <a:t>и боялись</a:t>
            </a:r>
            <a:r>
              <a:rPr lang="ru-RU" dirty="0"/>
              <a:t>, он видел смену эпох и цивилизаций и лишь он, Сфинкс </a:t>
            </a:r>
            <a:r>
              <a:rPr lang="ru-RU" dirty="0" smtClean="0"/>
              <a:t>Гизы, остался </a:t>
            </a:r>
            <a:r>
              <a:rPr lang="ru-RU" dirty="0"/>
              <a:t>нетленным и безмолвным хранителем тайн далекого прошлого.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Мифы и легенды Сфинкса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8131398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857365"/>
            <a:ext cx="9144000" cy="357190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1. </a:t>
            </a:r>
            <a:r>
              <a:rPr lang="ru-RU" dirty="0"/>
              <a:t>Некогда его считали вечным богом. Затем он попал в ловушку </a:t>
            </a:r>
            <a:r>
              <a:rPr lang="ru-RU" dirty="0" smtClean="0"/>
              <a:t>забвения и </a:t>
            </a:r>
            <a:r>
              <a:rPr lang="ru-RU" dirty="0"/>
              <a:t>погрузился в заколдованный сон. Какую же тайну хранит </a:t>
            </a:r>
            <a:r>
              <a:rPr lang="ru-RU" dirty="0" smtClean="0"/>
              <a:t>этот величественный </a:t>
            </a:r>
            <a:r>
              <a:rPr lang="ru-RU" dirty="0"/>
              <a:t>страж? В мифах древних греков Сфинкс – </a:t>
            </a:r>
            <a:r>
              <a:rPr lang="ru-RU" dirty="0" smtClean="0"/>
              <a:t>чудовище, порождённое </a:t>
            </a:r>
            <a:r>
              <a:rPr lang="ru-RU" dirty="0"/>
              <a:t>Тифоном и </a:t>
            </a:r>
            <a:r>
              <a:rPr lang="ru-RU" dirty="0" err="1"/>
              <a:t>Эхидной</a:t>
            </a:r>
            <a:r>
              <a:rPr lang="ru-RU" dirty="0"/>
              <a:t>, с лицом и грудью женщины, телом льва </a:t>
            </a:r>
            <a:r>
              <a:rPr lang="ru-RU" dirty="0" smtClean="0"/>
              <a:t>и крыльями </a:t>
            </a:r>
            <a:r>
              <a:rPr lang="ru-RU" dirty="0"/>
              <a:t>птицы. Сфинкс расположилась на горе близ города Фивы </a:t>
            </a:r>
            <a:r>
              <a:rPr lang="ru-RU" dirty="0" smtClean="0"/>
              <a:t>и задавала </a:t>
            </a:r>
            <a:r>
              <a:rPr lang="ru-RU" dirty="0"/>
              <a:t>каждому проходившему загадку – "Кто из живых существ </a:t>
            </a:r>
            <a:r>
              <a:rPr lang="ru-RU" dirty="0" smtClean="0"/>
              <a:t>утром ходит </a:t>
            </a:r>
            <a:r>
              <a:rPr lang="ru-RU" dirty="0"/>
              <a:t>на четырёх ногах, днём на двух, а вечером на трёх?”. Не </a:t>
            </a:r>
            <a:r>
              <a:rPr lang="ru-RU" dirty="0" smtClean="0"/>
              <a:t>сумевшего дать </a:t>
            </a:r>
            <a:r>
              <a:rPr lang="ru-RU" dirty="0"/>
              <a:t>разгадку, Сфинкс убивала. </a:t>
            </a:r>
            <a:br>
              <a:rPr lang="ru-RU" dirty="0"/>
            </a:b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ЛЕГЕНДЫ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28834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Разгадал загадку Эдип – </a:t>
            </a:r>
          </a:p>
          <a:p>
            <a:pPr algn="ctr"/>
            <a:r>
              <a:rPr lang="ru-RU" sz="3200" b="1" dirty="0" smtClean="0"/>
              <a:t>"Человек в детстве, зрелости и старости”. </a:t>
            </a:r>
          </a:p>
          <a:p>
            <a:pPr algn="ctr"/>
            <a:r>
              <a:rPr lang="ru-RU" sz="3200" b="1" dirty="0" smtClean="0"/>
              <a:t>После этого Сфинкс бросилась со скалы. </a:t>
            </a:r>
            <a:endParaRPr lang="ru-RU" sz="3200" b="1" dirty="0"/>
          </a:p>
        </p:txBody>
      </p:sp>
    </p:spTree>
    <p:extLst>
      <p:ext uri="{BB962C8B-B14F-4D97-AF65-F5344CB8AC3E}">
        <p14:creationId xmlns="" xmlns:p14="http://schemas.microsoft.com/office/powerpoint/2010/main" val="278811955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2.</a:t>
            </a:r>
            <a:r>
              <a:rPr lang="ru-RU" dirty="0"/>
              <a:t> Другая легенда повествует, что этот огромный хищник днем и ночью</a:t>
            </a:r>
            <a:br>
              <a:rPr lang="ru-RU" dirty="0"/>
            </a:br>
            <a:r>
              <a:rPr lang="ru-RU" dirty="0"/>
              <a:t>охраняет покой пирамид, и с помощью «третьего глаза» следит за</a:t>
            </a:r>
            <a:br>
              <a:rPr lang="ru-RU" dirty="0"/>
            </a:br>
            <a:r>
              <a:rPr lang="ru-RU" dirty="0"/>
              <a:t>обращением планет, Сириусом и восходом Солнца, питаясь космической</a:t>
            </a:r>
            <a:br>
              <a:rPr lang="ru-RU" dirty="0"/>
            </a:br>
            <a:r>
              <a:rPr lang="ru-RU" dirty="0"/>
              <a:t>силой. В обмен на это ему следовало приносить жертвы. 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3. Еще легенда гласит, что гигантская статуя таинственного зверя</a:t>
            </a:r>
            <a:br>
              <a:rPr lang="ru-RU" dirty="0"/>
            </a:br>
            <a:r>
              <a:rPr lang="ru-RU" dirty="0"/>
              <a:t>охраняет «эликсир бессмертия». Согласно легендам, основоположник</a:t>
            </a:r>
            <a:br>
              <a:rPr lang="ru-RU" dirty="0"/>
            </a:br>
            <a:r>
              <a:rPr lang="ru-RU" dirty="0"/>
              <a:t>эзотерических знаний Гермес Трисмегист, владел секретами изготовления</a:t>
            </a:r>
            <a:br>
              <a:rPr lang="ru-RU" dirty="0"/>
            </a:br>
            <a:r>
              <a:rPr lang="ru-RU" dirty="0"/>
              <a:t>«философского камня», с помощью которого металл можно было обратить в</a:t>
            </a:r>
            <a:br>
              <a:rPr lang="ru-RU" dirty="0"/>
            </a:br>
            <a:r>
              <a:rPr lang="ru-RU" dirty="0"/>
              <a:t>золото. Также, «философский камень» являлся основой для создания</a:t>
            </a:r>
            <a:br>
              <a:rPr lang="ru-RU" dirty="0"/>
            </a:br>
            <a:r>
              <a:rPr lang="ru-RU" dirty="0"/>
              <a:t>«эликсира бессмертия». По приданиям Трисмегист был сыном Египетского</a:t>
            </a:r>
            <a:br>
              <a:rPr lang="ru-RU" dirty="0"/>
            </a:br>
            <a:r>
              <a:rPr lang="ru-RU" dirty="0"/>
              <a:t>бога по имени Тот, который построил на берегу Нила первую пирамиду и</a:t>
            </a:r>
            <a:br>
              <a:rPr lang="ru-RU" dirty="0"/>
            </a:br>
            <a:r>
              <a:rPr lang="ru-RU" dirty="0"/>
              <a:t>возвел Сфинкса рядом с комплексом пирамид в Гизе, призванного охранять</a:t>
            </a:r>
            <a:br>
              <a:rPr lang="ru-RU" dirty="0"/>
            </a:br>
            <a:r>
              <a:rPr lang="ru-RU" dirty="0"/>
              <a:t>рецепт «эликсира бессмертия», который был спрятан в его недрах.</a:t>
            </a:r>
            <a:br>
              <a:rPr lang="ru-RU" dirty="0"/>
            </a:b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ЛЕГЕНДЫ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6710021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Время </a:t>
            </a:r>
            <a:r>
              <a:rPr lang="ru-RU" dirty="0"/>
              <a:t>пощадило этот великий памятник древней истории, но люди отнеслись</a:t>
            </a:r>
            <a:br>
              <a:rPr lang="ru-RU" dirty="0"/>
            </a:br>
            <a:r>
              <a:rPr lang="ru-RU" dirty="0"/>
              <a:t>к нему гораздо менее почтительно. Один египетский правитель приказал</a:t>
            </a:r>
            <a:br>
              <a:rPr lang="ru-RU" dirty="0"/>
            </a:br>
            <a:r>
              <a:rPr lang="ru-RU" dirty="0"/>
              <a:t>отбить нос у Сфинкса. В начале XVIII века лицо гиганта обстреляли из</a:t>
            </a:r>
            <a:br>
              <a:rPr lang="ru-RU" dirty="0"/>
            </a:br>
            <a:r>
              <a:rPr lang="ru-RU" dirty="0"/>
              <a:t>пушки, а солдаты Наполеона палил ему в глаза из ружей. Англичане отбили</a:t>
            </a:r>
            <a:br>
              <a:rPr lang="ru-RU" dirty="0"/>
            </a:br>
            <a:r>
              <a:rPr lang="ru-RU" dirty="0"/>
              <a:t>каменную бороду и увезли её в Британский </a:t>
            </a:r>
            <a:r>
              <a:rPr lang="ru-RU" dirty="0" smtClean="0"/>
              <a:t>музей.</a:t>
            </a:r>
          </a:p>
          <a:p>
            <a:r>
              <a:rPr lang="ru-RU" dirty="0" smtClean="0"/>
              <a:t>В </a:t>
            </a:r>
            <a:r>
              <a:rPr lang="ru-RU" dirty="0"/>
              <a:t>наши дни едкий дым каирских заводов и выхлопы автомобилей разрушают</a:t>
            </a:r>
            <a:br>
              <a:rPr lang="ru-RU" dirty="0"/>
            </a:br>
            <a:r>
              <a:rPr lang="ru-RU" dirty="0"/>
              <a:t>камни. В 1988 году от шеи Сфинкса откололась и упала огромная глыба</a:t>
            </a:r>
            <a:br>
              <a:rPr lang="ru-RU" dirty="0"/>
            </a:br>
            <a:r>
              <a:rPr lang="ru-RU" dirty="0"/>
              <a:t>весом 350 килограммов. Аварийное состояние скульптуры вызвало</a:t>
            </a:r>
            <a:br>
              <a:rPr lang="ru-RU" dirty="0"/>
            </a:br>
            <a:r>
              <a:rPr lang="ru-RU" dirty="0"/>
              <a:t>беспокойство у ЮНЕСКО. Начался ремонт, который вызвал новый интерес к</a:t>
            </a:r>
            <a:br>
              <a:rPr lang="ru-RU" dirty="0"/>
            </a:br>
            <a:r>
              <a:rPr lang="ru-RU" dirty="0"/>
              <a:t>загадкам Сфинкса и возможность заново исследовать грандиозную</a:t>
            </a:r>
            <a:br>
              <a:rPr lang="ru-RU" dirty="0"/>
            </a:br>
            <a:r>
              <a:rPr lang="ru-RU" dirty="0"/>
              <a:t>скульптуру. Открытия не заставили себя ждать.</a:t>
            </a:r>
            <a:br>
              <a:rPr lang="ru-RU" dirty="0"/>
            </a:b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Сенсации </a:t>
            </a:r>
            <a:r>
              <a:rPr lang="ru-RU" sz="4000" dirty="0"/>
              <a:t>тайн Сфинкса</a:t>
            </a:r>
            <a:r>
              <a:rPr lang="ru-RU" dirty="0"/>
              <a:t>, </a:t>
            </a:r>
            <a:r>
              <a:rPr lang="ru-RU" sz="4000" dirty="0"/>
              <a:t>открытые во время его </a:t>
            </a:r>
            <a:r>
              <a:rPr lang="ru-RU" sz="4000" dirty="0" smtClean="0"/>
              <a:t>ремонта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590276"/>
            <a:ext cx="3367261" cy="1860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0222389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8" name="Picture 4" descr="Пирамиды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88913"/>
            <a:ext cx="4246563" cy="19446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389" name="Picture 5" descr="Сады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9338" y="188913"/>
            <a:ext cx="4033837" cy="19446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390" name="Picture 6" descr="Храм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8538" y="5084763"/>
            <a:ext cx="4464050" cy="15573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391" name="Picture 7" descr="Маяк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825" y="2420938"/>
            <a:ext cx="1873250" cy="38877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392" name="Picture 8" descr="Мавзолей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77050" y="2349500"/>
            <a:ext cx="2016125" cy="38163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393" name="Picture 9" descr="Колосс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03800" y="2276475"/>
            <a:ext cx="1493838" cy="26654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394" name="Picture 10" descr="Зевс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700338" y="2276475"/>
            <a:ext cx="1728787" cy="26638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396" name="AutoShape 12">
            <a:hlinkClick r:id="rId1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740650" y="6308725"/>
            <a:ext cx="1079500" cy="549275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Первая сенсация: Японские археологи во главе </a:t>
            </a:r>
            <a:r>
              <a:rPr lang="ru-RU" dirty="0" smtClean="0"/>
              <a:t>с профессором </a:t>
            </a:r>
            <a:r>
              <a:rPr lang="ru-RU" dirty="0" err="1"/>
              <a:t>Йошимура</a:t>
            </a:r>
            <a:r>
              <a:rPr lang="ru-RU" dirty="0"/>
              <a:t> при помощи специальных приборов просветили </a:t>
            </a:r>
            <a:r>
              <a:rPr lang="ru-RU" dirty="0" smtClean="0"/>
              <a:t>сначала массив </a:t>
            </a:r>
            <a:r>
              <a:rPr lang="ru-RU" dirty="0"/>
              <a:t>пирамиды Хеопса, а затем исследовали камни Сфинкса. Вывод </a:t>
            </a:r>
            <a:r>
              <a:rPr lang="ru-RU" dirty="0" smtClean="0"/>
              <a:t>был поразительным</a:t>
            </a:r>
            <a:r>
              <a:rPr lang="ru-RU" dirty="0"/>
              <a:t>: камни скульптуры древнее блоков пирамиды. </a:t>
            </a:r>
            <a:endParaRPr lang="ru-RU" dirty="0" smtClean="0"/>
          </a:p>
          <a:p>
            <a:r>
              <a:rPr lang="ru-RU" dirty="0" smtClean="0"/>
              <a:t>Вторая </a:t>
            </a:r>
            <a:r>
              <a:rPr lang="ru-RU" dirty="0"/>
              <a:t>сенсация: было обнаружение под левой лапой каменного льва узкого тоннеля, ведущего в сторону пирамиды </a:t>
            </a:r>
            <a:r>
              <a:rPr lang="ru-RU" dirty="0" smtClean="0"/>
              <a:t>Хеопса.</a:t>
            </a:r>
          </a:p>
          <a:p>
            <a:r>
              <a:rPr lang="ru-RU" dirty="0" smtClean="0"/>
              <a:t>Третья </a:t>
            </a:r>
            <a:r>
              <a:rPr lang="ru-RU" dirty="0"/>
              <a:t>сенсация: на Сфинксе были обнаружены следы эрозии</a:t>
            </a:r>
            <a:br>
              <a:rPr lang="ru-RU" dirty="0"/>
            </a:br>
            <a:r>
              <a:rPr lang="ru-RU" dirty="0"/>
              <a:t>то большого потока воды, которая двигалась с севера на юг. Это был не</a:t>
            </a:r>
            <a:br>
              <a:rPr lang="ru-RU" dirty="0"/>
            </a:br>
            <a:r>
              <a:rPr lang="ru-RU" dirty="0"/>
              <a:t>разлив Нила, а библейская катастрофа, произошедшая около</a:t>
            </a:r>
            <a:br>
              <a:rPr lang="ru-RU" dirty="0"/>
            </a:br>
            <a:r>
              <a:rPr lang="ru-RU" dirty="0"/>
              <a:t>восьми-двенадцати тысячи лет до нашей </a:t>
            </a:r>
            <a:r>
              <a:rPr lang="ru-RU" dirty="0" smtClean="0"/>
              <a:t>эры.</a:t>
            </a:r>
          </a:p>
          <a:p>
            <a:r>
              <a:rPr lang="ru-RU" dirty="0" smtClean="0"/>
              <a:t>Четвертая </a:t>
            </a:r>
            <a:r>
              <a:rPr lang="ru-RU" dirty="0"/>
              <a:t>сенсация: Французские археологи сделали</a:t>
            </a:r>
            <a:br>
              <a:rPr lang="ru-RU" dirty="0"/>
            </a:br>
            <a:r>
              <a:rPr lang="ru-RU" dirty="0"/>
              <a:t>любопытные замечание: датировка египетского потока совпадает с датой</a:t>
            </a:r>
            <a:br>
              <a:rPr lang="ru-RU" dirty="0"/>
            </a:br>
            <a:r>
              <a:rPr lang="ru-RU" dirty="0"/>
              <a:t>гибели легендарной Атлантиды</a:t>
            </a:r>
            <a:r>
              <a:rPr lang="ru-RU" dirty="0" smtClean="0"/>
              <a:t>!</a:t>
            </a:r>
          </a:p>
          <a:p>
            <a:r>
              <a:rPr lang="ru-RU" dirty="0" smtClean="0"/>
              <a:t>Пятая </a:t>
            </a:r>
            <a:r>
              <a:rPr lang="ru-RU" dirty="0"/>
              <a:t>сенсация: Лицо Сфинкса — не лицо </a:t>
            </a:r>
            <a:r>
              <a:rPr lang="ru-RU" dirty="0" err="1"/>
              <a:t>Хафры</a:t>
            </a:r>
            <a:r>
              <a:rPr lang="ru-RU" dirty="0"/>
              <a:t>. 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6881"/>
            <a:ext cx="3672408" cy="22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3549920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Считается</a:t>
            </a:r>
            <a:r>
              <a:rPr lang="ru-RU" dirty="0"/>
              <a:t>, что сфинкс был построен фараоном </a:t>
            </a:r>
            <a:r>
              <a:rPr lang="ru-RU" dirty="0" err="1"/>
              <a:t>Хефреном</a:t>
            </a:r>
            <a:r>
              <a:rPr lang="ru-RU" dirty="0"/>
              <a:t> 4,5 тысячи лет</a:t>
            </a:r>
            <a:br>
              <a:rPr lang="ru-RU" dirty="0"/>
            </a:br>
            <a:r>
              <a:rPr lang="ru-RU" dirty="0"/>
              <a:t>назад. Более половины своей жизни сфинкс был погребен под песком по</a:t>
            </a:r>
            <a:br>
              <a:rPr lang="ru-RU" dirty="0"/>
            </a:br>
            <a:r>
              <a:rPr lang="ru-RU" dirty="0"/>
              <a:t>шею. Так как он был сильно поврежден эрозией, возникла идея большей</a:t>
            </a:r>
            <a:br>
              <a:rPr lang="ru-RU" dirty="0"/>
            </a:br>
            <a:r>
              <a:rPr lang="ru-RU" dirty="0"/>
              <a:t>древности сфинкса: эрозия от воды, а не от песка и ветра. Геологическое</a:t>
            </a:r>
            <a:br>
              <a:rPr lang="ru-RU" dirty="0"/>
            </a:br>
            <a:r>
              <a:rPr lang="ru-RU" dirty="0"/>
              <a:t>исследование показало то же. 10 тысяч лет назад в Сахаре были озера.</a:t>
            </a:r>
            <a:br>
              <a:rPr lang="ru-RU" dirty="0"/>
            </a:br>
            <a:r>
              <a:rPr lang="ru-RU" dirty="0"/>
              <a:t>Шок и Вест представили свои находки на ежегодной конференции</a:t>
            </a:r>
            <a:br>
              <a:rPr lang="ru-RU" dirty="0"/>
            </a:br>
            <a:r>
              <a:rPr lang="ru-RU" dirty="0"/>
              <a:t>геологического общества Америки. Начались яростные дебаты между</a:t>
            </a:r>
            <a:br>
              <a:rPr lang="ru-RU" dirty="0"/>
            </a:br>
            <a:r>
              <a:rPr lang="ru-RU" dirty="0"/>
              <a:t>геологами и египтологами. Передняя и боковые части более подвержены</a:t>
            </a:r>
            <a:br>
              <a:rPr lang="ru-RU" dirty="0"/>
            </a:br>
            <a:r>
              <a:rPr lang="ru-RU" dirty="0"/>
              <a:t>эрозии. Тогда как задняя часть меньше, и значит, сделана она была</a:t>
            </a:r>
            <a:br>
              <a:rPr lang="ru-RU" dirty="0"/>
            </a:br>
            <a:r>
              <a:rPr lang="ru-RU" dirty="0"/>
              <a:t>скорее всего позже. Передняя часть в два раза старше, чем задняя.</a:t>
            </a:r>
            <a:br>
              <a:rPr lang="ru-RU" dirty="0"/>
            </a:br>
            <a:r>
              <a:rPr lang="ru-RU" dirty="0"/>
              <a:t>Сколько же лет сфинксу? На первый взгляд лицо сфинкса абсолютно схоже с</a:t>
            </a:r>
            <a:br>
              <a:rPr lang="ru-RU" dirty="0"/>
            </a:br>
            <a:r>
              <a:rPr lang="ru-RU" dirty="0"/>
              <a:t>лицом фараона </a:t>
            </a:r>
            <a:r>
              <a:rPr lang="ru-RU" dirty="0" err="1"/>
              <a:t>Хефрена</a:t>
            </a:r>
            <a:r>
              <a:rPr lang="ru-RU" dirty="0"/>
              <a:t>, что вроде бы доказывает время его создания. Но</a:t>
            </a:r>
            <a:br>
              <a:rPr lang="ru-RU" dirty="0"/>
            </a:br>
            <a:r>
              <a:rPr lang="ru-RU" dirty="0"/>
              <a:t>детальный анализ всех параметров показал, что лицо сфинкса и лицо</a:t>
            </a:r>
            <a:br>
              <a:rPr lang="ru-RU" dirty="0"/>
            </a:br>
            <a:r>
              <a:rPr lang="ru-RU" dirty="0"/>
              <a:t>фараона не идентичны. Не совпадают пропорции и формы. И делались</a:t>
            </a:r>
            <a:br>
              <a:rPr lang="ru-RU" dirty="0"/>
            </a:br>
            <a:r>
              <a:rPr lang="ru-RU" dirty="0"/>
              <a:t>специальные </a:t>
            </a:r>
            <a:r>
              <a:rPr lang="ru-RU" dirty="0" err="1"/>
              <a:t>исследования,которые</a:t>
            </a:r>
            <a:r>
              <a:rPr lang="ru-RU" dirty="0"/>
              <a:t> доказали, что лиц на скульптуре</a:t>
            </a:r>
            <a:br>
              <a:rPr lang="ru-RU" dirty="0"/>
            </a:br>
            <a:r>
              <a:rPr lang="ru-RU" dirty="0"/>
              <a:t>фараона </a:t>
            </a:r>
            <a:r>
              <a:rPr lang="ru-RU" dirty="0" err="1"/>
              <a:t>Хефрена</a:t>
            </a:r>
            <a:r>
              <a:rPr lang="ru-RU" dirty="0"/>
              <a:t> в каирском музее и лицо сфинкса разные.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60648"/>
            <a:ext cx="3048000" cy="1862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3357485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Сфинкс всегда считался хранителем знаний, стражем портала, ведущего в</a:t>
            </a:r>
            <a:br>
              <a:rPr lang="ru-RU" dirty="0"/>
            </a:br>
            <a:r>
              <a:rPr lang="ru-RU" dirty="0"/>
              <a:t>мир высшего разума, символом силы человеческой натуры… Олицетворение</a:t>
            </a:r>
            <a:br>
              <a:rPr lang="ru-RU" dirty="0"/>
            </a:br>
            <a:r>
              <a:rPr lang="ru-RU" dirty="0"/>
              <a:t>единства и равновесия сил природы земли с высшими силами, обитающими </a:t>
            </a:r>
            <a:r>
              <a:rPr lang="ru-RU" dirty="0" smtClean="0"/>
              <a:t>во Вселенной</a:t>
            </a:r>
            <a:r>
              <a:rPr lang="ru-RU" dirty="0"/>
              <a:t>. Все соединилось в Великом Сфинксе. Идеальный символ</a:t>
            </a:r>
            <a:br>
              <a:rPr lang="ru-RU" dirty="0"/>
            </a:br>
            <a:r>
              <a:rPr lang="ru-RU" dirty="0"/>
              <a:t>посвящения в вечную жизнь. И загадка происхождения Сфинкса уходит в</a:t>
            </a:r>
            <a:br>
              <a:rPr lang="ru-RU" dirty="0"/>
            </a:br>
            <a:r>
              <a:rPr lang="ru-RU" dirty="0"/>
              <a:t>незапамятные времена. Что нам известно о тех временах? Практически</a:t>
            </a:r>
            <a:br>
              <a:rPr lang="ru-RU" dirty="0"/>
            </a:br>
            <a:r>
              <a:rPr lang="ru-RU" dirty="0"/>
              <a:t>ничего, ну а легенды и мифы, дошедшие до наших дней, ставят множество</a:t>
            </a:r>
            <a:br>
              <a:rPr lang="ru-RU" dirty="0"/>
            </a:br>
            <a:r>
              <a:rPr lang="ru-RU" dirty="0"/>
              <a:t>вопросов и, практически, не дают ответы на них. Однако можно</a:t>
            </a:r>
            <a:br>
              <a:rPr lang="ru-RU" dirty="0"/>
            </a:br>
            <a:r>
              <a:rPr lang="ru-RU" dirty="0"/>
              <a:t>предположить, что в глубине веков на нашей Земле существовала</a:t>
            </a:r>
            <a:br>
              <a:rPr lang="ru-RU" dirty="0"/>
            </a:br>
            <a:r>
              <a:rPr lang="ru-RU" dirty="0"/>
              <a:t>высокоразвитая цивилизация, а ее представители, обладая развитой</a:t>
            </a:r>
            <a:br>
              <a:rPr lang="ru-RU" dirty="0"/>
            </a:br>
            <a:r>
              <a:rPr lang="ru-RU" dirty="0"/>
              <a:t>наукой, могли предвидеть грядущую катастрофу и постараться сохранить</a:t>
            </a:r>
            <a:br>
              <a:rPr lang="ru-RU" dirty="0"/>
            </a:br>
            <a:r>
              <a:rPr lang="ru-RU" dirty="0"/>
              <a:t>свои знания для будущих поколений. Одна из </a:t>
            </a:r>
            <a:r>
              <a:rPr lang="ru-RU" dirty="0" smtClean="0"/>
              <a:t>древних </a:t>
            </a:r>
            <a:r>
              <a:rPr lang="ru-RU" dirty="0"/>
              <a:t>легенд гласит:</a:t>
            </a:r>
            <a:br>
              <a:rPr lang="ru-RU" dirty="0"/>
            </a:br>
            <a:r>
              <a:rPr lang="ru-RU" dirty="0"/>
              <a:t>«Когда заговорит Сфинкс, жизнь на Земле сойдет с привычного круга». Но</a:t>
            </a:r>
            <a:br>
              <a:rPr lang="ru-RU" dirty="0"/>
            </a:br>
            <a:r>
              <a:rPr lang="ru-RU" dirty="0" smtClean="0"/>
              <a:t>пока </a:t>
            </a:r>
            <a:r>
              <a:rPr lang="ru-RU" dirty="0"/>
              <a:t>сфинкс хранит молчание</a:t>
            </a:r>
            <a:r>
              <a:rPr lang="ru-RU" dirty="0" smtClean="0"/>
              <a:t>...</a:t>
            </a:r>
          </a:p>
          <a:p>
            <a:r>
              <a:rPr lang="ru-RU" dirty="0"/>
              <a:t>Когда он был построен? Когда был реконструирован? В честь кого и кем</a:t>
            </a:r>
            <a:br>
              <a:rPr lang="ru-RU" dirty="0"/>
            </a:br>
            <a:r>
              <a:rPr lang="ru-RU" dirty="0"/>
              <a:t>был создан… Скорее всего, точных ответов на эти вопросы не будет</a:t>
            </a:r>
            <a:br>
              <a:rPr lang="ru-RU" dirty="0"/>
            </a:br>
            <a:r>
              <a:rPr lang="ru-RU" dirty="0"/>
              <a:t>никогда… Ведь чем глубже наука продвигается, тем больше возникает</a:t>
            </a:r>
            <a:br>
              <a:rPr lang="ru-RU" dirty="0"/>
            </a:br>
            <a:r>
              <a:rPr lang="ru-RU" dirty="0"/>
              <a:t>вопросов...</a:t>
            </a:r>
            <a:br>
              <a:rPr lang="ru-RU" dirty="0"/>
            </a:b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Выводы:</a:t>
            </a:r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967" y="116632"/>
            <a:ext cx="3001516" cy="200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637229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Какие загадки хранят в себе Египетские пирамиды? </a:t>
            </a:r>
            <a:endParaRPr lang="ru-RU" sz="4000" dirty="0"/>
          </a:p>
        </p:txBody>
      </p:sp>
      <p:pic>
        <p:nvPicPr>
          <p:cNvPr id="17410" name="Picture 2" descr="G:\Ермишина\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764704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7345870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Известный археолог Джон </a:t>
            </a:r>
            <a:r>
              <a:rPr lang="ru-RU" dirty="0" err="1"/>
              <a:t>Киннаман</a:t>
            </a:r>
            <a:r>
              <a:rPr lang="ru-RU" dirty="0"/>
              <a:t> перед смертью в 1961 году рассказал об удивительном приключении, которое случилось с ним в молодости. По его словам, в 1924 году он побывал в неизвестном ранее тоннеле под пирамидой Хеопса. На вход в него он наткнулся совершенно случайно . Ученый утверждает, что после туннеля он попал в помещение, заполненное многочисленными механизмами  неизвестного назначения. 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1945 году спустя 20 лет после приключения </a:t>
            </a:r>
            <a:r>
              <a:rPr lang="ru-RU" dirty="0" err="1"/>
              <a:t>Киннамана</a:t>
            </a:r>
            <a:r>
              <a:rPr lang="ru-RU" dirty="0"/>
              <a:t> сын короля Египта принц </a:t>
            </a:r>
            <a:r>
              <a:rPr lang="ru-RU" dirty="0" err="1"/>
              <a:t>Фарук</a:t>
            </a:r>
            <a:r>
              <a:rPr lang="ru-RU" dirty="0"/>
              <a:t> бродил около пирамид. Случайно он нажал на какую-то плиту у основания Сфинкса. Неожиданно сработал скрытый механизм, и открылся вход в тоннель, который вел вниз к большим комнатам. Там, по словам принца, стояли... роботы.  </a:t>
            </a:r>
            <a:endParaRPr lang="ru-RU" dirty="0" smtClean="0"/>
          </a:p>
          <a:p>
            <a:r>
              <a:rPr lang="ru-RU" dirty="0" smtClean="0"/>
              <a:t>И </a:t>
            </a:r>
            <a:r>
              <a:rPr lang="ru-RU" dirty="0"/>
              <a:t>вот в 1998-м году , между Сфинксом и пирамидой  </a:t>
            </a:r>
            <a:r>
              <a:rPr lang="ru-RU" dirty="0" err="1"/>
              <a:t>Хефрена</a:t>
            </a:r>
            <a:r>
              <a:rPr lang="ru-RU" dirty="0"/>
              <a:t> , в 250 метрах от основания пирамиды </a:t>
            </a:r>
            <a:r>
              <a:rPr lang="ru-RU" dirty="0" err="1"/>
              <a:t>Хуфу</a:t>
            </a:r>
            <a:r>
              <a:rPr lang="ru-RU" dirty="0"/>
              <a:t>, была обнаружена таинственная шахта, заполненная водой. </a:t>
            </a:r>
          </a:p>
        </p:txBody>
      </p:sp>
      <p:pic>
        <p:nvPicPr>
          <p:cNvPr id="16386" name="Picture 2" descr="G:\Ермишина\орп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298" y="260648"/>
            <a:ext cx="2593467" cy="18194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?  ТАИНСТВЕННАЯ ШАХТА</a:t>
            </a:r>
          </a:p>
        </p:txBody>
      </p:sp>
    </p:spTree>
    <p:extLst>
      <p:ext uri="{BB962C8B-B14F-4D97-AF65-F5344CB8AC3E}">
        <p14:creationId xmlns="" xmlns:p14="http://schemas.microsoft.com/office/powerpoint/2010/main" val="344571847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980728"/>
            <a:ext cx="176212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 </a:t>
            </a:r>
            <a:r>
              <a:rPr lang="ru-RU" dirty="0"/>
              <a:t>•Археолог и геодезист </a:t>
            </a:r>
            <a:r>
              <a:rPr lang="ru-RU" dirty="0" err="1"/>
              <a:t>Флиндерс</a:t>
            </a:r>
            <a:r>
              <a:rPr lang="ru-RU" dirty="0"/>
              <a:t> Петри исследовав пирамиды, сделал свои выводы о технологии их постройки. По мнению Петри, в распоряжении древних мастеров были инструменты   такого класса, «какие мы лишь недавно повторно изобрели», например,  пилы не менее 2,5 метра в длину, изготовленные из бронзы, а их  режущие кромки оснащены  алмазами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•Еще большая таинственность окружает обработку внутренней полости саркофага. Для этого египтяне должны были «перейти от возвратно-поступательного резания к вращательному, как бы свернув пилу в трубу».  Естественно, что никому из египтологов не удавалось найти самих алмазных сверл и пил. Однако характер поверхностей, обработанных сверлением и пилением, убедил его в существовании у древних египтян подобных инструментов</a:t>
            </a:r>
            <a:r>
              <a:rPr lang="ru-RU" dirty="0" smtClean="0"/>
              <a:t>.</a:t>
            </a:r>
          </a:p>
          <a:p>
            <a:r>
              <a:rPr lang="ru-RU" dirty="0" smtClean="0"/>
              <a:t>•</a:t>
            </a:r>
            <a:r>
              <a:rPr lang="ru-RU" dirty="0"/>
              <a:t>Что это за инструмент, как с ним работали, как выдерживали столь высокую точность — </a:t>
            </a:r>
            <a:r>
              <a:rPr lang="ru-RU" dirty="0" smtClean="0"/>
              <a:t>остается загадкой.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? СТРОИТЕЛЬСТВО  ПИРАМИД</a:t>
            </a:r>
          </a:p>
        </p:txBody>
      </p:sp>
    </p:spTree>
    <p:extLst>
      <p:ext uri="{BB962C8B-B14F-4D97-AF65-F5344CB8AC3E}">
        <p14:creationId xmlns="" xmlns:p14="http://schemas.microsoft.com/office/powerpoint/2010/main" val="327812432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За египетскими пирамидами замечена одна странная особенность: они способны разрушительно влиять на самую современную и точную аппаратуру. По некоторым сведениям, из строя выходит до 80% побывавших близ пирамид электронных приборов. Старые </a:t>
            </a:r>
            <a:r>
              <a:rPr lang="ru-RU" dirty="0" err="1"/>
              <a:t>каирцы</a:t>
            </a:r>
            <a:r>
              <a:rPr lang="ru-RU" dirty="0"/>
              <a:t> рассказывают, что во время арабо-израильской войны 1967 года три израильских самолета, попытавшихся на бреющем полете пройти над пирамидами Гизы, один за другим по совершенно непонятной причине </a:t>
            </a:r>
            <a:r>
              <a:rPr lang="ru-RU" dirty="0" smtClean="0"/>
              <a:t>врезались в песок. </a:t>
            </a:r>
            <a:r>
              <a:rPr lang="ru-RU" dirty="0"/>
              <a:t>Простые арабы объясняют это «проклятием </a:t>
            </a:r>
            <a:r>
              <a:rPr lang="ru-RU" dirty="0" smtClean="0"/>
              <a:t>фараонов».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0648"/>
            <a:ext cx="3240360" cy="213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476672"/>
            <a:ext cx="7756263" cy="1054250"/>
          </a:xfrm>
        </p:spPr>
        <p:txBody>
          <a:bodyPr/>
          <a:lstStyle/>
          <a:p>
            <a:r>
              <a:rPr lang="ru-RU" dirty="0"/>
              <a:t>?  </a:t>
            </a:r>
            <a:r>
              <a:rPr lang="ru-RU" sz="4800" dirty="0" smtClean="0"/>
              <a:t>ПРОКЛЯТИЕ ПИРАМИД </a:t>
            </a:r>
            <a:endParaRPr lang="ru-RU" sz="4800" dirty="0"/>
          </a:p>
        </p:txBody>
      </p:sp>
    </p:spTree>
    <p:extLst>
      <p:ext uri="{BB962C8B-B14F-4D97-AF65-F5344CB8AC3E}">
        <p14:creationId xmlns="" xmlns:p14="http://schemas.microsoft.com/office/powerpoint/2010/main" val="106844787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635" y="2996952"/>
            <a:ext cx="1790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 </a:t>
            </a:r>
            <a:r>
              <a:rPr lang="ru-RU" dirty="0" smtClean="0"/>
              <a:t>•Французский </a:t>
            </a:r>
            <a:r>
              <a:rPr lang="ru-RU" dirty="0"/>
              <a:t>ученый Жак Бержье соорудил картонную модель Пирамиды. </a:t>
            </a:r>
            <a:endParaRPr lang="ru-RU" dirty="0" smtClean="0"/>
          </a:p>
          <a:p>
            <a:r>
              <a:rPr lang="ru-RU" dirty="0" smtClean="0"/>
              <a:t>•  </a:t>
            </a:r>
            <a:r>
              <a:rPr lang="ru-RU" dirty="0"/>
              <a:t>Ученые удостоверились, что в модели Пирамиды долго сохраняются скоропортящиеся продукты.  </a:t>
            </a:r>
            <a:endParaRPr lang="ru-RU" dirty="0" smtClean="0"/>
          </a:p>
          <a:p>
            <a:r>
              <a:rPr lang="ru-RU" dirty="0" smtClean="0"/>
              <a:t>•</a:t>
            </a:r>
            <a:r>
              <a:rPr lang="ru-RU" dirty="0"/>
              <a:t>Маятник, подвешенный над вершиной модели, отклоняется в сторону или медленно вращается вокруг вершины.  </a:t>
            </a:r>
            <a:endParaRPr lang="ru-RU" dirty="0" smtClean="0"/>
          </a:p>
          <a:p>
            <a:r>
              <a:rPr lang="ru-RU" dirty="0" smtClean="0"/>
              <a:t>•</a:t>
            </a:r>
            <a:r>
              <a:rPr lang="ru-RU" dirty="0"/>
              <a:t>Растения сначала тяготеют к востоку, потом описывают полукруг, двигаясь с юга на запад. </a:t>
            </a:r>
            <a:endParaRPr lang="ru-RU" dirty="0" smtClean="0"/>
          </a:p>
          <a:p>
            <a:r>
              <a:rPr lang="ru-RU" dirty="0" smtClean="0"/>
              <a:t>• </a:t>
            </a:r>
            <a:r>
              <a:rPr lang="ru-RU" dirty="0"/>
              <a:t>Чешский изобретатель Карел </a:t>
            </a:r>
            <a:r>
              <a:rPr lang="ru-RU" dirty="0" err="1"/>
              <a:t>Драбал</a:t>
            </a:r>
            <a:r>
              <a:rPr lang="ru-RU" dirty="0"/>
              <a:t> в 1959 году приспособил подобную модель для самозатачивания бритвенных лезвий, и получил патент на это необычное изобретение. По словам </a:t>
            </a:r>
            <a:r>
              <a:rPr lang="ru-RU" dirty="0" err="1"/>
              <a:t>Драбала</a:t>
            </a:r>
            <a:r>
              <a:rPr lang="ru-RU" dirty="0"/>
              <a:t>, он брился одним и тем же лезвием, помещая его на ночь в модель, более двух тысяч раз! Считается, что </a:t>
            </a:r>
            <a:r>
              <a:rPr lang="ru-RU" dirty="0" smtClean="0"/>
              <a:t>пирамидальная форма фиксирует космическую энергию.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?«ЭФФЕКТ ПИРАМИД»</a:t>
            </a:r>
          </a:p>
        </p:txBody>
      </p:sp>
    </p:spTree>
    <p:extLst>
      <p:ext uri="{BB962C8B-B14F-4D97-AF65-F5344CB8AC3E}">
        <p14:creationId xmlns="" xmlns:p14="http://schemas.microsoft.com/office/powerpoint/2010/main" val="136607278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С помощью компьютера удалось реконструировать звездное небо над Великой Пирамидой в 2500 году до нашей эры. Оказалось, что в те времена один из южных коридоров Пирамиды Хеопса был точно направлен на звезду Сириус, отождествлявшуюся египтянами с Богиней Изидой. Другой южный коридор указывал на нижнюю из трех звезд, составляющих Пояс Ориона - созвездия, считавшегося обителью Бога Осириса, принесшего цивилизацию в долину Нила. </a:t>
            </a:r>
            <a:endParaRPr lang="ru-RU" dirty="0" smtClean="0"/>
          </a:p>
          <a:p>
            <a:r>
              <a:rPr lang="ru-RU" dirty="0" smtClean="0"/>
              <a:t>• </a:t>
            </a:r>
            <a:r>
              <a:rPr lang="ru-RU" dirty="0"/>
              <a:t>Применение компьютера, позволило вычислить и  время точного совпадения Пояса Ориона и трех крупнейших египетских пирамид - этот момент относился к  10642 - 10546 годам до н. э., хотя все три пирамиды были завершены около 2500 года до нашей эры, план комплекса в Гизе составлялся на 8000 лет раньше! Его передавали из поколения в поколение до того </a:t>
            </a:r>
            <a:r>
              <a:rPr lang="ru-RU" dirty="0" smtClean="0"/>
              <a:t>времени, когда можно было совместить внутренние коридоры с направлением на нужные звезды!.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8602"/>
            <a:ext cx="2589832" cy="212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? ПИРАМИДЫ - ХРОНОЛОГИЧЕСКИЙ МАЯК ПАМЯТНОЙ </a:t>
            </a:r>
            <a:r>
              <a:rPr lang="ru-RU" sz="3200" dirty="0" smtClean="0"/>
              <a:t>ДАТЕ</a:t>
            </a: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229005223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 комплексе пирамид языком геометрии рассказывается о математических, астрономических и географических знания древних Египтян </a:t>
            </a:r>
            <a:r>
              <a:rPr lang="ru-RU" dirty="0" smtClean="0"/>
              <a:t>- </a:t>
            </a:r>
            <a:r>
              <a:rPr lang="ru-RU" dirty="0"/>
              <a:t>от числа "пи" до </a:t>
            </a:r>
            <a:r>
              <a:rPr lang="ru-RU" dirty="0" smtClean="0"/>
              <a:t>диаметра земного шара.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ПИРАМИДЫ </a:t>
            </a:r>
            <a:r>
              <a:rPr lang="ru-RU" dirty="0"/>
              <a:t>- ХРАНИЛИЩА ЗНАНИЙ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773" y="4725144"/>
            <a:ext cx="215265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0280759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196975"/>
            <a:ext cx="7920037" cy="2016125"/>
          </a:xfrm>
        </p:spPr>
        <p:txBody>
          <a:bodyPr/>
          <a:lstStyle/>
          <a:p>
            <a:r>
              <a:rPr lang="ru-RU" sz="2400"/>
              <a:t>Созданы в г.Вавилоне в 6 в.до н.э.по приказу царя </a:t>
            </a:r>
            <a:r>
              <a:rPr lang="ru-RU" sz="2400">
                <a:solidFill>
                  <a:srgbClr val="0066FF"/>
                </a:solidFill>
              </a:rPr>
              <a:t>Навуходоносора</a:t>
            </a:r>
            <a:r>
              <a:rPr lang="ru-RU" sz="2400"/>
              <a:t>  для своей жены царицы </a:t>
            </a:r>
            <a:r>
              <a:rPr lang="ru-RU" sz="2400">
                <a:solidFill>
                  <a:srgbClr val="0066FF"/>
                </a:solidFill>
              </a:rPr>
              <a:t>Семирамиды</a:t>
            </a:r>
          </a:p>
          <a:p>
            <a:r>
              <a:rPr lang="ru-RU" sz="2400"/>
              <a:t>На уступах искусственной горы были посажены красивые деревья и цветы</a:t>
            </a:r>
          </a:p>
        </p:txBody>
      </p:sp>
      <p:pic>
        <p:nvPicPr>
          <p:cNvPr id="21509" name="Picture 5" descr="Сад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13100"/>
            <a:ext cx="9144000" cy="3644900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</p:spPr>
      </p:pic>
      <p:sp>
        <p:nvSpPr>
          <p:cNvPr id="21510" name="WordArt 6"/>
          <p:cNvSpPr>
            <a:spLocks noChangeArrowheads="1" noChangeShapeType="1" noTextEdit="1"/>
          </p:cNvSpPr>
          <p:nvPr/>
        </p:nvSpPr>
        <p:spPr bwMode="auto">
          <a:xfrm>
            <a:off x="755650" y="260350"/>
            <a:ext cx="7561263" cy="8509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Висячие сады Семирамиды</a:t>
            </a:r>
          </a:p>
        </p:txBody>
      </p:sp>
      <p:sp>
        <p:nvSpPr>
          <p:cNvPr id="21511" name="AutoShape 7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50825" y="6092825"/>
            <a:ext cx="720725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66688"/>
            <a:ext cx="8715375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На основании изученной информации учащиеся пришли к выводу, что тайны египетских пирамид интересовали ученых с незапамятных времен. Существует много различных теорий о происхождении, строительстве пирамид, их </a:t>
            </a:r>
            <a:r>
              <a:rPr lang="ru-RU" dirty="0" smtClean="0"/>
              <a:t>загадках.</a:t>
            </a:r>
          </a:p>
          <a:p>
            <a:r>
              <a:rPr lang="ru-RU" dirty="0" smtClean="0"/>
              <a:t>И </a:t>
            </a:r>
            <a:r>
              <a:rPr lang="ru-RU" dirty="0"/>
              <a:t>на современном этапе </a:t>
            </a:r>
            <a:r>
              <a:rPr lang="ru-RU" dirty="0" smtClean="0"/>
              <a:t>многие тайны остаются неразгаданными.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ВЫВОДЫ </a:t>
            </a:r>
          </a:p>
        </p:txBody>
      </p:sp>
    </p:spTree>
    <p:extLst>
      <p:ext uri="{BB962C8B-B14F-4D97-AF65-F5344CB8AC3E}">
        <p14:creationId xmlns="" xmlns:p14="http://schemas.microsoft.com/office/powerpoint/2010/main" val="206435810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Искусство стран Востока.- М., 1986 </a:t>
            </a:r>
          </a:p>
          <a:p>
            <a:r>
              <a:rPr lang="ru-RU" dirty="0" smtClean="0"/>
              <a:t>Энциклопедия для детей.- М., 2000. Т.1 </a:t>
            </a:r>
          </a:p>
          <a:p>
            <a:r>
              <a:rPr lang="ru-RU" dirty="0" smtClean="0"/>
              <a:t>Химик И.А. Как преподавать мировую художественную культуру. – М., 1994 </a:t>
            </a:r>
          </a:p>
          <a:p>
            <a:r>
              <a:rPr lang="ru-RU" dirty="0" smtClean="0"/>
              <a:t>Большой отдел Всемирной истории. Всеобщая история искусств. http:\\artyx.ru </a:t>
            </a:r>
          </a:p>
          <a:p>
            <a:r>
              <a:rPr lang="ru-RU" dirty="0" smtClean="0"/>
              <a:t>Изобразительное искусство: история, стили. </a:t>
            </a:r>
            <a:r>
              <a:rPr lang="ru-RU" dirty="0" err="1" smtClean="0"/>
              <a:t>ия</a:t>
            </a:r>
            <a:r>
              <a:rPr lang="ru-RU" dirty="0" smtClean="0"/>
              <a:t>, стили. http:\\www/ arhystory.ru </a:t>
            </a:r>
          </a:p>
          <a:p>
            <a:r>
              <a:rPr lang="ru-RU" dirty="0" smtClean="0"/>
              <a:t>История Древнего мира. Электронное приложение к учебнику </a:t>
            </a:r>
            <a:r>
              <a:rPr lang="ru-RU" dirty="0"/>
              <a:t>для 5 </a:t>
            </a:r>
            <a:r>
              <a:rPr lang="ru-RU" sz="2200" dirty="0"/>
              <a:t>класса </a:t>
            </a:r>
            <a:r>
              <a:rPr lang="en-US" sz="2200" dirty="0"/>
              <a:t>http:\\www/ancienthistory.srb.ru </a:t>
            </a:r>
            <a:endParaRPr lang="ru-RU" sz="2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Информационные ресурсы </a:t>
            </a:r>
          </a:p>
        </p:txBody>
      </p:sp>
    </p:spTree>
    <p:extLst>
      <p:ext uri="{BB962C8B-B14F-4D97-AF65-F5344CB8AC3E}">
        <p14:creationId xmlns="" xmlns:p14="http://schemas.microsoft.com/office/powerpoint/2010/main" val="76916986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>
                <a:solidFill>
                  <a:srgbClr val="FF3300"/>
                </a:solidFill>
              </a:rPr>
              <a:t>Новые чудеса света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ru-RU" sz="2800" b="1" i="1"/>
              <a:t>Московский Кремль</a:t>
            </a:r>
          </a:p>
          <a:p>
            <a:pPr>
              <a:lnSpc>
                <a:spcPct val="80000"/>
              </a:lnSpc>
            </a:pPr>
            <a:r>
              <a:rPr lang="ru-RU" sz="2800" b="1" i="1"/>
              <a:t>Статуя Свободы в Нью-Йорке</a:t>
            </a:r>
          </a:p>
          <a:p>
            <a:pPr>
              <a:lnSpc>
                <a:spcPct val="80000"/>
              </a:lnSpc>
            </a:pPr>
            <a:r>
              <a:rPr lang="ru-RU" sz="2800" b="1" i="1"/>
              <a:t>Статуя Христа в Бразилии</a:t>
            </a:r>
          </a:p>
          <a:p>
            <a:pPr>
              <a:lnSpc>
                <a:spcPct val="80000"/>
              </a:lnSpc>
            </a:pPr>
            <a:r>
              <a:rPr lang="ru-RU" sz="2800" b="1" i="1"/>
              <a:t>Эйфелева башня во Франции</a:t>
            </a:r>
          </a:p>
          <a:p>
            <a:pPr>
              <a:lnSpc>
                <a:spcPct val="80000"/>
              </a:lnSpc>
            </a:pPr>
            <a:r>
              <a:rPr lang="ru-RU" sz="2800" b="1" i="1"/>
              <a:t>Пизанская башня в Италии</a:t>
            </a:r>
          </a:p>
          <a:p>
            <a:pPr>
              <a:lnSpc>
                <a:spcPct val="80000"/>
              </a:lnSpc>
            </a:pPr>
            <a:r>
              <a:rPr lang="ru-RU" sz="2800" b="1" i="1"/>
              <a:t>Великая Китайская стена</a:t>
            </a:r>
          </a:p>
          <a:p>
            <a:pPr>
              <a:lnSpc>
                <a:spcPct val="80000"/>
              </a:lnSpc>
            </a:pPr>
            <a:r>
              <a:rPr lang="ru-RU" sz="2800" b="1" i="1"/>
              <a:t>Небоскреб Эмпайр-билдинг в Нью-Йорке</a:t>
            </a:r>
          </a:p>
          <a:p>
            <a:pPr>
              <a:lnSpc>
                <a:spcPct val="80000"/>
              </a:lnSpc>
            </a:pPr>
            <a:r>
              <a:rPr lang="ru-RU" sz="2800" b="1" i="1"/>
              <a:t>Мавзолей Тажд-Махал в Индии</a:t>
            </a:r>
          </a:p>
          <a:p>
            <a:pPr>
              <a:lnSpc>
                <a:spcPct val="80000"/>
              </a:lnSpc>
            </a:pPr>
            <a:endParaRPr lang="ru-RU" sz="2800" b="1" i="1"/>
          </a:p>
          <a:p>
            <a:pPr>
              <a:lnSpc>
                <a:spcPct val="80000"/>
              </a:lnSpc>
            </a:pPr>
            <a:r>
              <a:rPr lang="ru-RU" sz="2800" b="1" i="1"/>
              <a:t>И другие сооружения и статуи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724" name="WordArt 4"/>
          <p:cNvSpPr>
            <a:spLocks noChangeArrowheads="1" noChangeShapeType="1" noTextEdit="1"/>
          </p:cNvSpPr>
          <p:nvPr/>
        </p:nvSpPr>
        <p:spPr bwMode="auto">
          <a:xfrm>
            <a:off x="539750" y="260350"/>
            <a:ext cx="7777163" cy="1081088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Московский Кремль</a:t>
            </a:r>
          </a:p>
        </p:txBody>
      </p:sp>
      <p:pic>
        <p:nvPicPr>
          <p:cNvPr id="30725" name="Picture 5" descr="сканирование002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050" y="1600200"/>
            <a:ext cx="4752975" cy="4997450"/>
          </a:xfr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5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ru-RU" sz="2800"/>
          </a:p>
          <a:p>
            <a:endParaRPr lang="ru-RU" sz="2800"/>
          </a:p>
          <a:p>
            <a:pPr>
              <a:buFontTx/>
              <a:buNone/>
            </a:pPr>
            <a:r>
              <a:rPr lang="ru-RU" b="1">
                <a:solidFill>
                  <a:srgbClr val="FF3300"/>
                </a:solidFill>
              </a:rPr>
              <a:t>Статуя Свободы</a:t>
            </a:r>
          </a:p>
          <a:p>
            <a:pPr>
              <a:buFontTx/>
              <a:buNone/>
            </a:pPr>
            <a:r>
              <a:rPr lang="ru-RU" b="1">
                <a:solidFill>
                  <a:srgbClr val="FF3300"/>
                </a:solidFill>
              </a:rPr>
              <a:t>            в</a:t>
            </a:r>
          </a:p>
          <a:p>
            <a:pPr>
              <a:buFontTx/>
              <a:buNone/>
            </a:pPr>
            <a:r>
              <a:rPr lang="ru-RU" b="1">
                <a:solidFill>
                  <a:srgbClr val="FF3300"/>
                </a:solidFill>
              </a:rPr>
              <a:t>      Нью-Йорке</a:t>
            </a:r>
          </a:p>
        </p:txBody>
      </p:sp>
      <p:pic>
        <p:nvPicPr>
          <p:cNvPr id="34824" name="Picture 8" descr="сканирование002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0"/>
            <a:ext cx="3024187" cy="6858000"/>
          </a:xfr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>
                <a:solidFill>
                  <a:srgbClr val="FF3300"/>
                </a:solidFill>
              </a:rPr>
              <a:t>Статуя Христа в Бразилии</a:t>
            </a:r>
          </a:p>
        </p:txBody>
      </p:sp>
      <p:pic>
        <p:nvPicPr>
          <p:cNvPr id="39940" name="Picture 4" descr="сканирование002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1484313"/>
            <a:ext cx="7561262" cy="5113337"/>
          </a:xfr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ru-RU" sz="2800"/>
          </a:p>
          <a:p>
            <a:endParaRPr lang="ru-RU" sz="2800"/>
          </a:p>
          <a:p>
            <a:pPr>
              <a:buFontTx/>
              <a:buNone/>
            </a:pPr>
            <a:r>
              <a:rPr lang="ru-RU" sz="2800"/>
              <a:t>         </a:t>
            </a:r>
            <a:r>
              <a:rPr lang="ru-RU" b="1">
                <a:solidFill>
                  <a:srgbClr val="FF3300"/>
                </a:solidFill>
              </a:rPr>
              <a:t>Эйфелева </a:t>
            </a:r>
          </a:p>
          <a:p>
            <a:pPr>
              <a:buFontTx/>
              <a:buNone/>
            </a:pPr>
            <a:r>
              <a:rPr lang="ru-RU" b="1">
                <a:solidFill>
                  <a:srgbClr val="FF3300"/>
                </a:solidFill>
              </a:rPr>
              <a:t>             башня</a:t>
            </a:r>
          </a:p>
          <a:p>
            <a:pPr>
              <a:buFontTx/>
              <a:buNone/>
            </a:pPr>
            <a:r>
              <a:rPr lang="ru-RU" b="1">
                <a:solidFill>
                  <a:srgbClr val="FF3300"/>
                </a:solidFill>
              </a:rPr>
              <a:t>                 во</a:t>
            </a:r>
          </a:p>
          <a:p>
            <a:pPr>
              <a:buFontTx/>
              <a:buNone/>
            </a:pPr>
            <a:r>
              <a:rPr lang="ru-RU" b="1">
                <a:solidFill>
                  <a:srgbClr val="FF3300"/>
                </a:solidFill>
              </a:rPr>
              <a:t>          Франции</a:t>
            </a:r>
          </a:p>
          <a:p>
            <a:pPr>
              <a:buFontTx/>
              <a:buNone/>
            </a:pPr>
            <a:r>
              <a:rPr lang="ru-RU" sz="2800"/>
              <a:t>   </a:t>
            </a:r>
            <a:endParaRPr lang="ru-RU" sz="3600" b="1" i="1">
              <a:solidFill>
                <a:srgbClr val="FF3300"/>
              </a:solidFill>
            </a:endParaRPr>
          </a:p>
        </p:txBody>
      </p:sp>
      <p:pic>
        <p:nvPicPr>
          <p:cNvPr id="41991" name="Picture 7" descr="сканирование002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260350"/>
            <a:ext cx="4679950" cy="6337300"/>
          </a:xfrm>
          <a:noFill/>
          <a:ln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5060" name="WordArt 4"/>
          <p:cNvSpPr>
            <a:spLocks noChangeArrowheads="1" noChangeShapeType="1" noTextEdit="1"/>
          </p:cNvSpPr>
          <p:nvPr/>
        </p:nvSpPr>
        <p:spPr bwMode="auto">
          <a:xfrm>
            <a:off x="468313" y="260350"/>
            <a:ext cx="8207375" cy="860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Пизанская башня в Италии</a:t>
            </a:r>
          </a:p>
        </p:txBody>
      </p:sp>
      <p:pic>
        <p:nvPicPr>
          <p:cNvPr id="45061" name="Picture 5" descr="сканирование002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1484313"/>
            <a:ext cx="8064500" cy="5113337"/>
          </a:xfr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0" name="Rectangle 6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998537"/>
          </a:xfrm>
        </p:spPr>
        <p:txBody>
          <a:bodyPr/>
          <a:lstStyle/>
          <a:p>
            <a:endParaRPr lang="ru-RU" sz="4800" b="1">
              <a:solidFill>
                <a:schemeClr val="tx1"/>
              </a:solidFill>
            </a:endParaRPr>
          </a:p>
        </p:txBody>
      </p:sp>
      <p:pic>
        <p:nvPicPr>
          <p:cNvPr id="47109" name="Picture 5" descr="сканирование002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484313"/>
            <a:ext cx="8424862" cy="4968875"/>
          </a:xfrm>
          <a:noFill/>
          <a:ln w="38100">
            <a:solidFill>
              <a:schemeClr val="tx1"/>
            </a:solidFill>
          </a:ln>
        </p:spPr>
      </p:pic>
      <p:sp>
        <p:nvSpPr>
          <p:cNvPr id="47113" name="WordArt 9"/>
          <p:cNvSpPr>
            <a:spLocks noChangeArrowheads="1" noChangeShapeType="1" noTextEdit="1"/>
          </p:cNvSpPr>
          <p:nvPr/>
        </p:nvSpPr>
        <p:spPr bwMode="auto">
          <a:xfrm rot="193645">
            <a:off x="474663" y="1588"/>
            <a:ext cx="8135937" cy="132873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206355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Великая Китайская стена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9162" name="Rectangle 10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ru-RU" sz="2800"/>
          </a:p>
          <a:p>
            <a:pPr>
              <a:buFontTx/>
              <a:buNone/>
            </a:pPr>
            <a:endParaRPr lang="ru-RU" sz="2800"/>
          </a:p>
          <a:p>
            <a:pPr>
              <a:buFontTx/>
              <a:buNone/>
            </a:pPr>
            <a:r>
              <a:rPr lang="ru-RU" sz="2800"/>
              <a:t>        </a:t>
            </a:r>
            <a:r>
              <a:rPr lang="ru-RU" b="1" i="1">
                <a:solidFill>
                  <a:srgbClr val="CC3300"/>
                </a:solidFill>
              </a:rPr>
              <a:t>Небоскреб</a:t>
            </a:r>
          </a:p>
          <a:p>
            <a:pPr>
              <a:buFontTx/>
              <a:buNone/>
            </a:pPr>
            <a:r>
              <a:rPr lang="ru-RU" b="1" i="1">
                <a:solidFill>
                  <a:srgbClr val="CC3300"/>
                </a:solidFill>
              </a:rPr>
              <a:t>   Эмпайр-билдинг</a:t>
            </a:r>
          </a:p>
          <a:p>
            <a:pPr>
              <a:buFontTx/>
              <a:buNone/>
            </a:pPr>
            <a:r>
              <a:rPr lang="ru-RU" b="1" i="1">
                <a:solidFill>
                  <a:srgbClr val="CC3300"/>
                </a:solidFill>
              </a:rPr>
              <a:t>        в Нью-Йорке</a:t>
            </a:r>
          </a:p>
        </p:txBody>
      </p:sp>
      <p:pic>
        <p:nvPicPr>
          <p:cNvPr id="49159" name="Picture 7" descr="сканирование002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260350"/>
            <a:ext cx="3816350" cy="6192838"/>
          </a:xfrm>
          <a:noFill/>
          <a:ln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201304101311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висячие-сады-Семирамиды-фото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8" name="Picture 4" descr="сканирование002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1412875"/>
            <a:ext cx="7200900" cy="4968875"/>
          </a:xfrm>
          <a:noFill/>
          <a:ln w="38100">
            <a:solidFill>
              <a:schemeClr val="tx1"/>
            </a:solidFill>
          </a:ln>
        </p:spPr>
      </p:pic>
      <p:sp>
        <p:nvSpPr>
          <p:cNvPr id="52230" name="WordArt 6"/>
          <p:cNvSpPr>
            <a:spLocks noChangeArrowheads="1" noChangeShapeType="1" noTextEdit="1"/>
          </p:cNvSpPr>
          <p:nvPr/>
        </p:nvSpPr>
        <p:spPr bwMode="auto">
          <a:xfrm>
            <a:off x="539750" y="476250"/>
            <a:ext cx="8208963" cy="644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Мавзолей Тадж-Махал в Индии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4276" name="WordArt 4"/>
          <p:cNvSpPr>
            <a:spLocks noChangeArrowheads="1" noChangeShapeType="1" noTextEdit="1"/>
          </p:cNvSpPr>
          <p:nvPr/>
        </p:nvSpPr>
        <p:spPr bwMode="auto">
          <a:xfrm>
            <a:off x="611188" y="333375"/>
            <a:ext cx="8064500" cy="1081088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Московский Кремль</a:t>
            </a:r>
          </a:p>
        </p:txBody>
      </p:sp>
      <p:pic>
        <p:nvPicPr>
          <p:cNvPr id="54277" name="Picture 5" descr="сканирование002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484313"/>
            <a:ext cx="8351837" cy="5062537"/>
          </a:xfrm>
          <a:noFill/>
          <a:ln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88913"/>
            <a:ext cx="8229600" cy="431800"/>
          </a:xfrm>
        </p:spPr>
        <p:txBody>
          <a:bodyPr/>
          <a:lstStyle/>
          <a:p>
            <a:r>
              <a:rPr lang="ru-RU" sz="4000" b="1">
                <a:solidFill>
                  <a:srgbClr val="CC0000"/>
                </a:solidFill>
              </a:rPr>
              <a:t>Храм Артемиды Эфесской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3995738" y="765175"/>
            <a:ext cx="58261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/>
              <a:t>  *Святилище Артемиды - Артемисион</a:t>
            </a:r>
          </a:p>
          <a:p>
            <a:r>
              <a:rPr lang="ru-RU" sz="2000"/>
              <a:t>  * Строительство длилось 120 лет</a:t>
            </a:r>
          </a:p>
          <a:p>
            <a:r>
              <a:rPr lang="ru-RU" sz="2000"/>
              <a:t>  *Храм окружало 127 мраморных колонн</a:t>
            </a:r>
          </a:p>
          <a:p>
            <a:r>
              <a:rPr lang="ru-RU" sz="2000"/>
              <a:t>  *В 356 г. до н.э .храм сожжен Геростатом</a:t>
            </a:r>
          </a:p>
        </p:txBody>
      </p:sp>
      <p:sp>
        <p:nvSpPr>
          <p:cNvPr id="22534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50825" y="6237288"/>
            <a:ext cx="649288" cy="360362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6" name="Рисунок 5" descr="hram-artemidi-efes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43116"/>
            <a:ext cx="9144000" cy="471488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ram-artemidi-efes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ram-artemidyi-Ef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1628775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ru-RU"/>
              <a:t> </a:t>
            </a:r>
          </a:p>
          <a:p>
            <a:pPr>
              <a:buFontTx/>
              <a:buNone/>
            </a:pPr>
            <a:endParaRPr lang="ru-RU"/>
          </a:p>
        </p:txBody>
      </p:sp>
      <p:sp>
        <p:nvSpPr>
          <p:cNvPr id="23558" name="WordArt 6"/>
          <p:cNvSpPr>
            <a:spLocks noChangeArrowheads="1" noChangeShapeType="1" noTextEdit="1"/>
          </p:cNvSpPr>
          <p:nvPr/>
        </p:nvSpPr>
        <p:spPr bwMode="auto">
          <a:xfrm>
            <a:off x="755650" y="260350"/>
            <a:ext cx="7561263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Статуя Зевса Олимпийского</a:t>
            </a:r>
          </a:p>
        </p:txBody>
      </p:sp>
      <p:pic>
        <p:nvPicPr>
          <p:cNvPr id="23559" name="Picture 7" descr="Зев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5600" y="1412875"/>
            <a:ext cx="3529013" cy="5256213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827088" y="1700213"/>
            <a:ext cx="48974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179388" y="1916113"/>
            <a:ext cx="5472112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/>
              <a:t>*Статуя верховного бога древних греков в  </a:t>
            </a:r>
          </a:p>
          <a:p>
            <a:pPr>
              <a:spcBef>
                <a:spcPct val="50000"/>
              </a:spcBef>
            </a:pPr>
            <a:r>
              <a:rPr lang="ru-RU" sz="2000"/>
              <a:t>  Олимпии</a:t>
            </a:r>
          </a:p>
          <a:p>
            <a:pPr>
              <a:spcBef>
                <a:spcPct val="50000"/>
              </a:spcBef>
            </a:pPr>
            <a:r>
              <a:rPr lang="ru-RU" sz="2000"/>
              <a:t>*«Царь богов и людей» сидит на троне</a:t>
            </a:r>
          </a:p>
          <a:p>
            <a:pPr>
              <a:spcBef>
                <a:spcPct val="50000"/>
              </a:spcBef>
            </a:pPr>
            <a:r>
              <a:rPr lang="ru-RU" sz="2000"/>
              <a:t>  из золота и слоновой кости</a:t>
            </a:r>
          </a:p>
          <a:p>
            <a:pPr>
              <a:spcBef>
                <a:spcPct val="50000"/>
              </a:spcBef>
            </a:pPr>
            <a:r>
              <a:rPr lang="ru-RU" sz="2000"/>
              <a:t>*В одной руке Зевса статуя Ники, в другой  -</a:t>
            </a:r>
          </a:p>
          <a:p>
            <a:pPr>
              <a:spcBef>
                <a:spcPct val="50000"/>
              </a:spcBef>
            </a:pPr>
            <a:r>
              <a:rPr lang="ru-RU" sz="2000"/>
              <a:t>  жезл,  увенчанный изображением орла</a:t>
            </a:r>
          </a:p>
          <a:p>
            <a:pPr>
              <a:spcBef>
                <a:spcPct val="50000"/>
              </a:spcBef>
            </a:pPr>
            <a:r>
              <a:rPr lang="ru-RU" sz="2000"/>
              <a:t>*На голове венец из масличных ветвей</a:t>
            </a:r>
          </a:p>
          <a:p>
            <a:pPr>
              <a:spcBef>
                <a:spcPct val="50000"/>
              </a:spcBef>
            </a:pPr>
            <a:r>
              <a:rPr lang="ru-RU" sz="2000"/>
              <a:t>*Автор скульптуры - великий Фидий</a:t>
            </a:r>
          </a:p>
        </p:txBody>
      </p:sp>
      <p:sp>
        <p:nvSpPr>
          <p:cNvPr id="23562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50825" y="6092825"/>
            <a:ext cx="649288" cy="431800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1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308</TotalTime>
  <Words>2844</Words>
  <Application>Microsoft Office PowerPoint</Application>
  <PresentationFormat>Экран (4:3)</PresentationFormat>
  <Paragraphs>304</Paragraphs>
  <Slides>61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Твердый переплет</vt:lpstr>
      <vt:lpstr>Слайд 1</vt:lpstr>
      <vt:lpstr>Слайд 2</vt:lpstr>
      <vt:lpstr>Слайд 3</vt:lpstr>
      <vt:lpstr>Слайд 4</vt:lpstr>
      <vt:lpstr>Слайд 5</vt:lpstr>
      <vt:lpstr>Слайд 6</vt:lpstr>
      <vt:lpstr>Храм Артемиды Эфесской</vt:lpstr>
      <vt:lpstr>Слайд 8</vt:lpstr>
      <vt:lpstr>Слайд 9</vt:lpstr>
      <vt:lpstr>Слайд 10</vt:lpstr>
      <vt:lpstr>Галикарнасский мавзолей</vt:lpstr>
      <vt:lpstr>Слайд 12</vt:lpstr>
      <vt:lpstr>Колосс Родосский</vt:lpstr>
      <vt:lpstr>Слайд 14</vt:lpstr>
      <vt:lpstr>Александрийский маяк</vt:lpstr>
      <vt:lpstr>Слайд 16</vt:lpstr>
      <vt:lpstr>Семь чудес Древнего мира</vt:lpstr>
      <vt:lpstr>Слайд 18</vt:lpstr>
      <vt:lpstr>Слайд 19</vt:lpstr>
      <vt:lpstr>Слайд 20</vt:lpstr>
      <vt:lpstr>Вопрос:</vt:lpstr>
      <vt:lpstr>Слайд 22</vt:lpstr>
      <vt:lpstr>Слайд 23</vt:lpstr>
      <vt:lpstr>ПИРАМИДЫ – «ДОМА ВЕЧНОСТИ»</vt:lpstr>
      <vt:lpstr>ПЕРВЫЕ ПИРАМИДЫ</vt:lpstr>
      <vt:lpstr>Слайд 26</vt:lpstr>
      <vt:lpstr>КАК СТРОИЛИ ПИРАМИДЫ?</vt:lpstr>
      <vt:lpstr>Как строили пирамиды?</vt:lpstr>
      <vt:lpstr>Почему была выбрана пирамидальная форма?</vt:lpstr>
      <vt:lpstr>ТАЙНЫ ВЕЛИКОЙ ПИРАМИДЫ ХЕОПСА (ЧИСЛО ПИ)</vt:lpstr>
      <vt:lpstr>ПИРАМИДА-ЛИНЗА </vt:lpstr>
      <vt:lpstr>ТАК ЧТО ЖЕ НАХОДИТСЯ ВНУТРИ ВЕЛИКОЙ ПИРАМИДЫ ХЕОПСА?</vt:lpstr>
      <vt:lpstr>ПИРАМИДЫ РАВНЯЮТСЯ НА ЗВЕЗДЫ</vt:lpstr>
      <vt:lpstr>Слайд 34</vt:lpstr>
      <vt:lpstr>БОЛЬШОЙ СФИНКС</vt:lpstr>
      <vt:lpstr>Мифы и легенды Сфинкса </vt:lpstr>
      <vt:lpstr> ЛЕГЕНДЫ</vt:lpstr>
      <vt:lpstr>ЛЕГЕНДЫ</vt:lpstr>
      <vt:lpstr>Сенсации тайн Сфинкса, открытые во время его ремонта</vt:lpstr>
      <vt:lpstr>Слайд 40</vt:lpstr>
      <vt:lpstr>Слайд 41</vt:lpstr>
      <vt:lpstr>Выводы:</vt:lpstr>
      <vt:lpstr>Слайд 43</vt:lpstr>
      <vt:lpstr>?  ТАИНСТВЕННАЯ ШАХТА</vt:lpstr>
      <vt:lpstr>? СТРОИТЕЛЬСТВО  ПИРАМИД</vt:lpstr>
      <vt:lpstr>?  ПРОКЛЯТИЕ ПИРАМИД </vt:lpstr>
      <vt:lpstr>?«ЭФФЕКТ ПИРАМИД»</vt:lpstr>
      <vt:lpstr>? ПИРАМИДЫ - ХРОНОЛОГИЧЕСКИЙ МАЯК ПАМЯТНОЙ ДАТЕ</vt:lpstr>
      <vt:lpstr>ПИРАМИДЫ - ХРАНИЛИЩА ЗНАНИЙ</vt:lpstr>
      <vt:lpstr>ВЫВОДЫ </vt:lpstr>
      <vt:lpstr>Информационные ресурсы </vt:lpstr>
      <vt:lpstr>Новые чудеса света</vt:lpstr>
      <vt:lpstr>Слайд 53</vt:lpstr>
      <vt:lpstr>Слайд 54</vt:lpstr>
      <vt:lpstr>Статуя Христа в Бразилии</vt:lpstr>
      <vt:lpstr>Слайд 56</vt:lpstr>
      <vt:lpstr>Слайд 57</vt:lpstr>
      <vt:lpstr>Слайд 58</vt:lpstr>
      <vt:lpstr>Слайд 59</vt:lpstr>
      <vt:lpstr>Слайд 60</vt:lpstr>
      <vt:lpstr>Слайд 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ulia</dc:creator>
  <cp:lastModifiedBy>SONY</cp:lastModifiedBy>
  <cp:revision>34</cp:revision>
  <dcterms:created xsi:type="dcterms:W3CDTF">2013-10-21T10:28:46Z</dcterms:created>
  <dcterms:modified xsi:type="dcterms:W3CDTF">2016-01-02T11:17:08Z</dcterms:modified>
</cp:coreProperties>
</file>