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1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2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2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27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857137" y="1724620"/>
            <a:ext cx="10916007" cy="1364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700"/>
              </a:lnSpc>
              <a:buNone/>
            </a:pPr>
            <a:r>
              <a:rPr lang="en-US" sz="8550" b="1" dirty="0">
                <a:solidFill>
                  <a:srgbClr val="E2E2E2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Машина времени:</a:t>
            </a:r>
            <a:endParaRPr lang="en-US" sz="8550" dirty="0"/>
          </a:p>
        </p:txBody>
      </p:sp>
      <p:sp>
        <p:nvSpPr>
          <p:cNvPr id="5" name="Text 2"/>
          <p:cNvSpPr/>
          <p:nvPr/>
        </p:nvSpPr>
        <p:spPr>
          <a:xfrm>
            <a:off x="793790" y="3386733"/>
            <a:ext cx="13042821" cy="1882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400"/>
              </a:lnSpc>
              <a:buNone/>
            </a:pPr>
            <a:r>
              <a:rPr lang="en-US" sz="5900" b="1" dirty="0">
                <a:solidFill>
                  <a:srgbClr val="E2E2E2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Как считали время в древности и как нам в этом не запутаться?</a:t>
            </a:r>
            <a:endParaRPr lang="en-US" sz="5900" dirty="0"/>
          </a:p>
        </p:txBody>
      </p:sp>
      <p:sp>
        <p:nvSpPr>
          <p:cNvPr id="6" name="Text 3"/>
          <p:cNvSpPr/>
          <p:nvPr/>
        </p:nvSpPr>
        <p:spPr>
          <a:xfrm>
            <a:off x="793790" y="5567243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dirty="0">
                <a:solidFill>
                  <a:srgbClr val="E2E2E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Привет, юные историки!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618744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Сегодня мы отправимся в увлекательное путешествие по временам и эпохам, чтобы понять, как люди научились измерять время.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65227" y="2023467"/>
            <a:ext cx="9099828" cy="682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en-US" sz="4400" b="1" dirty="0">
                <a:solidFill>
                  <a:srgbClr val="E2E2E2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Творческое домашнее задание!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93790" y="3102531"/>
            <a:ext cx="13042821" cy="2483406"/>
          </a:xfrm>
          <a:prstGeom prst="roundRect">
            <a:avLst>
              <a:gd name="adj" fmla="val 335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110151"/>
            <a:ext cx="4342448" cy="2468166"/>
          </a:xfrm>
          <a:prstGeom prst="roundRect">
            <a:avLst>
              <a:gd name="adj" fmla="val 3377"/>
            </a:avLst>
          </a:prstGeom>
          <a:solidFill>
            <a:srgbClr val="E0D7F4"/>
          </a:solidFill>
          <a:ln/>
        </p:spPr>
      </p:sp>
      <p:sp>
        <p:nvSpPr>
          <p:cNvPr id="5" name="Text 3"/>
          <p:cNvSpPr/>
          <p:nvPr/>
        </p:nvSpPr>
        <p:spPr>
          <a:xfrm>
            <a:off x="999768" y="3308509"/>
            <a:ext cx="2728913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Капсула времени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9768" y="3768685"/>
            <a:ext cx="36479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Соберите 3-5 предметов, которые расскажут о нашей эпохе (2024 год, XXI век), и "запечатайте" их.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143857" y="3110151"/>
            <a:ext cx="4342567" cy="2468166"/>
          </a:xfrm>
          <a:prstGeom prst="rect">
            <a:avLst/>
          </a:prstGeom>
          <a:solidFill>
            <a:srgbClr val="E0D7F4"/>
          </a:solidFill>
          <a:ln/>
        </p:spPr>
      </p:sp>
      <p:sp>
        <p:nvSpPr>
          <p:cNvPr id="8" name="Shape 6"/>
          <p:cNvSpPr/>
          <p:nvPr/>
        </p:nvSpPr>
        <p:spPr>
          <a:xfrm>
            <a:off x="5143857" y="3110151"/>
            <a:ext cx="22860" cy="2468166"/>
          </a:xfrm>
          <a:prstGeom prst="roundRect">
            <a:avLst>
              <a:gd name="adj" fmla="val 364651"/>
            </a:avLst>
          </a:prstGeom>
          <a:solidFill>
            <a:srgbClr val="C6BDDA"/>
          </a:solidFill>
          <a:ln/>
        </p:spPr>
      </p:sp>
      <p:sp>
        <p:nvSpPr>
          <p:cNvPr id="9" name="Text 7"/>
          <p:cNvSpPr/>
          <p:nvPr/>
        </p:nvSpPr>
        <p:spPr>
          <a:xfrm>
            <a:off x="5639991" y="3308509"/>
            <a:ext cx="3350300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Век ваших бабушек и дедушек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5639991" y="4109799"/>
            <a:ext cx="33503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Узнайте у родных, когда они пошли в первый класс, и рассчитайте, какой тогда был век.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895850" y="4096167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1B1B27"/>
          </a:solidFill>
          <a:ln w="22860">
            <a:solidFill>
              <a:srgbClr val="C6BDDA"/>
            </a:solidFill>
            <a:prstDash val="solid"/>
          </a:ln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13" y="4189155"/>
            <a:ext cx="248007" cy="310039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9486424" y="3110151"/>
            <a:ext cx="4342567" cy="2468166"/>
          </a:xfrm>
          <a:prstGeom prst="rect">
            <a:avLst/>
          </a:prstGeom>
          <a:solidFill>
            <a:srgbClr val="E0D7F4"/>
          </a:solidFill>
          <a:ln/>
        </p:spPr>
      </p:sp>
      <p:sp>
        <p:nvSpPr>
          <p:cNvPr id="14" name="Shape 11"/>
          <p:cNvSpPr/>
          <p:nvPr/>
        </p:nvSpPr>
        <p:spPr>
          <a:xfrm>
            <a:off x="9486424" y="3110151"/>
            <a:ext cx="22860" cy="2468166"/>
          </a:xfrm>
          <a:prstGeom prst="roundRect">
            <a:avLst>
              <a:gd name="adj" fmla="val 364651"/>
            </a:avLst>
          </a:prstGeom>
          <a:solidFill>
            <a:srgbClr val="C6BDDA"/>
          </a:solidFill>
          <a:ln/>
        </p:spPr>
      </p:sp>
      <p:sp>
        <p:nvSpPr>
          <p:cNvPr id="15" name="Text 12"/>
          <p:cNvSpPr/>
          <p:nvPr/>
        </p:nvSpPr>
        <p:spPr>
          <a:xfrm>
            <a:off x="9982557" y="3308509"/>
            <a:ext cx="3648075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Комикс про путешественника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9982557" y="4109799"/>
            <a:ext cx="3648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Нарисуйте комикс о том, как путешественник во времени перепутал "до н.э." и "н.э."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9238417" y="4096167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1B1B27"/>
          </a:solidFill>
          <a:ln w="22860">
            <a:solidFill>
              <a:srgbClr val="C6BDDA"/>
            </a:solidFill>
            <a:prstDash val="solid"/>
          </a:ln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480" y="4189155"/>
            <a:ext cx="248007" cy="310039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793790" y="580917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Спасибо за урок, юные исследователи времени!</a:t>
            </a:r>
            <a:endParaRPr lang="en-US" sz="2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498" y="7066154"/>
            <a:ext cx="216426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07891" y="458929"/>
            <a:ext cx="7612975" cy="682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План нашего путешествия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62" y="1591659"/>
            <a:ext cx="198358" cy="24800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93790" y="1961705"/>
            <a:ext cx="6422231" cy="2286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5" name="Text 2"/>
          <p:cNvSpPr/>
          <p:nvPr/>
        </p:nvSpPr>
        <p:spPr>
          <a:xfrm>
            <a:off x="1319307" y="1533583"/>
            <a:ext cx="2878098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Древние календари</a:t>
            </a:r>
            <a:endParaRPr lang="en-US" sz="3200" b="1" dirty="0"/>
          </a:p>
        </p:txBody>
      </p:sp>
      <p:sp>
        <p:nvSpPr>
          <p:cNvPr id="6" name="Text 3"/>
          <p:cNvSpPr/>
          <p:nvPr/>
        </p:nvSpPr>
        <p:spPr>
          <a:xfrm>
            <a:off x="793789" y="220119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Узнаем, как люди в древности следили за днями, месяцами и годами, глядя на небо.</a:t>
            </a:r>
            <a:endParaRPr lang="en-US" sz="2000" b="1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406" y="1498443"/>
            <a:ext cx="198358" cy="248007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612737" y="1950275"/>
            <a:ext cx="6422231" cy="2286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9" name="Text 5"/>
          <p:cNvSpPr/>
          <p:nvPr/>
        </p:nvSpPr>
        <p:spPr>
          <a:xfrm>
            <a:off x="8360310" y="1520996"/>
            <a:ext cx="36637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Наша эра и До нашей эры</a:t>
            </a:r>
            <a:endParaRPr lang="en-US" sz="3200" b="1" dirty="0"/>
          </a:p>
        </p:txBody>
      </p:sp>
      <p:sp>
        <p:nvSpPr>
          <p:cNvPr id="10" name="Text 6"/>
          <p:cNvSpPr/>
          <p:nvPr/>
        </p:nvSpPr>
        <p:spPr>
          <a:xfrm>
            <a:off x="7549675" y="229964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Разберемся, что такое "наша эра" и "до нашей эры", и почему это важно для историков.</a:t>
            </a:r>
            <a:endParaRPr lang="en-US" sz="2000" b="1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18" y="3823158"/>
            <a:ext cx="198358" cy="248007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694718" y="4408484"/>
            <a:ext cx="6422231" cy="2286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13" name="Text 8"/>
          <p:cNvSpPr/>
          <p:nvPr/>
        </p:nvSpPr>
        <p:spPr>
          <a:xfrm>
            <a:off x="1161413" y="3807175"/>
            <a:ext cx="2728913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Век и Тысячелетие</a:t>
            </a:r>
            <a:endParaRPr lang="en-US" sz="3200" b="1" dirty="0"/>
          </a:p>
        </p:txBody>
      </p:sp>
      <p:sp>
        <p:nvSpPr>
          <p:cNvPr id="14" name="Text 9"/>
          <p:cNvSpPr/>
          <p:nvPr/>
        </p:nvSpPr>
        <p:spPr>
          <a:xfrm>
            <a:off x="562563" y="480164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Научимся легко переводить годы в века и узнаем, сколько лет в тысячелетии.</a:t>
            </a:r>
            <a:endParaRPr lang="en-US" sz="2000" b="1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847" y="3947815"/>
            <a:ext cx="198358" cy="248007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7402530" y="4419914"/>
            <a:ext cx="6422231" cy="2286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17" name="Text 11"/>
          <p:cNvSpPr/>
          <p:nvPr/>
        </p:nvSpPr>
        <p:spPr>
          <a:xfrm>
            <a:off x="7943142" y="3906590"/>
            <a:ext cx="3872270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Историческая математика</a:t>
            </a:r>
            <a:endParaRPr lang="en-US" sz="3200" b="1" dirty="0"/>
          </a:p>
        </p:txBody>
      </p:sp>
      <p:sp>
        <p:nvSpPr>
          <p:cNvPr id="18" name="Text 12"/>
          <p:cNvSpPr/>
          <p:nvPr/>
        </p:nvSpPr>
        <p:spPr>
          <a:xfrm>
            <a:off x="7414379" y="470766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Поиграем в игру, чтобы собрать временные пазлы и проверить свои знания.</a:t>
            </a:r>
            <a:endParaRPr lang="en-US" sz="20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541" y="7115685"/>
            <a:ext cx="2161473" cy="1281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43138" y="500301"/>
            <a:ext cx="10144006" cy="625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Загадка путешественника во времени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27829" y="1195605"/>
            <a:ext cx="11369578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Представьте, что вы попали в Древний Рим. Вы спрашиваете местного жителя: "Какой сейчас год?". </a:t>
            </a:r>
            <a:endParaRPr lang="ru-RU" sz="2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2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 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он вам в </a:t>
            </a:r>
            <a:r>
              <a:rPr lang="en-US" sz="2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</a:t>
            </a:r>
            <a:r>
              <a:rPr lang="en-US" sz="2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endParaRPr lang="ru-RU" sz="2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</a:endParaRPr>
          </a:p>
          <a:p>
            <a:pPr marL="0" indent="0" algn="l">
              <a:lnSpc>
                <a:spcPts val="2250"/>
              </a:lnSpc>
              <a:buNone/>
            </a:pP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000720" y="2348984"/>
            <a:ext cx="6773466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"Год консульства Луция Эмилия Павла и Гая Ливия </a:t>
            </a:r>
            <a:r>
              <a:rPr lang="en-US" sz="2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Салинатора</a:t>
            </a:r>
            <a:r>
              <a:rPr lang="en-US" sz="2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".</a:t>
            </a:r>
            <a:endParaRPr lang="ru-RU" sz="2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endParaRPr lang="ru-RU" sz="2400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ru-RU" sz="24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А древний египтянин вам ответит « В тот год начал царствовать фараон Аменхотеп» </a:t>
            </a:r>
            <a:endParaRPr lang="en-US" sz="2400" dirty="0"/>
          </a:p>
        </p:txBody>
      </p:sp>
      <p:sp>
        <p:nvSpPr>
          <p:cNvPr id="5" name="Shape 3"/>
          <p:cNvSpPr/>
          <p:nvPr/>
        </p:nvSpPr>
        <p:spPr>
          <a:xfrm>
            <a:off x="727829" y="2348984"/>
            <a:ext cx="22860" cy="290989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6" name="Text 4"/>
          <p:cNvSpPr/>
          <p:nvPr/>
        </p:nvSpPr>
        <p:spPr>
          <a:xfrm>
            <a:off x="540377" y="3485145"/>
            <a:ext cx="7046357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Как думаете, помог ли вам такой ответ? Было бы удобно так считать время?</a:t>
            </a:r>
            <a:endParaRPr lang="en-US" sz="2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131" y="3881331"/>
            <a:ext cx="4845269" cy="419061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27828" y="4638524"/>
            <a:ext cx="7690957" cy="1877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древности у каждого народа был свой способ отсчета времени: кто-то считал по солнцу и луне, кто-то по разливам рек, а кто-то по правлению царей. Чтобы не запутаться, ученые придумали единую систему!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42736" y="422910"/>
            <a:ext cx="8944808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Изобретаем календарь с помощью неба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83" y="1715367"/>
            <a:ext cx="5554376" cy="538720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397739" y="1008551"/>
            <a:ext cx="6512362" cy="49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Глядя на небо, люди заметили, что Земля каждый день делает один оборот вокруг себя – так появился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день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b="1" dirty="0"/>
          </a:p>
        </p:txBody>
      </p:sp>
      <p:sp>
        <p:nvSpPr>
          <p:cNvPr id="5" name="Text 2"/>
          <p:cNvSpPr/>
          <p:nvPr/>
        </p:nvSpPr>
        <p:spPr>
          <a:xfrm>
            <a:off x="7210037" y="2323630"/>
            <a:ext cx="6512362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Луна делает полный оборот вокруг Земли </a:t>
            </a:r>
            <a:r>
              <a:rPr lang="en-US" sz="200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примерно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2000" b="1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</a:t>
            </a:r>
            <a:r>
              <a:rPr lang="en-US" sz="20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месяц</a:t>
            </a:r>
            <a:r>
              <a:rPr lang="en-US" sz="2000" b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– так появился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месяц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400" b="1" dirty="0"/>
          </a:p>
        </p:txBody>
      </p:sp>
      <p:sp>
        <p:nvSpPr>
          <p:cNvPr id="6" name="Text 3"/>
          <p:cNvSpPr/>
          <p:nvPr/>
        </p:nvSpPr>
        <p:spPr>
          <a:xfrm>
            <a:off x="7210037" y="3695593"/>
            <a:ext cx="6512362" cy="49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 Земля совершает полный круг вокруг Солнца примерно за 365 дней – так появился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год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!</a:t>
            </a:r>
            <a:endParaRPr lang="en-US" sz="2000" b="1" dirty="0"/>
          </a:p>
        </p:txBody>
      </p:sp>
      <p:sp>
        <p:nvSpPr>
          <p:cNvPr id="7" name="Text 4"/>
          <p:cNvSpPr/>
          <p:nvPr/>
        </p:nvSpPr>
        <p:spPr>
          <a:xfrm>
            <a:off x="7397738" y="4910429"/>
            <a:ext cx="6722569" cy="49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Самые первые календари были солнечными. Древние земледельцы, чтобы не пропустить время посева, каждый день откладывали по палочке. Когда накапливалось примерно 365 палочек, они знали, что год закончился и приближается зима, а за ней – весна и новое время для урожая.</a:t>
            </a:r>
            <a:endParaRPr lang="en-US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1314" y="7102576"/>
            <a:ext cx="216426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471016"/>
            <a:ext cx="7556421" cy="1364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en-US" sz="4250" b="1" dirty="0" err="1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Лента</a:t>
            </a:r>
            <a:r>
              <a:rPr lang="en-US" sz="42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250" b="1" dirty="0" err="1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времени</a:t>
            </a:r>
            <a:r>
              <a:rPr lang="ru-RU" sz="425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280190" y="213836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Историки договорились взять за основу одно очень важное событие –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Рождение Христа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Это событие стало </a:t>
            </a:r>
            <a:r>
              <a:rPr lang="en-US" sz="2000" b="1" dirty="0">
                <a:solidFill>
                  <a:srgbClr val="272525"/>
                </a:solidFill>
                <a:highlight>
                  <a:srgbClr val="AFCBF8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точкой отсчета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!</a:t>
            </a:r>
            <a:endParaRPr lang="en-US" sz="2000" b="1" dirty="0"/>
          </a:p>
        </p:txBody>
      </p:sp>
      <p:sp>
        <p:nvSpPr>
          <p:cNvPr id="5" name="Text 2"/>
          <p:cNvSpPr/>
          <p:nvPr/>
        </p:nvSpPr>
        <p:spPr>
          <a:xfrm>
            <a:off x="6185597" y="309182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Все, что происходило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после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этого события, мы называем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нашей эрой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(сокращенно — н.э.).</a:t>
            </a:r>
            <a:endParaRPr lang="en-US" sz="2000" b="1" dirty="0"/>
          </a:p>
        </p:txBody>
      </p:sp>
      <p:sp>
        <p:nvSpPr>
          <p:cNvPr id="6" name="Text 3"/>
          <p:cNvSpPr/>
          <p:nvPr/>
        </p:nvSpPr>
        <p:spPr>
          <a:xfrm>
            <a:off x="6185597" y="429298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 все, что было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 нашей эры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(сокращенно — до н.э.).</a:t>
            </a:r>
            <a:endParaRPr lang="en-US" sz="2000" b="1" dirty="0"/>
          </a:p>
        </p:txBody>
      </p:sp>
      <p:sp>
        <p:nvSpPr>
          <p:cNvPr id="7" name="Shape 4"/>
          <p:cNvSpPr/>
          <p:nvPr/>
        </p:nvSpPr>
        <p:spPr>
          <a:xfrm>
            <a:off x="6185596" y="5415022"/>
            <a:ext cx="7556421" cy="1160740"/>
          </a:xfrm>
          <a:prstGeom prst="roundRect">
            <a:avLst>
              <a:gd name="adj" fmla="val 7182"/>
            </a:avLst>
          </a:prstGeom>
          <a:solidFill>
            <a:srgbClr val="D0C3EE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5797034"/>
            <a:ext cx="248007" cy="1983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924913" y="5742027"/>
            <a:ext cx="67133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Помни: чем дальше событие "до н.э." от центра, тем больше его число, и тем древнее это событие!</a:t>
            </a:r>
            <a:endParaRPr lang="en-US" sz="155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118" y="7171258"/>
            <a:ext cx="216426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92056" y="381284"/>
            <a:ext cx="10299144" cy="682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Шаги в историю: почувствуй время!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09707" y="1599984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Представьте, что вы стоите на отметке "Наша эра". Если вы делаете шаги "вперед" (в будущее), вы попадаете в годы нашей эры. Например, 5 шагов вперед — это 5 год н.э.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615114" y="369841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 если вы делаете шаги "назад" (в прошлое), вы попадаете в годы до нашей эры! 5 шагов назад — это 5 год до н.э.</a:t>
            </a:r>
            <a:endParaRPr lang="en-US" sz="2400" b="1" dirty="0"/>
          </a:p>
        </p:txBody>
      </p:sp>
      <p:sp>
        <p:nvSpPr>
          <p:cNvPr id="5" name="Text 3"/>
          <p:cNvSpPr/>
          <p:nvPr/>
        </p:nvSpPr>
        <p:spPr>
          <a:xfrm>
            <a:off x="709706" y="53925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Так мы можем "путешествовать" по ленте времени и понимать, как далеко друг от друга находились разные события.</a:t>
            </a:r>
            <a:endParaRPr lang="en-US" sz="2400" b="1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41458"/>
            <a:ext cx="4926568" cy="4926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356" y="7068026"/>
            <a:ext cx="216426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607" y="492740"/>
            <a:ext cx="13042821" cy="1364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Как определить век? Просто, как дважды два!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793790" y="3545919"/>
            <a:ext cx="4215289" cy="1812607"/>
          </a:xfrm>
          <a:prstGeom prst="roundRect">
            <a:avLst>
              <a:gd name="adj" fmla="val 6054"/>
            </a:avLst>
          </a:prstGeom>
          <a:solidFill>
            <a:srgbClr val="FDFAF7"/>
          </a:solidFill>
          <a:ln/>
        </p:spPr>
      </p:sp>
      <p:sp>
        <p:nvSpPr>
          <p:cNvPr id="4" name="Shape 2"/>
          <p:cNvSpPr/>
          <p:nvPr/>
        </p:nvSpPr>
        <p:spPr>
          <a:xfrm>
            <a:off x="674727" y="2218908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6237C8"/>
          </a:solidFill>
          <a:ln/>
        </p:spPr>
      </p:sp>
      <p:sp>
        <p:nvSpPr>
          <p:cNvPr id="5" name="Shape 3"/>
          <p:cNvSpPr/>
          <p:nvPr/>
        </p:nvSpPr>
        <p:spPr>
          <a:xfrm>
            <a:off x="2306121" y="185719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237C8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15" y="2036711"/>
            <a:ext cx="238125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16151" y="2530643"/>
            <a:ext cx="304538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 err="1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Отбрасываем</a:t>
            </a:r>
            <a:r>
              <a:rPr lang="en-US" sz="320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цифры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664757" y="3126671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Возьми год, например, </a:t>
            </a:r>
            <a:r>
              <a:rPr lang="en-US" sz="2000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1240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Отбрось две последние цифры: получится </a:t>
            </a:r>
            <a:r>
              <a:rPr lang="en-US" sz="2000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5271706" y="1792983"/>
            <a:ext cx="4215408" cy="1812607"/>
          </a:xfrm>
          <a:prstGeom prst="roundRect">
            <a:avLst>
              <a:gd name="adj" fmla="val 6054"/>
            </a:avLst>
          </a:prstGeom>
          <a:solidFill>
            <a:srgbClr val="FDFAF7"/>
          </a:solidFill>
          <a:ln/>
        </p:spPr>
      </p:sp>
      <p:sp>
        <p:nvSpPr>
          <p:cNvPr id="10" name="Shape 7"/>
          <p:cNvSpPr/>
          <p:nvPr/>
        </p:nvSpPr>
        <p:spPr>
          <a:xfrm>
            <a:off x="5308017" y="2187632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6237C8"/>
          </a:solidFill>
          <a:ln/>
        </p:spPr>
      </p:sp>
      <p:sp>
        <p:nvSpPr>
          <p:cNvPr id="11" name="Shape 8"/>
          <p:cNvSpPr/>
          <p:nvPr/>
        </p:nvSpPr>
        <p:spPr>
          <a:xfrm>
            <a:off x="6823737" y="198141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237C8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163" y="2093049"/>
            <a:ext cx="238125" cy="29765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578291" y="2536724"/>
            <a:ext cx="3125867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Прибавляем единицу</a:t>
            </a:r>
            <a:endParaRPr lang="en-US" sz="3200" dirty="0"/>
          </a:p>
        </p:txBody>
      </p:sp>
      <p:sp>
        <p:nvSpPr>
          <p:cNvPr id="14" name="Text 10"/>
          <p:cNvSpPr/>
          <p:nvPr/>
        </p:nvSpPr>
        <p:spPr>
          <a:xfrm>
            <a:off x="5428655" y="3208497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 оставшемуся числу (</a:t>
            </a:r>
            <a:r>
              <a:rPr lang="en-US" sz="2000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12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 прибавь </a:t>
            </a:r>
            <a:r>
              <a:rPr lang="en-US" sz="2000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Получится </a:t>
            </a:r>
            <a:r>
              <a:rPr lang="en-US" sz="2000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13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15" name="Shape 11"/>
          <p:cNvSpPr/>
          <p:nvPr/>
        </p:nvSpPr>
        <p:spPr>
          <a:xfrm>
            <a:off x="9621203" y="3545919"/>
            <a:ext cx="4215289" cy="1812607"/>
          </a:xfrm>
          <a:prstGeom prst="roundRect">
            <a:avLst>
              <a:gd name="adj" fmla="val 6054"/>
            </a:avLst>
          </a:prstGeom>
          <a:solidFill>
            <a:srgbClr val="FDFAF7"/>
          </a:solidFill>
          <a:ln/>
        </p:spPr>
      </p:sp>
      <p:sp>
        <p:nvSpPr>
          <p:cNvPr id="16" name="Shape 12"/>
          <p:cNvSpPr/>
          <p:nvPr/>
        </p:nvSpPr>
        <p:spPr>
          <a:xfrm>
            <a:off x="9621203" y="3523059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6237C8"/>
          </a:solidFill>
          <a:ln/>
        </p:spPr>
      </p:sp>
      <p:sp>
        <p:nvSpPr>
          <p:cNvPr id="17" name="Shape 13"/>
          <p:cNvSpPr/>
          <p:nvPr/>
        </p:nvSpPr>
        <p:spPr>
          <a:xfrm>
            <a:off x="11431191" y="324826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237C8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9784" y="3397091"/>
            <a:ext cx="238125" cy="297656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42421" y="4042053"/>
            <a:ext cx="2728913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Это и есть век!</a:t>
            </a:r>
            <a:endParaRPr lang="en-US" sz="3200" dirty="0"/>
          </a:p>
        </p:txBody>
      </p:sp>
      <p:sp>
        <p:nvSpPr>
          <p:cNvPr id="20" name="Text 15"/>
          <p:cNvSpPr/>
          <p:nvPr/>
        </p:nvSpPr>
        <p:spPr>
          <a:xfrm>
            <a:off x="9842421" y="4502229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Значит, 1240 год – это </a:t>
            </a:r>
            <a:r>
              <a:rPr lang="en-US" sz="2000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XIII (тринадцатый) век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Вот так!</a:t>
            </a:r>
            <a:endParaRPr lang="en-US" sz="2000" dirty="0"/>
          </a:p>
        </p:txBody>
      </p:sp>
      <p:sp>
        <p:nvSpPr>
          <p:cNvPr id="21" name="Shape 16"/>
          <p:cNvSpPr/>
          <p:nvPr/>
        </p:nvSpPr>
        <p:spPr>
          <a:xfrm>
            <a:off x="793790" y="5581769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48" y="5884664"/>
            <a:ext cx="248007" cy="198358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438513" y="5829657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Запомни: если год заканчивается на "00", например, 1700 год, то это будет XVII (семнадцатый) век. Просто берем первые две цифры!</a:t>
            </a:r>
            <a:endParaRPr lang="en-US" sz="20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6118" y="7153638"/>
            <a:ext cx="216426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99367" y="355688"/>
            <a:ext cx="6779419" cy="682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Викторина "Какой век?"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568465" y="1636086"/>
            <a:ext cx="3929964" cy="3093569"/>
          </a:xfrm>
          <a:prstGeom prst="roundRect">
            <a:avLst>
              <a:gd name="adj" fmla="val 423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93790" y="1903738"/>
            <a:ext cx="336030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988 год: </a:t>
            </a:r>
            <a:r>
              <a:rPr lang="en-US" sz="3200" b="1" dirty="0" err="1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Крещение</a:t>
            </a:r>
            <a:endParaRPr lang="ru-RU" sz="3200" b="1" dirty="0" smtClean="0">
              <a:solidFill>
                <a:srgbClr val="272525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Руси</a:t>
            </a:r>
            <a:endParaRPr lang="en-US" sz="3200" b="1" dirty="0"/>
          </a:p>
        </p:txBody>
      </p:sp>
      <p:sp>
        <p:nvSpPr>
          <p:cNvPr id="5" name="Text 3"/>
          <p:cNvSpPr/>
          <p:nvPr/>
        </p:nvSpPr>
        <p:spPr>
          <a:xfrm>
            <a:off x="1068179" y="329600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какой век?</a:t>
            </a:r>
            <a:endParaRPr lang="en-US" sz="2000" b="1" dirty="0"/>
          </a:p>
        </p:txBody>
      </p:sp>
      <p:sp>
        <p:nvSpPr>
          <p:cNvPr id="7" name="Shape 5"/>
          <p:cNvSpPr/>
          <p:nvPr/>
        </p:nvSpPr>
        <p:spPr>
          <a:xfrm>
            <a:off x="5188030" y="1691785"/>
            <a:ext cx="4215408" cy="3037870"/>
          </a:xfrm>
          <a:prstGeom prst="roundRect">
            <a:avLst>
              <a:gd name="adj" fmla="val 423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394008" y="1922896"/>
            <a:ext cx="3803452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1980 год: Олимпиада в Москве</a:t>
            </a:r>
            <a:endParaRPr lang="en-US" sz="3200" b="1" dirty="0"/>
          </a:p>
        </p:txBody>
      </p:sp>
      <p:sp>
        <p:nvSpPr>
          <p:cNvPr id="9" name="Text 7"/>
          <p:cNvSpPr/>
          <p:nvPr/>
        </p:nvSpPr>
        <p:spPr>
          <a:xfrm>
            <a:off x="5792421" y="3248608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какой век?</a:t>
            </a:r>
            <a:endParaRPr lang="en-US" sz="2000" b="1" dirty="0"/>
          </a:p>
        </p:txBody>
      </p:sp>
      <p:sp>
        <p:nvSpPr>
          <p:cNvPr id="10" name="Text 8"/>
          <p:cNvSpPr/>
          <p:nvPr/>
        </p:nvSpPr>
        <p:spPr>
          <a:xfrm>
            <a:off x="5413415" y="4844058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 XX век</a:t>
            </a:r>
            <a:endParaRPr lang="en-US" sz="2000" b="1" dirty="0"/>
          </a:p>
        </p:txBody>
      </p:sp>
      <p:sp>
        <p:nvSpPr>
          <p:cNvPr id="11" name="Shape 9"/>
          <p:cNvSpPr/>
          <p:nvPr/>
        </p:nvSpPr>
        <p:spPr>
          <a:xfrm>
            <a:off x="9827181" y="1808250"/>
            <a:ext cx="4215289" cy="3035808"/>
          </a:xfrm>
          <a:prstGeom prst="roundRect">
            <a:avLst>
              <a:gd name="adj" fmla="val 423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093039" y="2049782"/>
            <a:ext cx="3803333" cy="682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500 год: Приход к власти Хлодвига</a:t>
            </a:r>
            <a:endParaRPr lang="en-US" sz="3200" b="1" dirty="0"/>
          </a:p>
        </p:txBody>
      </p:sp>
      <p:sp>
        <p:nvSpPr>
          <p:cNvPr id="13" name="Text 11"/>
          <p:cNvSpPr/>
          <p:nvPr/>
        </p:nvSpPr>
        <p:spPr>
          <a:xfrm>
            <a:off x="10200264" y="308983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какой век?</a:t>
            </a:r>
            <a:endParaRPr lang="en-US" sz="2000" b="1" dirty="0"/>
          </a:p>
        </p:txBody>
      </p:sp>
      <p:sp>
        <p:nvSpPr>
          <p:cNvPr id="14" name="Text 12"/>
          <p:cNvSpPr/>
          <p:nvPr/>
        </p:nvSpPr>
        <p:spPr>
          <a:xfrm>
            <a:off x="9827181" y="484405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Ответ: V век</a:t>
            </a:r>
            <a:endParaRPr lang="en-US" sz="2000" b="1" dirty="0"/>
          </a:p>
        </p:txBody>
      </p:sp>
      <p:sp>
        <p:nvSpPr>
          <p:cNvPr id="15" name="Text 13"/>
          <p:cNvSpPr/>
          <p:nvPr/>
        </p:nvSpPr>
        <p:spPr>
          <a:xfrm>
            <a:off x="373376" y="566547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Молодцы! Вы отлично справляетесь!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380" y="7213520"/>
            <a:ext cx="216426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15549" y="373667"/>
            <a:ext cx="6588800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Собери временной пазл!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42236" y="1593533"/>
            <a:ext cx="6346627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Теперь проверим, как хорошо вы усвоили урок! Разделимся на команды.</a:t>
            </a:r>
            <a:endParaRPr lang="en-US" sz="2000" b="1" dirty="0"/>
          </a:p>
        </p:txBody>
      </p:sp>
      <p:sp>
        <p:nvSpPr>
          <p:cNvPr id="4" name="Text 2"/>
          <p:cNvSpPr/>
          <p:nvPr/>
        </p:nvSpPr>
        <p:spPr>
          <a:xfrm>
            <a:off x="742236" y="2354342"/>
            <a:ext cx="6346627" cy="890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 каждой команды будут карточки: на одной –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дата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(например, 476 г.), на другой –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событие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(«Падение Западной Римской империи»), а на третьей – </a:t>
            </a:r>
            <a:r>
              <a:rPr lang="en-US" sz="2000" b="1" dirty="0">
                <a:solidFill>
                  <a:srgbClr val="1B1B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век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(«V век»).</a:t>
            </a:r>
            <a:endParaRPr lang="en-US" sz="2000" b="1" dirty="0"/>
          </a:p>
        </p:txBody>
      </p:sp>
      <p:sp>
        <p:nvSpPr>
          <p:cNvPr id="5" name="Text 3"/>
          <p:cNvSpPr/>
          <p:nvPr/>
        </p:nvSpPr>
        <p:spPr>
          <a:xfrm>
            <a:off x="468967" y="4594457"/>
            <a:ext cx="6346627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Ваша задача – как можно быстрее и правильнее собрать </a:t>
            </a:r>
            <a:r>
              <a:rPr lang="en-US" sz="2000" b="1" dirty="0">
                <a:solidFill>
                  <a:srgbClr val="272525"/>
                </a:solidFill>
                <a:highlight>
                  <a:srgbClr val="AFCBF8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триады</a:t>
            </a: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Дата – Событие – Век!</a:t>
            </a:r>
            <a:endParaRPr lang="en-US" sz="2000" b="1" dirty="0"/>
          </a:p>
        </p:txBody>
      </p:sp>
      <p:sp>
        <p:nvSpPr>
          <p:cNvPr id="6" name="Text 4"/>
          <p:cNvSpPr/>
          <p:nvPr/>
        </p:nvSpPr>
        <p:spPr>
          <a:xfrm>
            <a:off x="563560" y="5949150"/>
            <a:ext cx="6346627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 старт, внимание, марш!</a:t>
            </a:r>
            <a:endParaRPr lang="en-US" sz="2000" b="1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773" y="1890475"/>
            <a:ext cx="6346627" cy="6346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</TotalTime>
  <Words>817</Words>
  <Application>Microsoft Office PowerPoint</Application>
  <PresentationFormat>Произвольный</PresentationFormat>
  <Paragraphs>78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Arial</vt:lpstr>
      <vt:lpstr>Calibri</vt:lpstr>
      <vt:lpstr>Petrona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3</cp:revision>
  <dcterms:created xsi:type="dcterms:W3CDTF">2025-09-13T15:30:32Z</dcterms:created>
  <dcterms:modified xsi:type="dcterms:W3CDTF">2025-09-13T15:53:25Z</dcterms:modified>
</cp:coreProperties>
</file>