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94" r:id="rId3"/>
    <p:sldId id="278" r:id="rId4"/>
    <p:sldId id="292" r:id="rId5"/>
    <p:sldId id="303" r:id="rId6"/>
    <p:sldId id="307" r:id="rId7"/>
    <p:sldId id="280" r:id="rId8"/>
    <p:sldId id="30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CCAFE"/>
    <a:srgbClr val="013967"/>
    <a:srgbClr val="54AFFD"/>
    <a:srgbClr val="FFF48B"/>
    <a:srgbClr val="867900"/>
    <a:srgbClr val="FFE700"/>
    <a:srgbClr val="FFA7A9"/>
    <a:srgbClr val="FF3B41"/>
    <a:srgbClr val="E5B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4548" autoAdjust="0"/>
  </p:normalViewPr>
  <p:slideViewPr>
    <p:cSldViewPr snapToGrid="0">
      <p:cViewPr varScale="1">
        <p:scale>
          <a:sx n="68" d="100"/>
          <a:sy n="68" d="100"/>
        </p:scale>
        <p:origin x="10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E80E2-E873-4ED4-B901-1D98F1834A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</dgm:pt>
    <dgm:pt modelId="{F4CED36B-9654-441E-870C-20F9776ABF04}">
      <dgm:prSet phldrT="[Текст]" custT="1"/>
      <dgm:spPr/>
      <dgm:t>
        <a:bodyPr/>
        <a:lstStyle/>
        <a:p>
          <a:pPr algn="l"/>
          <a:r>
            <a:rPr lang="be-BY" sz="1600" b="1" dirty="0"/>
            <a:t>1 сентября 1939 г. </a:t>
          </a:r>
          <a:r>
            <a:rPr lang="ru-RU" sz="1600" b="1" dirty="0"/>
            <a:t>был принят Закон о всеобщей воинской обязанности</a:t>
          </a:r>
          <a:endParaRPr lang="be-BY" sz="1600" b="1" dirty="0"/>
        </a:p>
      </dgm:t>
    </dgm:pt>
    <dgm:pt modelId="{B90712C7-1294-4B97-93C7-66723E6F82D2}" type="parTrans" cxnId="{DBB7852C-485E-416A-BB61-DE31DB9AEE1E}">
      <dgm:prSet/>
      <dgm:spPr/>
      <dgm:t>
        <a:bodyPr/>
        <a:lstStyle/>
        <a:p>
          <a:endParaRPr lang="be-BY" sz="2000"/>
        </a:p>
      </dgm:t>
    </dgm:pt>
    <dgm:pt modelId="{9A5DF9DE-22E3-473A-B3F8-CFFE4BAFB35A}" type="sibTrans" cxnId="{DBB7852C-485E-416A-BB61-DE31DB9AEE1E}">
      <dgm:prSet/>
      <dgm:spPr/>
      <dgm:t>
        <a:bodyPr/>
        <a:lstStyle/>
        <a:p>
          <a:endParaRPr lang="be-BY" sz="2000"/>
        </a:p>
      </dgm:t>
    </dgm:pt>
    <dgm:pt modelId="{037633F7-0A91-4E5C-AA0E-EB353D3A68F2}">
      <dgm:prSet phldrT="[Текст]" custT="1"/>
      <dgm:spPr/>
      <dgm:t>
        <a:bodyPr/>
        <a:lstStyle/>
        <a:p>
          <a:pPr algn="l"/>
          <a:r>
            <a:rPr lang="be-BY" sz="1600" b="1" dirty="0"/>
            <a:t>Снижен </a:t>
          </a:r>
          <a:r>
            <a:rPr lang="ru-RU" sz="1600" b="1" dirty="0"/>
            <a:t>призывной возраст с  21 до 19 лет</a:t>
          </a:r>
          <a:endParaRPr lang="be-BY" sz="1600" b="1" dirty="0"/>
        </a:p>
      </dgm:t>
    </dgm:pt>
    <dgm:pt modelId="{1C19140A-2D33-4DD5-827F-B79E40A3EF2B}" type="parTrans" cxnId="{7168AFA1-AEEC-4B7D-8503-A14C416D696C}">
      <dgm:prSet/>
      <dgm:spPr/>
      <dgm:t>
        <a:bodyPr/>
        <a:lstStyle/>
        <a:p>
          <a:endParaRPr lang="be-BY" sz="2000"/>
        </a:p>
      </dgm:t>
    </dgm:pt>
    <dgm:pt modelId="{8D360C65-A674-4163-AEF5-7789662F8B09}" type="sibTrans" cxnId="{7168AFA1-AEEC-4B7D-8503-A14C416D696C}">
      <dgm:prSet/>
      <dgm:spPr/>
      <dgm:t>
        <a:bodyPr/>
        <a:lstStyle/>
        <a:p>
          <a:endParaRPr lang="be-BY" sz="2000"/>
        </a:p>
      </dgm:t>
    </dgm:pt>
    <dgm:pt modelId="{3E05FA6A-617E-4C6D-BDF0-3734904D80C7}">
      <dgm:prSet phldrT="[Текст]" custT="1"/>
      <dgm:spPr/>
      <dgm:t>
        <a:bodyPr/>
        <a:lstStyle/>
        <a:p>
          <a:pPr algn="l"/>
          <a:r>
            <a:rPr lang="be-BY" sz="1600" b="1" kern="1200" dirty="0">
              <a:latin typeface="Calibri"/>
              <a:ea typeface="+mn-ea"/>
              <a:cs typeface="+mn-cs"/>
            </a:rPr>
            <a:t>Расширена сеть военных учебных заведений</a:t>
          </a:r>
        </a:p>
      </dgm:t>
    </dgm:pt>
    <dgm:pt modelId="{9E08586A-97E4-4B39-B9F8-B5679A36A2CE}" type="parTrans" cxnId="{65CBEFCD-CDB3-4948-9241-BB11BB6D513F}">
      <dgm:prSet/>
      <dgm:spPr/>
      <dgm:t>
        <a:bodyPr/>
        <a:lstStyle/>
        <a:p>
          <a:endParaRPr lang="be-BY" sz="2000"/>
        </a:p>
      </dgm:t>
    </dgm:pt>
    <dgm:pt modelId="{99A65199-A510-4D09-9ED4-95F64434C4C4}" type="sibTrans" cxnId="{65CBEFCD-CDB3-4948-9241-BB11BB6D513F}">
      <dgm:prSet/>
      <dgm:spPr/>
      <dgm:t>
        <a:bodyPr/>
        <a:lstStyle/>
        <a:p>
          <a:endParaRPr lang="be-BY" sz="2000"/>
        </a:p>
      </dgm:t>
    </dgm:pt>
    <dgm:pt modelId="{8394486D-0CEB-4FDC-B840-5D5280923999}">
      <dgm:prSet phldrT="[Текст]" custT="1"/>
      <dgm:spPr/>
      <dgm:t>
        <a:bodyPr/>
        <a:lstStyle/>
        <a:p>
          <a:pPr algn="l"/>
          <a:r>
            <a:rPr lang="ru-RU" sz="1600" b="1" kern="1200" dirty="0">
              <a:latin typeface="Calibri"/>
              <a:ea typeface="+mn-ea"/>
              <a:cs typeface="+mn-cs"/>
            </a:rPr>
            <a:t>Армия увеличилась  почти в  3,5 раза — до 5,2 млн человек</a:t>
          </a:r>
          <a:endParaRPr lang="be-BY" sz="1600" b="1" kern="1200" dirty="0">
            <a:latin typeface="Calibri"/>
            <a:ea typeface="+mn-ea"/>
            <a:cs typeface="+mn-cs"/>
          </a:endParaRPr>
        </a:p>
      </dgm:t>
    </dgm:pt>
    <dgm:pt modelId="{BBB15D71-DB39-4766-B1DC-A711CD9D1367}" type="parTrans" cxnId="{834797B8-295B-4255-8CD0-70E9E127DF75}">
      <dgm:prSet/>
      <dgm:spPr/>
      <dgm:t>
        <a:bodyPr/>
        <a:lstStyle/>
        <a:p>
          <a:endParaRPr lang="be-BY"/>
        </a:p>
      </dgm:t>
    </dgm:pt>
    <dgm:pt modelId="{7DD132C9-061B-4B49-B0DB-F997C7A74E01}" type="sibTrans" cxnId="{834797B8-295B-4255-8CD0-70E9E127DF75}">
      <dgm:prSet/>
      <dgm:spPr/>
      <dgm:t>
        <a:bodyPr/>
        <a:lstStyle/>
        <a:p>
          <a:endParaRPr lang="be-BY"/>
        </a:p>
      </dgm:t>
    </dgm:pt>
    <dgm:pt modelId="{68B40158-A093-4CA4-ABC4-05EE4654BA21}">
      <dgm:prSet custT="1"/>
      <dgm:spPr/>
      <dgm:t>
        <a:bodyPr/>
        <a:lstStyle/>
        <a:p>
          <a:r>
            <a:rPr lang="ru-RU" sz="1600" b="1" kern="1200" dirty="0">
              <a:latin typeface="Calibri"/>
              <a:ea typeface="+mn-ea"/>
              <a:cs typeface="+mn-cs"/>
            </a:rPr>
            <a:t>Был создан мощный подводный флот</a:t>
          </a:r>
          <a:endParaRPr lang="be-BY" sz="1600" b="1" kern="1200" dirty="0">
            <a:latin typeface="Calibri"/>
            <a:ea typeface="+mn-ea"/>
            <a:cs typeface="+mn-cs"/>
          </a:endParaRPr>
        </a:p>
      </dgm:t>
    </dgm:pt>
    <dgm:pt modelId="{4D44CD0C-1A68-45AD-B42C-712F76BC09F0}" type="parTrans" cxnId="{DDB4967B-E7C7-4B5B-A72C-30B19A7FE8A1}">
      <dgm:prSet/>
      <dgm:spPr/>
      <dgm:t>
        <a:bodyPr/>
        <a:lstStyle/>
        <a:p>
          <a:endParaRPr lang="be-BY"/>
        </a:p>
      </dgm:t>
    </dgm:pt>
    <dgm:pt modelId="{E2198389-3073-42B6-A86C-E7878EA4D4C7}" type="sibTrans" cxnId="{DDB4967B-E7C7-4B5B-A72C-30B19A7FE8A1}">
      <dgm:prSet/>
      <dgm:spPr/>
      <dgm:t>
        <a:bodyPr/>
        <a:lstStyle/>
        <a:p>
          <a:endParaRPr lang="be-BY"/>
        </a:p>
      </dgm:t>
    </dgm:pt>
    <dgm:pt modelId="{D8ECF2E0-CB0B-4DBC-BD28-B1B1203A3DCE}">
      <dgm:prSet custT="1"/>
      <dgm:spPr/>
      <dgm:t>
        <a:bodyPr/>
        <a:lstStyle/>
        <a:p>
          <a:endParaRPr lang="ru-RU"/>
        </a:p>
      </dgm:t>
    </dgm:pt>
    <dgm:pt modelId="{C620D448-7BA9-4165-A654-72A7B752EDCA}" type="parTrans" cxnId="{40897D62-9B2B-4D53-99CD-ECA1E34CECEE}">
      <dgm:prSet/>
      <dgm:spPr/>
      <dgm:t>
        <a:bodyPr/>
        <a:lstStyle/>
        <a:p>
          <a:endParaRPr lang="be-BY"/>
        </a:p>
      </dgm:t>
    </dgm:pt>
    <dgm:pt modelId="{30AC1A25-2047-4AFB-8406-35A37789EFCC}" type="sibTrans" cxnId="{40897D62-9B2B-4D53-99CD-ECA1E34CECEE}">
      <dgm:prSet/>
      <dgm:spPr/>
      <dgm:t>
        <a:bodyPr/>
        <a:lstStyle/>
        <a:p>
          <a:endParaRPr lang="be-BY"/>
        </a:p>
      </dgm:t>
    </dgm:pt>
    <dgm:pt modelId="{CAAC0173-EF65-44FC-91E8-D30E51257DF5}">
      <dgm:prSet custT="1"/>
      <dgm:spPr/>
      <dgm:t>
        <a:bodyPr/>
        <a:lstStyle/>
        <a:p>
          <a:endParaRPr lang="be-BY" sz="1600" b="1" kern="1200" dirty="0">
            <a:latin typeface="Calibri"/>
            <a:ea typeface="+mn-ea"/>
            <a:cs typeface="+mn-cs"/>
          </a:endParaRPr>
        </a:p>
      </dgm:t>
    </dgm:pt>
    <dgm:pt modelId="{FBC8085B-5478-4016-B504-FFE2FC10B845}" type="parTrans" cxnId="{FD0F0C17-0C69-4AD4-8B61-4DE43D7ABE1F}">
      <dgm:prSet/>
      <dgm:spPr/>
      <dgm:t>
        <a:bodyPr/>
        <a:lstStyle/>
        <a:p>
          <a:endParaRPr lang="be-BY"/>
        </a:p>
      </dgm:t>
    </dgm:pt>
    <dgm:pt modelId="{5D8A5E72-D835-4358-B046-12AE355440E4}" type="sibTrans" cxnId="{FD0F0C17-0C69-4AD4-8B61-4DE43D7ABE1F}">
      <dgm:prSet/>
      <dgm:spPr/>
      <dgm:t>
        <a:bodyPr/>
        <a:lstStyle/>
        <a:p>
          <a:endParaRPr lang="be-BY"/>
        </a:p>
      </dgm:t>
    </dgm:pt>
    <dgm:pt modelId="{EFB7F134-2E74-449E-B694-106734927EA4}">
      <dgm:prSet custT="1"/>
      <dgm:spPr/>
      <dgm:t>
        <a:bodyPr/>
        <a:lstStyle/>
        <a:p>
          <a:r>
            <a:rPr lang="ru-RU" sz="1600" b="1" kern="1200" dirty="0">
              <a:latin typeface="Calibri"/>
              <a:ea typeface="+mn-ea"/>
              <a:cs typeface="+mn-cs"/>
            </a:rPr>
            <a:t> Проведена значительная модернизация боевых  кораблей </a:t>
          </a:r>
          <a:endParaRPr lang="be-BY" sz="1600" b="1" kern="1200" dirty="0">
            <a:latin typeface="Calibri"/>
            <a:ea typeface="+mn-ea"/>
            <a:cs typeface="+mn-cs"/>
          </a:endParaRPr>
        </a:p>
      </dgm:t>
    </dgm:pt>
    <dgm:pt modelId="{409815D2-6928-4132-8A98-82E191F1B05B}" type="parTrans" cxnId="{2C45F7E2-E147-45BC-A8D9-723455C72748}">
      <dgm:prSet/>
      <dgm:spPr/>
      <dgm:t>
        <a:bodyPr/>
        <a:lstStyle/>
        <a:p>
          <a:endParaRPr lang="be-BY"/>
        </a:p>
      </dgm:t>
    </dgm:pt>
    <dgm:pt modelId="{618B6C44-55F1-41BB-8A53-E23412C7900B}" type="sibTrans" cxnId="{2C45F7E2-E147-45BC-A8D9-723455C72748}">
      <dgm:prSet/>
      <dgm:spPr/>
      <dgm:t>
        <a:bodyPr/>
        <a:lstStyle/>
        <a:p>
          <a:endParaRPr lang="be-BY"/>
        </a:p>
      </dgm:t>
    </dgm:pt>
    <dgm:pt modelId="{4B71E43D-21C7-4CEA-B9A0-4BDB9132D7DC}">
      <dgm:prSet phldrT="[Текст]" custT="1"/>
      <dgm:spPr/>
      <dgm:t>
        <a:bodyPr/>
        <a:lstStyle/>
        <a:p>
          <a:pPr algn="l"/>
          <a:r>
            <a:rPr lang="ru-RU" sz="1600" b="1" kern="1200" dirty="0">
              <a:latin typeface="Calibri"/>
              <a:ea typeface="+mn-ea"/>
              <a:cs typeface="+mn-cs"/>
            </a:rPr>
            <a:t>Повысилась техническая оснащенность Красной Армии. </a:t>
          </a:r>
          <a:endParaRPr lang="be-BY" sz="1600" b="1" kern="1200" dirty="0">
            <a:latin typeface="Calibri"/>
            <a:ea typeface="+mn-ea"/>
            <a:cs typeface="+mn-cs"/>
          </a:endParaRPr>
        </a:p>
      </dgm:t>
    </dgm:pt>
    <dgm:pt modelId="{EC553BDC-03A6-44BF-A211-B365527DC099}" type="parTrans" cxnId="{B2F85E16-94CC-4ACB-AC53-AF26916CEB99}">
      <dgm:prSet/>
      <dgm:spPr/>
      <dgm:t>
        <a:bodyPr/>
        <a:lstStyle/>
        <a:p>
          <a:endParaRPr lang="be-BY"/>
        </a:p>
      </dgm:t>
    </dgm:pt>
    <dgm:pt modelId="{4256E72F-A014-47E2-9459-D98E9CEE73F7}" type="sibTrans" cxnId="{B2F85E16-94CC-4ACB-AC53-AF26916CEB99}">
      <dgm:prSet/>
      <dgm:spPr/>
      <dgm:t>
        <a:bodyPr/>
        <a:lstStyle/>
        <a:p>
          <a:endParaRPr lang="be-BY"/>
        </a:p>
      </dgm:t>
    </dgm:pt>
    <dgm:pt modelId="{BC497F08-FD85-4FFC-B0DC-15D5C8CEC847}" type="pres">
      <dgm:prSet presAssocID="{314E80E2-E873-4ED4-B901-1D98F1834A22}" presName="Name0" presStyleCnt="0">
        <dgm:presLayoutVars>
          <dgm:chMax val="7"/>
          <dgm:chPref val="7"/>
          <dgm:dir/>
        </dgm:presLayoutVars>
      </dgm:prSet>
      <dgm:spPr/>
    </dgm:pt>
    <dgm:pt modelId="{24311469-9A9E-488D-9CEE-23F9A58E2173}" type="pres">
      <dgm:prSet presAssocID="{314E80E2-E873-4ED4-B901-1D98F1834A22}" presName="Name1" presStyleCnt="0"/>
      <dgm:spPr/>
    </dgm:pt>
    <dgm:pt modelId="{FBDD1190-5773-4853-8129-04CC1A151372}" type="pres">
      <dgm:prSet presAssocID="{314E80E2-E873-4ED4-B901-1D98F1834A22}" presName="cycle" presStyleCnt="0"/>
      <dgm:spPr/>
    </dgm:pt>
    <dgm:pt modelId="{9761C912-EA72-45F3-BF40-ABF842DCC2CD}" type="pres">
      <dgm:prSet presAssocID="{314E80E2-E873-4ED4-B901-1D98F1834A22}" presName="srcNode" presStyleLbl="node1" presStyleIdx="0" presStyleCnt="7"/>
      <dgm:spPr/>
    </dgm:pt>
    <dgm:pt modelId="{30E4F0BC-07C2-4FF8-8A7B-2E771C2A0E63}" type="pres">
      <dgm:prSet presAssocID="{314E80E2-E873-4ED4-B901-1D98F1834A22}" presName="conn" presStyleLbl="parChTrans1D2" presStyleIdx="0" presStyleCnt="1"/>
      <dgm:spPr/>
    </dgm:pt>
    <dgm:pt modelId="{A1E0777E-7CE6-41FA-9298-83485D981A37}" type="pres">
      <dgm:prSet presAssocID="{314E80E2-E873-4ED4-B901-1D98F1834A22}" presName="extraNode" presStyleLbl="node1" presStyleIdx="0" presStyleCnt="7"/>
      <dgm:spPr/>
    </dgm:pt>
    <dgm:pt modelId="{039D085B-0851-407A-81D6-7266B64CC047}" type="pres">
      <dgm:prSet presAssocID="{314E80E2-E873-4ED4-B901-1D98F1834A22}" presName="dstNode" presStyleLbl="node1" presStyleIdx="0" presStyleCnt="7"/>
      <dgm:spPr/>
    </dgm:pt>
    <dgm:pt modelId="{64BC64DD-DF2B-4529-A48F-1719425902E7}" type="pres">
      <dgm:prSet presAssocID="{F4CED36B-9654-441E-870C-20F9776ABF04}" presName="text_1" presStyleLbl="node1" presStyleIdx="0" presStyleCnt="7">
        <dgm:presLayoutVars>
          <dgm:bulletEnabled val="1"/>
        </dgm:presLayoutVars>
      </dgm:prSet>
      <dgm:spPr/>
    </dgm:pt>
    <dgm:pt modelId="{9F84AD51-A06E-49A9-9C90-9D3AFB0D5694}" type="pres">
      <dgm:prSet presAssocID="{F4CED36B-9654-441E-870C-20F9776ABF04}" presName="accent_1" presStyleCnt="0"/>
      <dgm:spPr/>
    </dgm:pt>
    <dgm:pt modelId="{2DD70CEE-2E1B-4C47-A990-1E5C52F88CBD}" type="pres">
      <dgm:prSet presAssocID="{F4CED36B-9654-441E-870C-20F9776ABF04}" presName="accentRepeatNode" presStyleLbl="solidFgAcc1" presStyleIdx="0" presStyleCnt="7"/>
      <dgm:spPr/>
    </dgm:pt>
    <dgm:pt modelId="{0D27856D-D7EC-4042-9287-D56CA356C1B8}" type="pres">
      <dgm:prSet presAssocID="{037633F7-0A91-4E5C-AA0E-EB353D3A68F2}" presName="text_2" presStyleLbl="node1" presStyleIdx="1" presStyleCnt="7">
        <dgm:presLayoutVars>
          <dgm:bulletEnabled val="1"/>
        </dgm:presLayoutVars>
      </dgm:prSet>
      <dgm:spPr/>
    </dgm:pt>
    <dgm:pt modelId="{00E9AEAF-B082-462C-855F-C596AC7F997C}" type="pres">
      <dgm:prSet presAssocID="{037633F7-0A91-4E5C-AA0E-EB353D3A68F2}" presName="accent_2" presStyleCnt="0"/>
      <dgm:spPr/>
    </dgm:pt>
    <dgm:pt modelId="{EF55AAD6-25A7-46E1-9570-50A0435C73F8}" type="pres">
      <dgm:prSet presAssocID="{037633F7-0A91-4E5C-AA0E-EB353D3A68F2}" presName="accentRepeatNode" presStyleLbl="solidFgAcc1" presStyleIdx="1" presStyleCnt="7"/>
      <dgm:spPr/>
    </dgm:pt>
    <dgm:pt modelId="{B5C48013-4CBC-41EC-86CC-E0C462335DB5}" type="pres">
      <dgm:prSet presAssocID="{3E05FA6A-617E-4C6D-BDF0-3734904D80C7}" presName="text_3" presStyleLbl="node1" presStyleIdx="2" presStyleCnt="7">
        <dgm:presLayoutVars>
          <dgm:bulletEnabled val="1"/>
        </dgm:presLayoutVars>
      </dgm:prSet>
      <dgm:spPr/>
    </dgm:pt>
    <dgm:pt modelId="{46D5745F-9EF4-4DB5-A720-2397A74BE558}" type="pres">
      <dgm:prSet presAssocID="{3E05FA6A-617E-4C6D-BDF0-3734904D80C7}" presName="accent_3" presStyleCnt="0"/>
      <dgm:spPr/>
    </dgm:pt>
    <dgm:pt modelId="{9E9530CB-AC7A-4B1D-A782-544BBE9A8C3C}" type="pres">
      <dgm:prSet presAssocID="{3E05FA6A-617E-4C6D-BDF0-3734904D80C7}" presName="accentRepeatNode" presStyleLbl="solidFgAcc1" presStyleIdx="2" presStyleCnt="7"/>
      <dgm:spPr/>
    </dgm:pt>
    <dgm:pt modelId="{C3263DB3-5078-49D3-BE3B-BA453AD16B3F}" type="pres">
      <dgm:prSet presAssocID="{8394486D-0CEB-4FDC-B840-5D5280923999}" presName="text_4" presStyleLbl="node1" presStyleIdx="3" presStyleCnt="7">
        <dgm:presLayoutVars>
          <dgm:bulletEnabled val="1"/>
        </dgm:presLayoutVars>
      </dgm:prSet>
      <dgm:spPr/>
    </dgm:pt>
    <dgm:pt modelId="{15085572-3460-42AF-A50A-A6E952E560C0}" type="pres">
      <dgm:prSet presAssocID="{8394486D-0CEB-4FDC-B840-5D5280923999}" presName="accent_4" presStyleCnt="0"/>
      <dgm:spPr/>
    </dgm:pt>
    <dgm:pt modelId="{1AA9486E-0A97-4C7F-A5F2-42A409B04430}" type="pres">
      <dgm:prSet presAssocID="{8394486D-0CEB-4FDC-B840-5D5280923999}" presName="accentRepeatNode" presStyleLbl="solidFgAcc1" presStyleIdx="3" presStyleCnt="7"/>
      <dgm:spPr/>
    </dgm:pt>
    <dgm:pt modelId="{FE60BAC3-3F18-49CC-8957-9113B1FC7075}" type="pres">
      <dgm:prSet presAssocID="{4B71E43D-21C7-4CEA-B9A0-4BDB9132D7DC}" presName="text_5" presStyleLbl="node1" presStyleIdx="4" presStyleCnt="7">
        <dgm:presLayoutVars>
          <dgm:bulletEnabled val="1"/>
        </dgm:presLayoutVars>
      </dgm:prSet>
      <dgm:spPr/>
    </dgm:pt>
    <dgm:pt modelId="{2A1D65A4-8FEC-4CC2-939E-266E9439F934}" type="pres">
      <dgm:prSet presAssocID="{4B71E43D-21C7-4CEA-B9A0-4BDB9132D7DC}" presName="accent_5" presStyleCnt="0"/>
      <dgm:spPr/>
    </dgm:pt>
    <dgm:pt modelId="{11F0E4BF-380B-42FB-84B5-0F71DD3A5318}" type="pres">
      <dgm:prSet presAssocID="{4B71E43D-21C7-4CEA-B9A0-4BDB9132D7DC}" presName="accentRepeatNode" presStyleLbl="solidFgAcc1" presStyleIdx="4" presStyleCnt="7"/>
      <dgm:spPr/>
    </dgm:pt>
    <dgm:pt modelId="{5BB9D3ED-D173-4B1F-8A91-73062596010D}" type="pres">
      <dgm:prSet presAssocID="{68B40158-A093-4CA4-ABC4-05EE4654BA21}" presName="text_6" presStyleLbl="node1" presStyleIdx="5" presStyleCnt="7">
        <dgm:presLayoutVars>
          <dgm:bulletEnabled val="1"/>
        </dgm:presLayoutVars>
      </dgm:prSet>
      <dgm:spPr/>
    </dgm:pt>
    <dgm:pt modelId="{F65B0BDD-50D5-4E27-B498-9988E927041B}" type="pres">
      <dgm:prSet presAssocID="{68B40158-A093-4CA4-ABC4-05EE4654BA21}" presName="accent_6" presStyleCnt="0"/>
      <dgm:spPr/>
    </dgm:pt>
    <dgm:pt modelId="{B88806E5-7121-431F-A4F5-4CFFDF8F94E5}" type="pres">
      <dgm:prSet presAssocID="{68B40158-A093-4CA4-ABC4-05EE4654BA21}" presName="accentRepeatNode" presStyleLbl="solidFgAcc1" presStyleIdx="5" presStyleCnt="7"/>
      <dgm:spPr/>
    </dgm:pt>
    <dgm:pt modelId="{F523F996-4E1E-4F01-A766-2BCD21429180}" type="pres">
      <dgm:prSet presAssocID="{EFB7F134-2E74-449E-B694-106734927EA4}" presName="text_7" presStyleLbl="node1" presStyleIdx="6" presStyleCnt="7">
        <dgm:presLayoutVars>
          <dgm:bulletEnabled val="1"/>
        </dgm:presLayoutVars>
      </dgm:prSet>
      <dgm:spPr/>
    </dgm:pt>
    <dgm:pt modelId="{61B18FF4-0738-496D-A3E0-92A7F9659AC3}" type="pres">
      <dgm:prSet presAssocID="{EFB7F134-2E74-449E-B694-106734927EA4}" presName="accent_7" presStyleCnt="0"/>
      <dgm:spPr/>
    </dgm:pt>
    <dgm:pt modelId="{36C6175C-F326-4060-A281-A4D6CC9E452D}" type="pres">
      <dgm:prSet presAssocID="{EFB7F134-2E74-449E-B694-106734927EA4}" presName="accentRepeatNode" presStyleLbl="solidFgAcc1" presStyleIdx="6" presStyleCnt="7"/>
      <dgm:spPr/>
    </dgm:pt>
  </dgm:ptLst>
  <dgm:cxnLst>
    <dgm:cxn modelId="{40C20805-35DB-4A98-B416-C19B34FB1D02}" type="presOf" srcId="{EFB7F134-2E74-449E-B694-106734927EA4}" destId="{F523F996-4E1E-4F01-A766-2BCD21429180}" srcOrd="0" destOrd="0" presId="urn:microsoft.com/office/officeart/2008/layout/VerticalCurvedList"/>
    <dgm:cxn modelId="{B2F85E16-94CC-4ACB-AC53-AF26916CEB99}" srcId="{314E80E2-E873-4ED4-B901-1D98F1834A22}" destId="{4B71E43D-21C7-4CEA-B9A0-4BDB9132D7DC}" srcOrd="4" destOrd="0" parTransId="{EC553BDC-03A6-44BF-A211-B365527DC099}" sibTransId="{4256E72F-A014-47E2-9459-D98E9CEE73F7}"/>
    <dgm:cxn modelId="{FD0F0C17-0C69-4AD4-8B61-4DE43D7ABE1F}" srcId="{314E80E2-E873-4ED4-B901-1D98F1834A22}" destId="{CAAC0173-EF65-44FC-91E8-D30E51257DF5}" srcOrd="8" destOrd="0" parTransId="{FBC8085B-5478-4016-B504-FFE2FC10B845}" sibTransId="{5D8A5E72-D835-4358-B046-12AE355440E4}"/>
    <dgm:cxn modelId="{49023027-7712-4EC9-A544-C5013533AB66}" type="presOf" srcId="{037633F7-0A91-4E5C-AA0E-EB353D3A68F2}" destId="{0D27856D-D7EC-4042-9287-D56CA356C1B8}" srcOrd="0" destOrd="0" presId="urn:microsoft.com/office/officeart/2008/layout/VerticalCurvedList"/>
    <dgm:cxn modelId="{DBB7852C-485E-416A-BB61-DE31DB9AEE1E}" srcId="{314E80E2-E873-4ED4-B901-1D98F1834A22}" destId="{F4CED36B-9654-441E-870C-20F9776ABF04}" srcOrd="0" destOrd="0" parTransId="{B90712C7-1294-4B97-93C7-66723E6F82D2}" sibTransId="{9A5DF9DE-22E3-473A-B3F8-CFFE4BAFB35A}"/>
    <dgm:cxn modelId="{C248923F-628C-4358-8716-0E31FC09450C}" type="presOf" srcId="{9A5DF9DE-22E3-473A-B3F8-CFFE4BAFB35A}" destId="{30E4F0BC-07C2-4FF8-8A7B-2E771C2A0E63}" srcOrd="0" destOrd="0" presId="urn:microsoft.com/office/officeart/2008/layout/VerticalCurvedList"/>
    <dgm:cxn modelId="{40897D62-9B2B-4D53-99CD-ECA1E34CECEE}" srcId="{314E80E2-E873-4ED4-B901-1D98F1834A22}" destId="{D8ECF2E0-CB0B-4DBC-BD28-B1B1203A3DCE}" srcOrd="7" destOrd="0" parTransId="{C620D448-7BA9-4165-A654-72A7B752EDCA}" sibTransId="{30AC1A25-2047-4AFB-8406-35A37789EFCC}"/>
    <dgm:cxn modelId="{72F4996F-E315-42C1-ABC1-F96805FF44BA}" type="presOf" srcId="{3E05FA6A-617E-4C6D-BDF0-3734904D80C7}" destId="{B5C48013-4CBC-41EC-86CC-E0C462335DB5}" srcOrd="0" destOrd="0" presId="urn:microsoft.com/office/officeart/2008/layout/VerticalCurvedList"/>
    <dgm:cxn modelId="{043AC86F-6366-4E12-9E69-7B4A70D23533}" type="presOf" srcId="{314E80E2-E873-4ED4-B901-1D98F1834A22}" destId="{BC497F08-FD85-4FFC-B0DC-15D5C8CEC847}" srcOrd="0" destOrd="0" presId="urn:microsoft.com/office/officeart/2008/layout/VerticalCurvedList"/>
    <dgm:cxn modelId="{DDB4967B-E7C7-4B5B-A72C-30B19A7FE8A1}" srcId="{314E80E2-E873-4ED4-B901-1D98F1834A22}" destId="{68B40158-A093-4CA4-ABC4-05EE4654BA21}" srcOrd="5" destOrd="0" parTransId="{4D44CD0C-1A68-45AD-B42C-712F76BC09F0}" sibTransId="{E2198389-3073-42B6-A86C-E7878EA4D4C7}"/>
    <dgm:cxn modelId="{7168AFA1-AEEC-4B7D-8503-A14C416D696C}" srcId="{314E80E2-E873-4ED4-B901-1D98F1834A22}" destId="{037633F7-0A91-4E5C-AA0E-EB353D3A68F2}" srcOrd="1" destOrd="0" parTransId="{1C19140A-2D33-4DD5-827F-B79E40A3EF2B}" sibTransId="{8D360C65-A674-4163-AEF5-7789662F8B09}"/>
    <dgm:cxn modelId="{834A4EB2-441A-4DCB-AF47-20BE6385CD57}" type="presOf" srcId="{8394486D-0CEB-4FDC-B840-5D5280923999}" destId="{C3263DB3-5078-49D3-BE3B-BA453AD16B3F}" srcOrd="0" destOrd="0" presId="urn:microsoft.com/office/officeart/2008/layout/VerticalCurvedList"/>
    <dgm:cxn modelId="{834797B8-295B-4255-8CD0-70E9E127DF75}" srcId="{314E80E2-E873-4ED4-B901-1D98F1834A22}" destId="{8394486D-0CEB-4FDC-B840-5D5280923999}" srcOrd="3" destOrd="0" parTransId="{BBB15D71-DB39-4766-B1DC-A711CD9D1367}" sibTransId="{7DD132C9-061B-4B49-B0DB-F997C7A74E01}"/>
    <dgm:cxn modelId="{C2B173BA-EAF4-449C-8D19-EE5D7A08CFB5}" type="presOf" srcId="{4B71E43D-21C7-4CEA-B9A0-4BDB9132D7DC}" destId="{FE60BAC3-3F18-49CC-8957-9113B1FC7075}" srcOrd="0" destOrd="0" presId="urn:microsoft.com/office/officeart/2008/layout/VerticalCurvedList"/>
    <dgm:cxn modelId="{051469BB-F9A5-4940-B35F-491C041FFFA3}" type="presOf" srcId="{F4CED36B-9654-441E-870C-20F9776ABF04}" destId="{64BC64DD-DF2B-4529-A48F-1719425902E7}" srcOrd="0" destOrd="0" presId="urn:microsoft.com/office/officeart/2008/layout/VerticalCurvedList"/>
    <dgm:cxn modelId="{65CBEFCD-CDB3-4948-9241-BB11BB6D513F}" srcId="{314E80E2-E873-4ED4-B901-1D98F1834A22}" destId="{3E05FA6A-617E-4C6D-BDF0-3734904D80C7}" srcOrd="2" destOrd="0" parTransId="{9E08586A-97E4-4B39-B9F8-B5679A36A2CE}" sibTransId="{99A65199-A510-4D09-9ED4-95F64434C4C4}"/>
    <dgm:cxn modelId="{07D712D4-ECC2-4F29-864A-DDB7A1BF681F}" type="presOf" srcId="{68B40158-A093-4CA4-ABC4-05EE4654BA21}" destId="{5BB9D3ED-D173-4B1F-8A91-73062596010D}" srcOrd="0" destOrd="0" presId="urn:microsoft.com/office/officeart/2008/layout/VerticalCurvedList"/>
    <dgm:cxn modelId="{2C45F7E2-E147-45BC-A8D9-723455C72748}" srcId="{314E80E2-E873-4ED4-B901-1D98F1834A22}" destId="{EFB7F134-2E74-449E-B694-106734927EA4}" srcOrd="6" destOrd="0" parTransId="{409815D2-6928-4132-8A98-82E191F1B05B}" sibTransId="{618B6C44-55F1-41BB-8A53-E23412C7900B}"/>
    <dgm:cxn modelId="{0174FD9E-78B5-404D-A9F2-94701781F493}" type="presParOf" srcId="{BC497F08-FD85-4FFC-B0DC-15D5C8CEC847}" destId="{24311469-9A9E-488D-9CEE-23F9A58E2173}" srcOrd="0" destOrd="0" presId="urn:microsoft.com/office/officeart/2008/layout/VerticalCurvedList"/>
    <dgm:cxn modelId="{B2AE45C6-E19C-4D68-9DF0-BBB70A8F5D63}" type="presParOf" srcId="{24311469-9A9E-488D-9CEE-23F9A58E2173}" destId="{FBDD1190-5773-4853-8129-04CC1A151372}" srcOrd="0" destOrd="0" presId="urn:microsoft.com/office/officeart/2008/layout/VerticalCurvedList"/>
    <dgm:cxn modelId="{46383EAD-A536-4F9C-956F-9923E96E906B}" type="presParOf" srcId="{FBDD1190-5773-4853-8129-04CC1A151372}" destId="{9761C912-EA72-45F3-BF40-ABF842DCC2CD}" srcOrd="0" destOrd="0" presId="urn:microsoft.com/office/officeart/2008/layout/VerticalCurvedList"/>
    <dgm:cxn modelId="{3B5797A2-267D-4298-AA02-F3FB861E4365}" type="presParOf" srcId="{FBDD1190-5773-4853-8129-04CC1A151372}" destId="{30E4F0BC-07C2-4FF8-8A7B-2E771C2A0E63}" srcOrd="1" destOrd="0" presId="urn:microsoft.com/office/officeart/2008/layout/VerticalCurvedList"/>
    <dgm:cxn modelId="{76646FBA-93E5-43B6-A79E-46E22640CAEA}" type="presParOf" srcId="{FBDD1190-5773-4853-8129-04CC1A151372}" destId="{A1E0777E-7CE6-41FA-9298-83485D981A37}" srcOrd="2" destOrd="0" presId="urn:microsoft.com/office/officeart/2008/layout/VerticalCurvedList"/>
    <dgm:cxn modelId="{FC59CEF2-E3E8-4CAC-BC51-373F72F78648}" type="presParOf" srcId="{FBDD1190-5773-4853-8129-04CC1A151372}" destId="{039D085B-0851-407A-81D6-7266B64CC047}" srcOrd="3" destOrd="0" presId="urn:microsoft.com/office/officeart/2008/layout/VerticalCurvedList"/>
    <dgm:cxn modelId="{6DC4FB69-4242-45EB-B29C-36846F3840E9}" type="presParOf" srcId="{24311469-9A9E-488D-9CEE-23F9A58E2173}" destId="{64BC64DD-DF2B-4529-A48F-1719425902E7}" srcOrd="1" destOrd="0" presId="urn:microsoft.com/office/officeart/2008/layout/VerticalCurvedList"/>
    <dgm:cxn modelId="{A720D5D2-FB19-4E5A-9887-EF2480EF3CE3}" type="presParOf" srcId="{24311469-9A9E-488D-9CEE-23F9A58E2173}" destId="{9F84AD51-A06E-49A9-9C90-9D3AFB0D5694}" srcOrd="2" destOrd="0" presId="urn:microsoft.com/office/officeart/2008/layout/VerticalCurvedList"/>
    <dgm:cxn modelId="{687CCF6B-BC76-4285-AED4-A6A5DC622176}" type="presParOf" srcId="{9F84AD51-A06E-49A9-9C90-9D3AFB0D5694}" destId="{2DD70CEE-2E1B-4C47-A990-1E5C52F88CBD}" srcOrd="0" destOrd="0" presId="urn:microsoft.com/office/officeart/2008/layout/VerticalCurvedList"/>
    <dgm:cxn modelId="{E0B850E9-2EE6-40EC-84D9-D33FDCCEDCD1}" type="presParOf" srcId="{24311469-9A9E-488D-9CEE-23F9A58E2173}" destId="{0D27856D-D7EC-4042-9287-D56CA356C1B8}" srcOrd="3" destOrd="0" presId="urn:microsoft.com/office/officeart/2008/layout/VerticalCurvedList"/>
    <dgm:cxn modelId="{1454F21F-5B07-41CE-9BDB-6B43B4BADC74}" type="presParOf" srcId="{24311469-9A9E-488D-9CEE-23F9A58E2173}" destId="{00E9AEAF-B082-462C-855F-C596AC7F997C}" srcOrd="4" destOrd="0" presId="urn:microsoft.com/office/officeart/2008/layout/VerticalCurvedList"/>
    <dgm:cxn modelId="{098AC76F-71F4-4F81-AD91-5F64151DC94F}" type="presParOf" srcId="{00E9AEAF-B082-462C-855F-C596AC7F997C}" destId="{EF55AAD6-25A7-46E1-9570-50A0435C73F8}" srcOrd="0" destOrd="0" presId="urn:microsoft.com/office/officeart/2008/layout/VerticalCurvedList"/>
    <dgm:cxn modelId="{B27B3B08-5BF7-4FD8-BED1-1D82724B628C}" type="presParOf" srcId="{24311469-9A9E-488D-9CEE-23F9A58E2173}" destId="{B5C48013-4CBC-41EC-86CC-E0C462335DB5}" srcOrd="5" destOrd="0" presId="urn:microsoft.com/office/officeart/2008/layout/VerticalCurvedList"/>
    <dgm:cxn modelId="{7C741FC7-4CCA-49F2-BE3D-7744FF6022A2}" type="presParOf" srcId="{24311469-9A9E-488D-9CEE-23F9A58E2173}" destId="{46D5745F-9EF4-4DB5-A720-2397A74BE558}" srcOrd="6" destOrd="0" presId="urn:microsoft.com/office/officeart/2008/layout/VerticalCurvedList"/>
    <dgm:cxn modelId="{097F439B-7CA9-4155-BD04-4D080FC6EE03}" type="presParOf" srcId="{46D5745F-9EF4-4DB5-A720-2397A74BE558}" destId="{9E9530CB-AC7A-4B1D-A782-544BBE9A8C3C}" srcOrd="0" destOrd="0" presId="urn:microsoft.com/office/officeart/2008/layout/VerticalCurvedList"/>
    <dgm:cxn modelId="{48284660-CCA9-4C04-A07C-5E87D3D9D9C9}" type="presParOf" srcId="{24311469-9A9E-488D-9CEE-23F9A58E2173}" destId="{C3263DB3-5078-49D3-BE3B-BA453AD16B3F}" srcOrd="7" destOrd="0" presId="urn:microsoft.com/office/officeart/2008/layout/VerticalCurvedList"/>
    <dgm:cxn modelId="{203397EF-0E7A-4186-A7D1-7D29429F103D}" type="presParOf" srcId="{24311469-9A9E-488D-9CEE-23F9A58E2173}" destId="{15085572-3460-42AF-A50A-A6E952E560C0}" srcOrd="8" destOrd="0" presId="urn:microsoft.com/office/officeart/2008/layout/VerticalCurvedList"/>
    <dgm:cxn modelId="{9768E22A-B04A-46B5-B049-F4A2C16B4B8F}" type="presParOf" srcId="{15085572-3460-42AF-A50A-A6E952E560C0}" destId="{1AA9486E-0A97-4C7F-A5F2-42A409B04430}" srcOrd="0" destOrd="0" presId="urn:microsoft.com/office/officeart/2008/layout/VerticalCurvedList"/>
    <dgm:cxn modelId="{394D6268-D53C-4B39-8437-0FCFBCA0BC0A}" type="presParOf" srcId="{24311469-9A9E-488D-9CEE-23F9A58E2173}" destId="{FE60BAC3-3F18-49CC-8957-9113B1FC7075}" srcOrd="9" destOrd="0" presId="urn:microsoft.com/office/officeart/2008/layout/VerticalCurvedList"/>
    <dgm:cxn modelId="{D8EC4144-7062-45D7-B72F-59ECE3A6EFA9}" type="presParOf" srcId="{24311469-9A9E-488D-9CEE-23F9A58E2173}" destId="{2A1D65A4-8FEC-4CC2-939E-266E9439F934}" srcOrd="10" destOrd="0" presId="urn:microsoft.com/office/officeart/2008/layout/VerticalCurvedList"/>
    <dgm:cxn modelId="{2DE0E34B-E34C-4DA0-A87A-2B0F990F008A}" type="presParOf" srcId="{2A1D65A4-8FEC-4CC2-939E-266E9439F934}" destId="{11F0E4BF-380B-42FB-84B5-0F71DD3A5318}" srcOrd="0" destOrd="0" presId="urn:microsoft.com/office/officeart/2008/layout/VerticalCurvedList"/>
    <dgm:cxn modelId="{EB4F1F18-1AB4-4BCE-B275-EA7448D3FE77}" type="presParOf" srcId="{24311469-9A9E-488D-9CEE-23F9A58E2173}" destId="{5BB9D3ED-D173-4B1F-8A91-73062596010D}" srcOrd="11" destOrd="0" presId="urn:microsoft.com/office/officeart/2008/layout/VerticalCurvedList"/>
    <dgm:cxn modelId="{4B4BD365-19A6-44DB-8B34-64198655D501}" type="presParOf" srcId="{24311469-9A9E-488D-9CEE-23F9A58E2173}" destId="{F65B0BDD-50D5-4E27-B498-9988E927041B}" srcOrd="12" destOrd="0" presId="urn:microsoft.com/office/officeart/2008/layout/VerticalCurvedList"/>
    <dgm:cxn modelId="{D5302F33-E441-456C-8EC2-A7546279FFCB}" type="presParOf" srcId="{F65B0BDD-50D5-4E27-B498-9988E927041B}" destId="{B88806E5-7121-431F-A4F5-4CFFDF8F94E5}" srcOrd="0" destOrd="0" presId="urn:microsoft.com/office/officeart/2008/layout/VerticalCurvedList"/>
    <dgm:cxn modelId="{4B498B6B-F6C2-45B7-85D2-5BF25504DC62}" type="presParOf" srcId="{24311469-9A9E-488D-9CEE-23F9A58E2173}" destId="{F523F996-4E1E-4F01-A766-2BCD21429180}" srcOrd="13" destOrd="0" presId="urn:microsoft.com/office/officeart/2008/layout/VerticalCurvedList"/>
    <dgm:cxn modelId="{9C241330-E204-43DB-8324-A5D37F63664F}" type="presParOf" srcId="{24311469-9A9E-488D-9CEE-23F9A58E2173}" destId="{61B18FF4-0738-496D-A3E0-92A7F9659AC3}" srcOrd="14" destOrd="0" presId="urn:microsoft.com/office/officeart/2008/layout/VerticalCurvedList"/>
    <dgm:cxn modelId="{34D3F9EB-1433-4D8F-893E-A0CB24F4E694}" type="presParOf" srcId="{61B18FF4-0738-496D-A3E0-92A7F9659AC3}" destId="{36C6175C-F326-4060-A281-A4D6CC9E45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17470-43F5-450B-984B-A007AB8128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3A2A2ABC-75B9-4002-B39E-74639303C27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chemeClr val="tx1"/>
              </a:solidFill>
            </a:rPr>
            <a:t>    Главная задача округа заключалась в  обеспечении прикрытия западного направления от  южной границы Литвы до северной границы Украины</a:t>
          </a:r>
          <a:endParaRPr lang="be-BY" sz="1600" b="0" dirty="0">
            <a:solidFill>
              <a:schemeClr val="tx1"/>
            </a:solidFill>
          </a:endParaRPr>
        </a:p>
      </dgm:t>
    </dgm:pt>
    <dgm:pt modelId="{D12FFF56-FF90-4829-B075-1C5726FBE03E}" type="parTrans" cxnId="{0B6C9923-E515-4D36-B2C6-443C950E4FAC}">
      <dgm:prSet/>
      <dgm:spPr/>
      <dgm:t>
        <a:bodyPr/>
        <a:lstStyle/>
        <a:p>
          <a:endParaRPr lang="be-BY" sz="2000"/>
        </a:p>
      </dgm:t>
    </dgm:pt>
    <dgm:pt modelId="{33CAB083-1564-4A19-B5B1-7BE9A52EA1D1}" type="sibTrans" cxnId="{0B6C9923-E515-4D36-B2C6-443C950E4FA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be-BY" sz="2000"/>
        </a:p>
      </dgm:t>
    </dgm:pt>
    <dgm:pt modelId="{0BB3F7C8-DA24-4CE9-AB9C-786BF310C50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be-BY" sz="1600" b="0" dirty="0">
              <a:solidFill>
                <a:schemeClr val="tx1"/>
              </a:solidFill>
              <a:latin typeface="+mn-lt"/>
            </a:rPr>
            <a:t>На вооружении име</a:t>
          </a:r>
          <a:r>
            <a:rPr lang="ru-RU" sz="1600" b="0" dirty="0">
              <a:solidFill>
                <a:schemeClr val="tx1"/>
              </a:solidFill>
              <a:latin typeface="+mn-lt"/>
            </a:rPr>
            <a:t>лось 13 125 орудий и минометов, 2900 танков, в  том числе 483 KB и  Т-34, а также 1832 самолета, из которых 424 были новых типов</a:t>
          </a:r>
          <a:endParaRPr lang="be-BY" sz="1600" b="0" dirty="0">
            <a:solidFill>
              <a:schemeClr val="tx1"/>
            </a:solidFill>
            <a:latin typeface="+mn-lt"/>
          </a:endParaRPr>
        </a:p>
      </dgm:t>
    </dgm:pt>
    <dgm:pt modelId="{3D69D998-D4C3-4596-825A-C71A227D40B6}" type="parTrans" cxnId="{0B3FC9C7-493D-4B9E-B777-B433AB826271}">
      <dgm:prSet/>
      <dgm:spPr/>
      <dgm:t>
        <a:bodyPr/>
        <a:lstStyle/>
        <a:p>
          <a:endParaRPr lang="be-BY" sz="2000"/>
        </a:p>
      </dgm:t>
    </dgm:pt>
    <dgm:pt modelId="{01E1F9E2-60BE-47BE-B9C7-17966EAD5DD9}" type="sibTrans" cxnId="{0B3FC9C7-493D-4B9E-B777-B433AB826271}">
      <dgm:prSet/>
      <dgm:spPr/>
      <dgm:t>
        <a:bodyPr/>
        <a:lstStyle/>
        <a:p>
          <a:endParaRPr lang="be-BY" sz="2000"/>
        </a:p>
      </dgm:t>
    </dgm:pt>
    <dgm:pt modelId="{A7A7A29C-B22F-45E6-BDE0-99CCF3AFB458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013967"/>
          </a:solidFill>
        </a:ln>
      </dgm:spPr>
      <dgm:t>
        <a:bodyPr/>
        <a:lstStyle/>
        <a:p>
          <a:pPr marL="174625" indent="-174625" algn="ctr"/>
          <a:r>
            <a:rPr lang="be-BY" sz="1400" b="1" kern="1200" dirty="0">
              <a:solidFill>
                <a:schemeClr val="tx1"/>
              </a:solidFill>
              <a:latin typeface="+mn-lt"/>
            </a:rPr>
            <a:t>   </a:t>
          </a:r>
          <a:r>
            <a:rPr lang="be-BY" sz="1600" b="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Несли службу 11 погра</a:t>
          </a:r>
          <a:r>
            <a:rPr lang="ru-RU" sz="1600" b="0" kern="120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ничных</a:t>
          </a:r>
          <a:r>
            <a:rPr lang="ru-RU" sz="1600" b="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 отрядов</a:t>
          </a:r>
          <a:endParaRPr lang="be-BY" sz="1600" b="0" kern="1200" dirty="0">
            <a:solidFill>
              <a:prstClr val="black"/>
            </a:solidFill>
            <a:latin typeface="+mn-lt"/>
            <a:ea typeface="+mn-ea"/>
            <a:cs typeface="+mn-cs"/>
          </a:endParaRPr>
        </a:p>
      </dgm:t>
    </dgm:pt>
    <dgm:pt modelId="{B0EFBADC-F5E0-4633-859E-361845C12C20}" type="parTrans" cxnId="{6AF61A20-3A84-441C-B55D-016D01AF94C5}">
      <dgm:prSet/>
      <dgm:spPr/>
      <dgm:t>
        <a:bodyPr/>
        <a:lstStyle/>
        <a:p>
          <a:endParaRPr lang="be-BY" sz="2000"/>
        </a:p>
      </dgm:t>
    </dgm:pt>
    <dgm:pt modelId="{989DE4C2-D66D-46DC-96D9-F4B1770AC009}" type="sibTrans" cxnId="{6AF61A20-3A84-441C-B55D-016D01AF94C5}">
      <dgm:prSet/>
      <dgm:spPr/>
      <dgm:t>
        <a:bodyPr/>
        <a:lstStyle/>
        <a:p>
          <a:endParaRPr lang="be-BY" sz="2000"/>
        </a:p>
      </dgm:t>
    </dgm:pt>
    <dgm:pt modelId="{2B5065A9-0633-4C8C-B391-E6397A6831CA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>
              <a:solidFill>
                <a:schemeClr val="tx1"/>
              </a:solidFill>
            </a:rPr>
            <a:t>Войсками </a:t>
          </a:r>
          <a:r>
            <a:rPr lang="ru-RU" sz="1800" b="0" dirty="0" err="1">
              <a:solidFill>
                <a:schemeClr val="tx1"/>
              </a:solidFill>
            </a:rPr>
            <a:t>ЗапОВО</a:t>
          </a:r>
          <a:r>
            <a:rPr lang="ru-RU" sz="1800" b="0" dirty="0">
              <a:solidFill>
                <a:schemeClr val="tx1"/>
              </a:solidFill>
            </a:rPr>
            <a:t> командовал генерал армии Д. Г.  Павлов. </a:t>
          </a:r>
          <a:endParaRPr lang="be-BY" sz="1800" b="0" dirty="0">
            <a:solidFill>
              <a:schemeClr val="tx1"/>
            </a:solidFill>
          </a:endParaRPr>
        </a:p>
      </dgm:t>
    </dgm:pt>
    <dgm:pt modelId="{9616C495-66E3-443A-B466-4502CB0BFB03}" type="parTrans" cxnId="{2196C1BB-7B73-4AB1-BC25-91367B2A6676}">
      <dgm:prSet/>
      <dgm:spPr/>
      <dgm:t>
        <a:bodyPr/>
        <a:lstStyle/>
        <a:p>
          <a:endParaRPr lang="be-BY"/>
        </a:p>
      </dgm:t>
    </dgm:pt>
    <dgm:pt modelId="{2A61A60A-3467-4754-89CA-97F7F80E5A9A}" type="sibTrans" cxnId="{2196C1BB-7B73-4AB1-BC25-91367B2A6676}">
      <dgm:prSet/>
      <dgm:spPr/>
      <dgm:t>
        <a:bodyPr/>
        <a:lstStyle/>
        <a:p>
          <a:endParaRPr lang="be-BY"/>
        </a:p>
      </dgm:t>
    </dgm:pt>
    <dgm:pt modelId="{170A43F4-09E4-4D32-99FD-3F069274DBA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be-BY" sz="1800" b="0" dirty="0">
              <a:solidFill>
                <a:schemeClr val="tx1"/>
              </a:solidFill>
              <a:latin typeface="+mn-lt"/>
            </a:rPr>
            <a:t>В ЗапОВО насчитывалось более </a:t>
          </a:r>
          <a:r>
            <a:rPr lang="be-BY" sz="1800" b="1" dirty="0">
              <a:solidFill>
                <a:schemeClr val="tx1"/>
              </a:solidFill>
              <a:latin typeface="+mn-lt"/>
            </a:rPr>
            <a:t> </a:t>
          </a:r>
          <a:r>
            <a:rPr lang="be-BY" sz="1800" b="0" dirty="0">
              <a:solidFill>
                <a:schemeClr val="tx1"/>
              </a:solidFill>
              <a:latin typeface="+mn-lt"/>
            </a:rPr>
            <a:t>673 тыс</a:t>
          </a:r>
          <a:r>
            <a:rPr lang="ru-RU" sz="1800" b="0" dirty="0" err="1">
              <a:solidFill>
                <a:schemeClr val="tx1"/>
              </a:solidFill>
              <a:latin typeface="+mn-lt"/>
            </a:rPr>
            <a:t>яч</a:t>
          </a:r>
          <a:r>
            <a:rPr lang="be-BY" sz="1800" b="0" dirty="0">
              <a:solidFill>
                <a:schemeClr val="tx1"/>
              </a:solidFill>
              <a:latin typeface="+mn-lt"/>
            </a:rPr>
            <a:t> бойцов и  командиров</a:t>
          </a:r>
        </a:p>
      </dgm:t>
    </dgm:pt>
    <dgm:pt modelId="{4641C26A-323D-40FD-8A66-CD593FA0110B}" type="parTrans" cxnId="{B05D5642-4D46-48B8-98E1-7A9E3FB4F06D}">
      <dgm:prSet/>
      <dgm:spPr/>
      <dgm:t>
        <a:bodyPr/>
        <a:lstStyle/>
        <a:p>
          <a:endParaRPr lang="be-BY"/>
        </a:p>
      </dgm:t>
    </dgm:pt>
    <dgm:pt modelId="{0E8053BA-FBC1-4578-A409-F23613053394}" type="sibTrans" cxnId="{B05D5642-4D46-48B8-98E1-7A9E3FB4F06D}">
      <dgm:prSet/>
      <dgm:spPr/>
      <dgm:t>
        <a:bodyPr/>
        <a:lstStyle/>
        <a:p>
          <a:endParaRPr lang="be-BY"/>
        </a:p>
      </dgm:t>
    </dgm:pt>
    <dgm:pt modelId="{61A9CA64-5B40-4937-86D8-EC0CA2413594}" type="pres">
      <dgm:prSet presAssocID="{32B17470-43F5-450B-984B-A007AB8128FE}" presName="Name0" presStyleCnt="0">
        <dgm:presLayoutVars>
          <dgm:chMax val="7"/>
          <dgm:chPref val="7"/>
          <dgm:dir/>
        </dgm:presLayoutVars>
      </dgm:prSet>
      <dgm:spPr/>
    </dgm:pt>
    <dgm:pt modelId="{AE423905-DAC2-43CF-8A11-9BEF079EF6F1}" type="pres">
      <dgm:prSet presAssocID="{32B17470-43F5-450B-984B-A007AB8128FE}" presName="Name1" presStyleCnt="0"/>
      <dgm:spPr/>
    </dgm:pt>
    <dgm:pt modelId="{437FCC3B-A539-411E-86D1-79E7C0C41763}" type="pres">
      <dgm:prSet presAssocID="{32B17470-43F5-450B-984B-A007AB8128FE}" presName="cycle" presStyleCnt="0"/>
      <dgm:spPr/>
    </dgm:pt>
    <dgm:pt modelId="{4CC992A9-176C-43C3-9802-9FF0673C7F82}" type="pres">
      <dgm:prSet presAssocID="{32B17470-43F5-450B-984B-A007AB8128FE}" presName="srcNode" presStyleLbl="node1" presStyleIdx="0" presStyleCnt="5"/>
      <dgm:spPr/>
    </dgm:pt>
    <dgm:pt modelId="{1457C904-FC1D-4CFA-9F0D-37B8E48C781C}" type="pres">
      <dgm:prSet presAssocID="{32B17470-43F5-450B-984B-A007AB8128FE}" presName="conn" presStyleLbl="parChTrans1D2" presStyleIdx="0" presStyleCnt="1"/>
      <dgm:spPr/>
    </dgm:pt>
    <dgm:pt modelId="{F4595E21-80AE-4198-9F00-178F67B74BC4}" type="pres">
      <dgm:prSet presAssocID="{32B17470-43F5-450B-984B-A007AB8128FE}" presName="extraNode" presStyleLbl="node1" presStyleIdx="0" presStyleCnt="5"/>
      <dgm:spPr/>
    </dgm:pt>
    <dgm:pt modelId="{1E7BF276-D6C3-4794-A184-48D3A507AA6B}" type="pres">
      <dgm:prSet presAssocID="{32B17470-43F5-450B-984B-A007AB8128FE}" presName="dstNode" presStyleLbl="node1" presStyleIdx="0" presStyleCnt="5"/>
      <dgm:spPr/>
    </dgm:pt>
    <dgm:pt modelId="{82365E9A-AA04-482C-B411-FDD6E243A929}" type="pres">
      <dgm:prSet presAssocID="{3A2A2ABC-75B9-4002-B39E-74639303C27B}" presName="text_1" presStyleLbl="node1" presStyleIdx="0" presStyleCnt="5" custScaleX="101423" custScaleY="122015" custLinFactNeighborX="309" custLinFactNeighborY="-7989">
        <dgm:presLayoutVars>
          <dgm:bulletEnabled val="1"/>
        </dgm:presLayoutVars>
      </dgm:prSet>
      <dgm:spPr/>
    </dgm:pt>
    <dgm:pt modelId="{FC63D1A7-71B2-42F0-B31C-D5B990C68518}" type="pres">
      <dgm:prSet presAssocID="{3A2A2ABC-75B9-4002-B39E-74639303C27B}" presName="accent_1" presStyleCnt="0"/>
      <dgm:spPr/>
    </dgm:pt>
    <dgm:pt modelId="{57E0873B-08E4-4C94-AC19-7E45E9B44447}" type="pres">
      <dgm:prSet presAssocID="{3A2A2ABC-75B9-4002-B39E-74639303C27B}" presName="accentRepeatNode" presStyleLbl="solidFgAcc1" presStyleIdx="0" presStyleCnt="5" custLinFactNeighborX="-5220" custLinFactNeighborY="-9371"/>
      <dgm:spPr>
        <a:ln>
          <a:solidFill>
            <a:schemeClr val="accent3">
              <a:lumMod val="60000"/>
              <a:lumOff val="40000"/>
            </a:schemeClr>
          </a:solidFill>
        </a:ln>
      </dgm:spPr>
    </dgm:pt>
    <dgm:pt modelId="{534256C6-D9ED-4E17-8536-CA9B65BB64EC}" type="pres">
      <dgm:prSet presAssocID="{2B5065A9-0633-4C8C-B391-E6397A6831CA}" presName="text_2" presStyleLbl="node1" presStyleIdx="1" presStyleCnt="5">
        <dgm:presLayoutVars>
          <dgm:bulletEnabled val="1"/>
        </dgm:presLayoutVars>
      </dgm:prSet>
      <dgm:spPr/>
    </dgm:pt>
    <dgm:pt modelId="{46A06A88-D759-4891-8EEB-6A6496C2302D}" type="pres">
      <dgm:prSet presAssocID="{2B5065A9-0633-4C8C-B391-E6397A6831CA}" presName="accent_2" presStyleCnt="0"/>
      <dgm:spPr/>
    </dgm:pt>
    <dgm:pt modelId="{A2C5FE43-A68E-4264-A5A6-38DE9C500F59}" type="pres">
      <dgm:prSet presAssocID="{2B5065A9-0633-4C8C-B391-E6397A6831CA}" presName="accentRepeatNode" presStyleLbl="solidFgAcc1" presStyleIdx="1" presStyleCnt="5"/>
      <dgm:spPr>
        <a:ln>
          <a:solidFill>
            <a:schemeClr val="accent3">
              <a:lumMod val="60000"/>
              <a:lumOff val="40000"/>
            </a:schemeClr>
          </a:solidFill>
        </a:ln>
      </dgm:spPr>
    </dgm:pt>
    <dgm:pt modelId="{D887B086-5EAB-426C-83C1-FDAB480EE94C}" type="pres">
      <dgm:prSet presAssocID="{170A43F4-09E4-4D32-99FD-3F069274DBA3}" presName="text_3" presStyleLbl="node1" presStyleIdx="2" presStyleCnt="5">
        <dgm:presLayoutVars>
          <dgm:bulletEnabled val="1"/>
        </dgm:presLayoutVars>
      </dgm:prSet>
      <dgm:spPr/>
    </dgm:pt>
    <dgm:pt modelId="{AEC6D1A0-0384-4FBB-B4C7-5954DA336935}" type="pres">
      <dgm:prSet presAssocID="{170A43F4-09E4-4D32-99FD-3F069274DBA3}" presName="accent_3" presStyleCnt="0"/>
      <dgm:spPr/>
    </dgm:pt>
    <dgm:pt modelId="{0AC7EBDC-A2A4-47D9-AA3D-D753C874BFB5}" type="pres">
      <dgm:prSet presAssocID="{170A43F4-09E4-4D32-99FD-3F069274DBA3}" presName="accentRepeatNode" presStyleLbl="solidFgAcc1" presStyleIdx="2" presStyleCnt="5"/>
      <dgm:spPr>
        <a:ln>
          <a:solidFill>
            <a:schemeClr val="accent3">
              <a:lumMod val="60000"/>
              <a:lumOff val="40000"/>
            </a:schemeClr>
          </a:solidFill>
        </a:ln>
      </dgm:spPr>
    </dgm:pt>
    <dgm:pt modelId="{08B058E3-5FBE-4640-8AD1-DA3027BA8C53}" type="pres">
      <dgm:prSet presAssocID="{0BB3F7C8-DA24-4CE9-AB9C-786BF310C50B}" presName="text_4" presStyleLbl="node1" presStyleIdx="3" presStyleCnt="5">
        <dgm:presLayoutVars>
          <dgm:bulletEnabled val="1"/>
        </dgm:presLayoutVars>
      </dgm:prSet>
      <dgm:spPr/>
    </dgm:pt>
    <dgm:pt modelId="{5314FA7D-774D-44CD-837B-64551271648C}" type="pres">
      <dgm:prSet presAssocID="{0BB3F7C8-DA24-4CE9-AB9C-786BF310C50B}" presName="accent_4" presStyleCnt="0"/>
      <dgm:spPr/>
    </dgm:pt>
    <dgm:pt modelId="{5BFA2B39-1AFF-4DA7-9FF0-1A6558DAECEF}" type="pres">
      <dgm:prSet presAssocID="{0BB3F7C8-DA24-4CE9-AB9C-786BF310C50B}" presName="accentRepeatNode" presStyleLbl="solidFgAcc1" presStyleIdx="3" presStyleCnt="5" custLinFactNeighborX="-3158" custLinFactNeighborY="-78"/>
      <dgm:spPr>
        <a:ln>
          <a:solidFill>
            <a:schemeClr val="accent3">
              <a:lumMod val="40000"/>
              <a:lumOff val="60000"/>
            </a:schemeClr>
          </a:solidFill>
        </a:ln>
      </dgm:spPr>
    </dgm:pt>
    <dgm:pt modelId="{0CD5D8CC-407F-439C-B30F-F80496D06DB8}" type="pres">
      <dgm:prSet presAssocID="{A7A7A29C-B22F-45E6-BDE0-99CCF3AFB458}" presName="text_5" presStyleLbl="node1" presStyleIdx="4" presStyleCnt="5">
        <dgm:presLayoutVars>
          <dgm:bulletEnabled val="1"/>
        </dgm:presLayoutVars>
      </dgm:prSet>
      <dgm:spPr/>
    </dgm:pt>
    <dgm:pt modelId="{7625D09D-FE63-4A39-AA39-605F8B1C1552}" type="pres">
      <dgm:prSet presAssocID="{A7A7A29C-B22F-45E6-BDE0-99CCF3AFB458}" presName="accent_5" presStyleCnt="0"/>
      <dgm:spPr/>
    </dgm:pt>
    <dgm:pt modelId="{8ED21378-10F9-4B98-B244-34BD1D75D774}" type="pres">
      <dgm:prSet presAssocID="{A7A7A29C-B22F-45E6-BDE0-99CCF3AFB458}" presName="accentRepeatNode" presStyleLbl="solidFgAcc1" presStyleIdx="4" presStyleCnt="5" custLinFactNeighborX="11867" custLinFactNeighborY="9512"/>
      <dgm:spPr>
        <a:ln>
          <a:solidFill>
            <a:schemeClr val="accent3">
              <a:lumMod val="60000"/>
              <a:lumOff val="40000"/>
            </a:schemeClr>
          </a:solidFill>
        </a:ln>
      </dgm:spPr>
    </dgm:pt>
  </dgm:ptLst>
  <dgm:cxnLst>
    <dgm:cxn modelId="{E1E3DC0C-E864-4AC8-A8C7-53A9AED92C82}" type="presOf" srcId="{A7A7A29C-B22F-45E6-BDE0-99CCF3AFB458}" destId="{0CD5D8CC-407F-439C-B30F-F80496D06DB8}" srcOrd="0" destOrd="0" presId="urn:microsoft.com/office/officeart/2008/layout/VerticalCurvedList"/>
    <dgm:cxn modelId="{6AF61A20-3A84-441C-B55D-016D01AF94C5}" srcId="{32B17470-43F5-450B-984B-A007AB8128FE}" destId="{A7A7A29C-B22F-45E6-BDE0-99CCF3AFB458}" srcOrd="4" destOrd="0" parTransId="{B0EFBADC-F5E0-4633-859E-361845C12C20}" sibTransId="{989DE4C2-D66D-46DC-96D9-F4B1770AC009}"/>
    <dgm:cxn modelId="{0B6C9923-E515-4D36-B2C6-443C950E4FAC}" srcId="{32B17470-43F5-450B-984B-A007AB8128FE}" destId="{3A2A2ABC-75B9-4002-B39E-74639303C27B}" srcOrd="0" destOrd="0" parTransId="{D12FFF56-FF90-4829-B075-1C5726FBE03E}" sibTransId="{33CAB083-1564-4A19-B5B1-7BE9A52EA1D1}"/>
    <dgm:cxn modelId="{9645F35C-67D5-4778-8872-56204AF159FD}" type="presOf" srcId="{0BB3F7C8-DA24-4CE9-AB9C-786BF310C50B}" destId="{08B058E3-5FBE-4640-8AD1-DA3027BA8C53}" srcOrd="0" destOrd="0" presId="urn:microsoft.com/office/officeart/2008/layout/VerticalCurvedList"/>
    <dgm:cxn modelId="{B05D5642-4D46-48B8-98E1-7A9E3FB4F06D}" srcId="{32B17470-43F5-450B-984B-A007AB8128FE}" destId="{170A43F4-09E4-4D32-99FD-3F069274DBA3}" srcOrd="2" destOrd="0" parTransId="{4641C26A-323D-40FD-8A66-CD593FA0110B}" sibTransId="{0E8053BA-FBC1-4578-A409-F23613053394}"/>
    <dgm:cxn modelId="{64B334A3-EE7C-46E4-B129-DD5561E03DD3}" type="presOf" srcId="{32B17470-43F5-450B-984B-A007AB8128FE}" destId="{61A9CA64-5B40-4937-86D8-EC0CA2413594}" srcOrd="0" destOrd="0" presId="urn:microsoft.com/office/officeart/2008/layout/VerticalCurvedList"/>
    <dgm:cxn modelId="{2196C1BB-7B73-4AB1-BC25-91367B2A6676}" srcId="{32B17470-43F5-450B-984B-A007AB8128FE}" destId="{2B5065A9-0633-4C8C-B391-E6397A6831CA}" srcOrd="1" destOrd="0" parTransId="{9616C495-66E3-443A-B466-4502CB0BFB03}" sibTransId="{2A61A60A-3467-4754-89CA-97F7F80E5A9A}"/>
    <dgm:cxn modelId="{0B3FC9C7-493D-4B9E-B777-B433AB826271}" srcId="{32B17470-43F5-450B-984B-A007AB8128FE}" destId="{0BB3F7C8-DA24-4CE9-AB9C-786BF310C50B}" srcOrd="3" destOrd="0" parTransId="{3D69D998-D4C3-4596-825A-C71A227D40B6}" sibTransId="{01E1F9E2-60BE-47BE-B9C7-17966EAD5DD9}"/>
    <dgm:cxn modelId="{D463C2D0-1407-4953-8270-E06FD49E29EE}" type="presOf" srcId="{2B5065A9-0633-4C8C-B391-E6397A6831CA}" destId="{534256C6-D9ED-4E17-8536-CA9B65BB64EC}" srcOrd="0" destOrd="0" presId="urn:microsoft.com/office/officeart/2008/layout/VerticalCurvedList"/>
    <dgm:cxn modelId="{D3CCACD5-8927-4E62-B8D0-A290A56532C0}" type="presOf" srcId="{3A2A2ABC-75B9-4002-B39E-74639303C27B}" destId="{82365E9A-AA04-482C-B411-FDD6E243A929}" srcOrd="0" destOrd="0" presId="urn:microsoft.com/office/officeart/2008/layout/VerticalCurvedList"/>
    <dgm:cxn modelId="{82A8E9D9-4BA0-48E5-8B4E-1C936018E798}" type="presOf" srcId="{170A43F4-09E4-4D32-99FD-3F069274DBA3}" destId="{D887B086-5EAB-426C-83C1-FDAB480EE94C}" srcOrd="0" destOrd="0" presId="urn:microsoft.com/office/officeart/2008/layout/VerticalCurvedList"/>
    <dgm:cxn modelId="{5A9065E1-E43D-4099-95AD-D23F3D20F641}" type="presOf" srcId="{33CAB083-1564-4A19-B5B1-7BE9A52EA1D1}" destId="{1457C904-FC1D-4CFA-9F0D-37B8E48C781C}" srcOrd="0" destOrd="0" presId="urn:microsoft.com/office/officeart/2008/layout/VerticalCurvedList"/>
    <dgm:cxn modelId="{81DAA53D-3A6A-4645-A67B-A80F5639268F}" type="presParOf" srcId="{61A9CA64-5B40-4937-86D8-EC0CA2413594}" destId="{AE423905-DAC2-43CF-8A11-9BEF079EF6F1}" srcOrd="0" destOrd="0" presId="urn:microsoft.com/office/officeart/2008/layout/VerticalCurvedList"/>
    <dgm:cxn modelId="{3FA0BFA5-630C-491D-A74E-609813A5CFAE}" type="presParOf" srcId="{AE423905-DAC2-43CF-8A11-9BEF079EF6F1}" destId="{437FCC3B-A539-411E-86D1-79E7C0C41763}" srcOrd="0" destOrd="0" presId="urn:microsoft.com/office/officeart/2008/layout/VerticalCurvedList"/>
    <dgm:cxn modelId="{73F01172-61E2-4CD1-BA7F-A3246D2F7AF4}" type="presParOf" srcId="{437FCC3B-A539-411E-86D1-79E7C0C41763}" destId="{4CC992A9-176C-43C3-9802-9FF0673C7F82}" srcOrd="0" destOrd="0" presId="urn:microsoft.com/office/officeart/2008/layout/VerticalCurvedList"/>
    <dgm:cxn modelId="{D22417EF-32F0-47A7-8B23-809B287AA25B}" type="presParOf" srcId="{437FCC3B-A539-411E-86D1-79E7C0C41763}" destId="{1457C904-FC1D-4CFA-9F0D-37B8E48C781C}" srcOrd="1" destOrd="0" presId="urn:microsoft.com/office/officeart/2008/layout/VerticalCurvedList"/>
    <dgm:cxn modelId="{0AD1BF46-7B20-4C98-8D16-492596F1219F}" type="presParOf" srcId="{437FCC3B-A539-411E-86D1-79E7C0C41763}" destId="{F4595E21-80AE-4198-9F00-178F67B74BC4}" srcOrd="2" destOrd="0" presId="urn:microsoft.com/office/officeart/2008/layout/VerticalCurvedList"/>
    <dgm:cxn modelId="{51474AC8-2DA2-4001-836C-C39C3350BEC9}" type="presParOf" srcId="{437FCC3B-A539-411E-86D1-79E7C0C41763}" destId="{1E7BF276-D6C3-4794-A184-48D3A507AA6B}" srcOrd="3" destOrd="0" presId="urn:microsoft.com/office/officeart/2008/layout/VerticalCurvedList"/>
    <dgm:cxn modelId="{8EB2546B-B8CC-40D6-9E06-7278F89E31E0}" type="presParOf" srcId="{AE423905-DAC2-43CF-8A11-9BEF079EF6F1}" destId="{82365E9A-AA04-482C-B411-FDD6E243A929}" srcOrd="1" destOrd="0" presId="urn:microsoft.com/office/officeart/2008/layout/VerticalCurvedList"/>
    <dgm:cxn modelId="{824F0C86-D1F9-455D-8CB8-74B7CE1DE921}" type="presParOf" srcId="{AE423905-DAC2-43CF-8A11-9BEF079EF6F1}" destId="{FC63D1A7-71B2-42F0-B31C-D5B990C68518}" srcOrd="2" destOrd="0" presId="urn:microsoft.com/office/officeart/2008/layout/VerticalCurvedList"/>
    <dgm:cxn modelId="{1E2FEBD3-EEA0-45AB-882D-4FE005217952}" type="presParOf" srcId="{FC63D1A7-71B2-42F0-B31C-D5B990C68518}" destId="{57E0873B-08E4-4C94-AC19-7E45E9B44447}" srcOrd="0" destOrd="0" presId="urn:microsoft.com/office/officeart/2008/layout/VerticalCurvedList"/>
    <dgm:cxn modelId="{656144C8-B22E-4A72-83D1-6FEC2194EC6C}" type="presParOf" srcId="{AE423905-DAC2-43CF-8A11-9BEF079EF6F1}" destId="{534256C6-D9ED-4E17-8536-CA9B65BB64EC}" srcOrd="3" destOrd="0" presId="urn:microsoft.com/office/officeart/2008/layout/VerticalCurvedList"/>
    <dgm:cxn modelId="{4AD1681F-1222-4544-AEBA-5B8AD6634A3A}" type="presParOf" srcId="{AE423905-DAC2-43CF-8A11-9BEF079EF6F1}" destId="{46A06A88-D759-4891-8EEB-6A6496C2302D}" srcOrd="4" destOrd="0" presId="urn:microsoft.com/office/officeart/2008/layout/VerticalCurvedList"/>
    <dgm:cxn modelId="{7C31783A-21A9-4019-B64C-0F5EBB5E592D}" type="presParOf" srcId="{46A06A88-D759-4891-8EEB-6A6496C2302D}" destId="{A2C5FE43-A68E-4264-A5A6-38DE9C500F59}" srcOrd="0" destOrd="0" presId="urn:microsoft.com/office/officeart/2008/layout/VerticalCurvedList"/>
    <dgm:cxn modelId="{0F78D16F-5D2D-4DC7-9A42-9DFC09AC5037}" type="presParOf" srcId="{AE423905-DAC2-43CF-8A11-9BEF079EF6F1}" destId="{D887B086-5EAB-426C-83C1-FDAB480EE94C}" srcOrd="5" destOrd="0" presId="urn:microsoft.com/office/officeart/2008/layout/VerticalCurvedList"/>
    <dgm:cxn modelId="{A8C7788D-3902-4A7F-8CE1-35A496601A55}" type="presParOf" srcId="{AE423905-DAC2-43CF-8A11-9BEF079EF6F1}" destId="{AEC6D1A0-0384-4FBB-B4C7-5954DA336935}" srcOrd="6" destOrd="0" presId="urn:microsoft.com/office/officeart/2008/layout/VerticalCurvedList"/>
    <dgm:cxn modelId="{983C6BE4-B411-4A35-ADE8-C04B1DAE3B27}" type="presParOf" srcId="{AEC6D1A0-0384-4FBB-B4C7-5954DA336935}" destId="{0AC7EBDC-A2A4-47D9-AA3D-D753C874BFB5}" srcOrd="0" destOrd="0" presId="urn:microsoft.com/office/officeart/2008/layout/VerticalCurvedList"/>
    <dgm:cxn modelId="{CC3CB2FA-F7D5-40B1-87D0-0953EB5A20C5}" type="presParOf" srcId="{AE423905-DAC2-43CF-8A11-9BEF079EF6F1}" destId="{08B058E3-5FBE-4640-8AD1-DA3027BA8C53}" srcOrd="7" destOrd="0" presId="urn:microsoft.com/office/officeart/2008/layout/VerticalCurvedList"/>
    <dgm:cxn modelId="{2055B8D5-84DE-47BA-857D-6DD6D9475EEF}" type="presParOf" srcId="{AE423905-DAC2-43CF-8A11-9BEF079EF6F1}" destId="{5314FA7D-774D-44CD-837B-64551271648C}" srcOrd="8" destOrd="0" presId="urn:microsoft.com/office/officeart/2008/layout/VerticalCurvedList"/>
    <dgm:cxn modelId="{A4EBCE9E-28B6-48FF-8EA9-830947E0A2FF}" type="presParOf" srcId="{5314FA7D-774D-44CD-837B-64551271648C}" destId="{5BFA2B39-1AFF-4DA7-9FF0-1A6558DAECEF}" srcOrd="0" destOrd="0" presId="urn:microsoft.com/office/officeart/2008/layout/VerticalCurvedList"/>
    <dgm:cxn modelId="{893945E5-8D6A-41F7-8548-7DA0B8CE398C}" type="presParOf" srcId="{AE423905-DAC2-43CF-8A11-9BEF079EF6F1}" destId="{0CD5D8CC-407F-439C-B30F-F80496D06DB8}" srcOrd="9" destOrd="0" presId="urn:microsoft.com/office/officeart/2008/layout/VerticalCurvedList"/>
    <dgm:cxn modelId="{676D79AB-781E-4D5D-A4A0-603A0EA34BFA}" type="presParOf" srcId="{AE423905-DAC2-43CF-8A11-9BEF079EF6F1}" destId="{7625D09D-FE63-4A39-AA39-605F8B1C1552}" srcOrd="10" destOrd="0" presId="urn:microsoft.com/office/officeart/2008/layout/VerticalCurvedList"/>
    <dgm:cxn modelId="{A9DD526A-2D03-4610-AB67-FAD6B1942943}" type="presParOf" srcId="{7625D09D-FE63-4A39-AA39-605F8B1C1552}" destId="{8ED21378-10F9-4B98-B244-34BD1D75D7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4F0BC-07C2-4FF8-8A7B-2E771C2A0E63}">
      <dsp:nvSpPr>
        <dsp:cNvPr id="0" name=""/>
        <dsp:cNvSpPr/>
      </dsp:nvSpPr>
      <dsp:spPr>
        <a:xfrm>
          <a:off x="-5289412" y="-810448"/>
          <a:ext cx="6301414" cy="6301414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C64DD-DF2B-4529-A48F-1719425902E7}">
      <dsp:nvSpPr>
        <dsp:cNvPr id="0" name=""/>
        <dsp:cNvSpPr/>
      </dsp:nvSpPr>
      <dsp:spPr>
        <a:xfrm>
          <a:off x="328338" y="212776"/>
          <a:ext cx="7592534" cy="425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600" b="1" kern="1200" dirty="0"/>
            <a:t>1 сентября 1939 г. </a:t>
          </a:r>
          <a:r>
            <a:rPr lang="ru-RU" sz="1600" b="1" kern="1200" dirty="0"/>
            <a:t>был принят Закон о всеобщей воинской обязанности</a:t>
          </a:r>
          <a:endParaRPr lang="be-BY" sz="1600" b="1" kern="1200" dirty="0"/>
        </a:p>
      </dsp:txBody>
      <dsp:txXfrm>
        <a:off x="328338" y="212776"/>
        <a:ext cx="7592534" cy="425365"/>
      </dsp:txXfrm>
    </dsp:sp>
    <dsp:sp modelId="{2DD70CEE-2E1B-4C47-A990-1E5C52F88CBD}">
      <dsp:nvSpPr>
        <dsp:cNvPr id="0" name=""/>
        <dsp:cNvSpPr/>
      </dsp:nvSpPr>
      <dsp:spPr>
        <a:xfrm>
          <a:off x="62484" y="159605"/>
          <a:ext cx="531706" cy="5317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7856D-D7EC-4042-9287-D56CA356C1B8}">
      <dsp:nvSpPr>
        <dsp:cNvPr id="0" name=""/>
        <dsp:cNvSpPr/>
      </dsp:nvSpPr>
      <dsp:spPr>
        <a:xfrm>
          <a:off x="713544" y="851198"/>
          <a:ext cx="7207328" cy="425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600" b="1" kern="1200" dirty="0"/>
            <a:t>Снижен </a:t>
          </a:r>
          <a:r>
            <a:rPr lang="ru-RU" sz="1600" b="1" kern="1200" dirty="0"/>
            <a:t>призывной возраст с  21 до 19 лет</a:t>
          </a:r>
          <a:endParaRPr lang="be-BY" sz="1600" b="1" kern="1200" dirty="0"/>
        </a:p>
      </dsp:txBody>
      <dsp:txXfrm>
        <a:off x="713544" y="851198"/>
        <a:ext cx="7207328" cy="425365"/>
      </dsp:txXfrm>
    </dsp:sp>
    <dsp:sp modelId="{EF55AAD6-25A7-46E1-9570-50A0435C73F8}">
      <dsp:nvSpPr>
        <dsp:cNvPr id="0" name=""/>
        <dsp:cNvSpPr/>
      </dsp:nvSpPr>
      <dsp:spPr>
        <a:xfrm>
          <a:off x="447691" y="798028"/>
          <a:ext cx="531706" cy="5317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48013-4CBC-41EC-86CC-E0C462335DB5}">
      <dsp:nvSpPr>
        <dsp:cNvPr id="0" name=""/>
        <dsp:cNvSpPr/>
      </dsp:nvSpPr>
      <dsp:spPr>
        <a:xfrm>
          <a:off x="924636" y="1489153"/>
          <a:ext cx="6996236" cy="425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600" b="1" kern="1200" dirty="0">
              <a:latin typeface="Calibri"/>
              <a:ea typeface="+mn-ea"/>
              <a:cs typeface="+mn-cs"/>
            </a:rPr>
            <a:t>Расширена сеть военных учебных заведений</a:t>
          </a:r>
        </a:p>
      </dsp:txBody>
      <dsp:txXfrm>
        <a:off x="924636" y="1489153"/>
        <a:ext cx="6996236" cy="425365"/>
      </dsp:txXfrm>
    </dsp:sp>
    <dsp:sp modelId="{9E9530CB-AC7A-4B1D-A782-544BBE9A8C3C}">
      <dsp:nvSpPr>
        <dsp:cNvPr id="0" name=""/>
        <dsp:cNvSpPr/>
      </dsp:nvSpPr>
      <dsp:spPr>
        <a:xfrm>
          <a:off x="658782" y="1435982"/>
          <a:ext cx="531706" cy="5317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63DB3-5078-49D3-BE3B-BA453AD16B3F}">
      <dsp:nvSpPr>
        <dsp:cNvPr id="0" name=""/>
        <dsp:cNvSpPr/>
      </dsp:nvSpPr>
      <dsp:spPr>
        <a:xfrm>
          <a:off x="992035" y="2127575"/>
          <a:ext cx="6928837" cy="425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"/>
              <a:ea typeface="+mn-ea"/>
              <a:cs typeface="+mn-cs"/>
            </a:rPr>
            <a:t>Армия увеличилась  почти в  3,5 раза — до 5,2 млн человек</a:t>
          </a:r>
          <a:endParaRPr lang="be-BY" sz="1600" b="1" kern="1200" dirty="0">
            <a:latin typeface="Calibri"/>
            <a:ea typeface="+mn-ea"/>
            <a:cs typeface="+mn-cs"/>
          </a:endParaRPr>
        </a:p>
      </dsp:txBody>
      <dsp:txXfrm>
        <a:off x="992035" y="2127575"/>
        <a:ext cx="6928837" cy="425365"/>
      </dsp:txXfrm>
    </dsp:sp>
    <dsp:sp modelId="{1AA9486E-0A97-4C7F-A5F2-42A409B04430}">
      <dsp:nvSpPr>
        <dsp:cNvPr id="0" name=""/>
        <dsp:cNvSpPr/>
      </dsp:nvSpPr>
      <dsp:spPr>
        <a:xfrm>
          <a:off x="726182" y="2074405"/>
          <a:ext cx="531706" cy="5317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0BAC3-3F18-49CC-8957-9113B1FC7075}">
      <dsp:nvSpPr>
        <dsp:cNvPr id="0" name=""/>
        <dsp:cNvSpPr/>
      </dsp:nvSpPr>
      <dsp:spPr>
        <a:xfrm>
          <a:off x="924636" y="2765998"/>
          <a:ext cx="6996236" cy="425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"/>
              <a:ea typeface="+mn-ea"/>
              <a:cs typeface="+mn-cs"/>
            </a:rPr>
            <a:t>Повысилась техническая оснащенность Красной Армии. </a:t>
          </a:r>
          <a:endParaRPr lang="be-BY" sz="1600" b="1" kern="1200" dirty="0">
            <a:latin typeface="Calibri"/>
            <a:ea typeface="+mn-ea"/>
            <a:cs typeface="+mn-cs"/>
          </a:endParaRPr>
        </a:p>
      </dsp:txBody>
      <dsp:txXfrm>
        <a:off x="924636" y="2765998"/>
        <a:ext cx="6996236" cy="425365"/>
      </dsp:txXfrm>
    </dsp:sp>
    <dsp:sp modelId="{11F0E4BF-380B-42FB-84B5-0F71DD3A5318}">
      <dsp:nvSpPr>
        <dsp:cNvPr id="0" name=""/>
        <dsp:cNvSpPr/>
      </dsp:nvSpPr>
      <dsp:spPr>
        <a:xfrm>
          <a:off x="658782" y="2712827"/>
          <a:ext cx="531706" cy="5317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9D3ED-D173-4B1F-8A91-73062596010D}">
      <dsp:nvSpPr>
        <dsp:cNvPr id="0" name=""/>
        <dsp:cNvSpPr/>
      </dsp:nvSpPr>
      <dsp:spPr>
        <a:xfrm>
          <a:off x="713544" y="3403952"/>
          <a:ext cx="7207328" cy="425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"/>
              <a:ea typeface="+mn-ea"/>
              <a:cs typeface="+mn-cs"/>
            </a:rPr>
            <a:t>Был создан мощный подводный флот</a:t>
          </a:r>
          <a:endParaRPr lang="be-BY" sz="1600" b="1" kern="1200" dirty="0">
            <a:latin typeface="Calibri"/>
            <a:ea typeface="+mn-ea"/>
            <a:cs typeface="+mn-cs"/>
          </a:endParaRPr>
        </a:p>
      </dsp:txBody>
      <dsp:txXfrm>
        <a:off x="713544" y="3403952"/>
        <a:ext cx="7207328" cy="425365"/>
      </dsp:txXfrm>
    </dsp:sp>
    <dsp:sp modelId="{B88806E5-7121-431F-A4F5-4CFFDF8F94E5}">
      <dsp:nvSpPr>
        <dsp:cNvPr id="0" name=""/>
        <dsp:cNvSpPr/>
      </dsp:nvSpPr>
      <dsp:spPr>
        <a:xfrm>
          <a:off x="447691" y="3350782"/>
          <a:ext cx="531706" cy="5317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3F996-4E1E-4F01-A766-2BCD21429180}">
      <dsp:nvSpPr>
        <dsp:cNvPr id="0" name=""/>
        <dsp:cNvSpPr/>
      </dsp:nvSpPr>
      <dsp:spPr>
        <a:xfrm>
          <a:off x="328338" y="4042375"/>
          <a:ext cx="7592534" cy="425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63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Calibri"/>
              <a:ea typeface="+mn-ea"/>
              <a:cs typeface="+mn-cs"/>
            </a:rPr>
            <a:t> Проведена значительная модернизация боевых  кораблей </a:t>
          </a:r>
          <a:endParaRPr lang="be-BY" sz="1600" b="1" kern="1200" dirty="0">
            <a:latin typeface="Calibri"/>
            <a:ea typeface="+mn-ea"/>
            <a:cs typeface="+mn-cs"/>
          </a:endParaRPr>
        </a:p>
      </dsp:txBody>
      <dsp:txXfrm>
        <a:off x="328338" y="4042375"/>
        <a:ext cx="7592534" cy="425365"/>
      </dsp:txXfrm>
    </dsp:sp>
    <dsp:sp modelId="{36C6175C-F326-4060-A281-A4D6CC9E452D}">
      <dsp:nvSpPr>
        <dsp:cNvPr id="0" name=""/>
        <dsp:cNvSpPr/>
      </dsp:nvSpPr>
      <dsp:spPr>
        <a:xfrm>
          <a:off x="62484" y="3989204"/>
          <a:ext cx="531706" cy="53170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7C904-FC1D-4CFA-9F0D-37B8E48C781C}">
      <dsp:nvSpPr>
        <dsp:cNvPr id="0" name=""/>
        <dsp:cNvSpPr/>
      </dsp:nvSpPr>
      <dsp:spPr>
        <a:xfrm>
          <a:off x="-4140520" y="-631040"/>
          <a:ext cx="4899526" cy="4899526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65E9A-AA04-482C-B411-FDD6E243A929}">
      <dsp:nvSpPr>
        <dsp:cNvPr id="0" name=""/>
        <dsp:cNvSpPr/>
      </dsp:nvSpPr>
      <dsp:spPr>
        <a:xfrm>
          <a:off x="278444" y="140866"/>
          <a:ext cx="8205594" cy="55495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18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chemeClr val="tx1"/>
              </a:solidFill>
            </a:rPr>
            <a:t>    Главная задача округа заключалась в  обеспечении прикрытия западного направления от  южной границы Литвы до северной границы Украины</a:t>
          </a:r>
          <a:endParaRPr lang="be-BY" sz="1600" b="0" kern="1200" dirty="0">
            <a:solidFill>
              <a:schemeClr val="tx1"/>
            </a:solidFill>
          </a:endParaRPr>
        </a:p>
      </dsp:txBody>
      <dsp:txXfrm>
        <a:off x="278444" y="140866"/>
        <a:ext cx="8205594" cy="554956"/>
      </dsp:txXfrm>
    </dsp:sp>
    <dsp:sp modelId="{57E0873B-08E4-4C94-AC19-7E45E9B44447}">
      <dsp:nvSpPr>
        <dsp:cNvPr id="0" name=""/>
        <dsp:cNvSpPr/>
      </dsp:nvSpPr>
      <dsp:spPr>
        <a:xfrm>
          <a:off x="2396" y="117137"/>
          <a:ext cx="568532" cy="56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256C6-D9ED-4E17-8536-CA9B65BB64EC}">
      <dsp:nvSpPr>
        <dsp:cNvPr id="0" name=""/>
        <dsp:cNvSpPr/>
      </dsp:nvSpPr>
      <dsp:spPr>
        <a:xfrm>
          <a:off x="642255" y="909288"/>
          <a:ext cx="7764552" cy="45482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18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Войсками </a:t>
          </a:r>
          <a:r>
            <a:rPr lang="ru-RU" sz="1800" b="0" kern="1200" dirty="0" err="1">
              <a:solidFill>
                <a:schemeClr val="tx1"/>
              </a:solidFill>
            </a:rPr>
            <a:t>ЗапОВО</a:t>
          </a:r>
          <a:r>
            <a:rPr lang="ru-RU" sz="1800" b="0" kern="1200" dirty="0">
              <a:solidFill>
                <a:schemeClr val="tx1"/>
              </a:solidFill>
            </a:rPr>
            <a:t> командовал генерал армии Д. Г.  Павлов. </a:t>
          </a:r>
          <a:endParaRPr lang="be-BY" sz="1800" b="0" kern="1200" dirty="0">
            <a:solidFill>
              <a:schemeClr val="tx1"/>
            </a:solidFill>
          </a:endParaRPr>
        </a:p>
      </dsp:txBody>
      <dsp:txXfrm>
        <a:off x="642255" y="909288"/>
        <a:ext cx="7764552" cy="454826"/>
      </dsp:txXfrm>
    </dsp:sp>
    <dsp:sp modelId="{A2C5FE43-A68E-4264-A5A6-38DE9C500F59}">
      <dsp:nvSpPr>
        <dsp:cNvPr id="0" name=""/>
        <dsp:cNvSpPr/>
      </dsp:nvSpPr>
      <dsp:spPr>
        <a:xfrm>
          <a:off x="357988" y="852435"/>
          <a:ext cx="568532" cy="56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7B086-5EAB-426C-83C1-FDAB480EE94C}">
      <dsp:nvSpPr>
        <dsp:cNvPr id="0" name=""/>
        <dsp:cNvSpPr/>
      </dsp:nvSpPr>
      <dsp:spPr>
        <a:xfrm>
          <a:off x="742284" y="1591309"/>
          <a:ext cx="7664522" cy="45482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18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800" b="0" kern="1200" dirty="0">
              <a:solidFill>
                <a:schemeClr val="tx1"/>
              </a:solidFill>
              <a:latin typeface="+mn-lt"/>
            </a:rPr>
            <a:t>В ЗапОВО насчитывалось более </a:t>
          </a:r>
          <a:r>
            <a:rPr lang="be-BY" sz="1800" b="1" kern="1200" dirty="0">
              <a:solidFill>
                <a:schemeClr val="tx1"/>
              </a:solidFill>
              <a:latin typeface="+mn-lt"/>
            </a:rPr>
            <a:t> </a:t>
          </a:r>
          <a:r>
            <a:rPr lang="be-BY" sz="1800" b="0" kern="1200" dirty="0">
              <a:solidFill>
                <a:schemeClr val="tx1"/>
              </a:solidFill>
              <a:latin typeface="+mn-lt"/>
            </a:rPr>
            <a:t>673 тыс</a:t>
          </a:r>
          <a:r>
            <a:rPr lang="ru-RU" sz="1800" b="0" kern="1200" dirty="0" err="1">
              <a:solidFill>
                <a:schemeClr val="tx1"/>
              </a:solidFill>
              <a:latin typeface="+mn-lt"/>
            </a:rPr>
            <a:t>яч</a:t>
          </a:r>
          <a:r>
            <a:rPr lang="be-BY" sz="1800" b="0" kern="1200" dirty="0">
              <a:solidFill>
                <a:schemeClr val="tx1"/>
              </a:solidFill>
              <a:latin typeface="+mn-lt"/>
            </a:rPr>
            <a:t> бойцов и  командиров</a:t>
          </a:r>
        </a:p>
      </dsp:txBody>
      <dsp:txXfrm>
        <a:off x="742284" y="1591309"/>
        <a:ext cx="7664522" cy="454826"/>
      </dsp:txXfrm>
    </dsp:sp>
    <dsp:sp modelId="{0AC7EBDC-A2A4-47D9-AA3D-D753C874BFB5}">
      <dsp:nvSpPr>
        <dsp:cNvPr id="0" name=""/>
        <dsp:cNvSpPr/>
      </dsp:nvSpPr>
      <dsp:spPr>
        <a:xfrm>
          <a:off x="458018" y="1534456"/>
          <a:ext cx="568532" cy="56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058E3-5FBE-4640-8AD1-DA3027BA8C53}">
      <dsp:nvSpPr>
        <dsp:cNvPr id="0" name=""/>
        <dsp:cNvSpPr/>
      </dsp:nvSpPr>
      <dsp:spPr>
        <a:xfrm>
          <a:off x="642255" y="2273330"/>
          <a:ext cx="7764552" cy="45482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18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600" b="0" kern="1200" dirty="0">
              <a:solidFill>
                <a:schemeClr val="tx1"/>
              </a:solidFill>
              <a:latin typeface="+mn-lt"/>
            </a:rPr>
            <a:t>На вооружении име</a:t>
          </a:r>
          <a:r>
            <a:rPr lang="ru-RU" sz="1600" b="0" kern="1200" dirty="0">
              <a:solidFill>
                <a:schemeClr val="tx1"/>
              </a:solidFill>
              <a:latin typeface="+mn-lt"/>
            </a:rPr>
            <a:t>лось 13 125 орудий и минометов, 2900 танков, в  том числе 483 KB и  Т-34, а также 1832 самолета, из которых 424 были новых типов</a:t>
          </a:r>
          <a:endParaRPr lang="be-BY" sz="1600" b="0" kern="1200" dirty="0">
            <a:solidFill>
              <a:schemeClr val="tx1"/>
            </a:solidFill>
            <a:latin typeface="+mn-lt"/>
          </a:endParaRPr>
        </a:p>
      </dsp:txBody>
      <dsp:txXfrm>
        <a:off x="642255" y="2273330"/>
        <a:ext cx="7764552" cy="454826"/>
      </dsp:txXfrm>
    </dsp:sp>
    <dsp:sp modelId="{5BFA2B39-1AFF-4DA7-9FF0-1A6558DAECEF}">
      <dsp:nvSpPr>
        <dsp:cNvPr id="0" name=""/>
        <dsp:cNvSpPr/>
      </dsp:nvSpPr>
      <dsp:spPr>
        <a:xfrm>
          <a:off x="340034" y="2216033"/>
          <a:ext cx="568532" cy="56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5D8CC-407F-439C-B30F-F80496D06DB8}">
      <dsp:nvSpPr>
        <dsp:cNvPr id="0" name=""/>
        <dsp:cNvSpPr/>
      </dsp:nvSpPr>
      <dsp:spPr>
        <a:xfrm>
          <a:off x="316340" y="2955351"/>
          <a:ext cx="8090467" cy="45482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rgbClr val="0139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018" tIns="35560" rIns="35560" bIns="35560" numCol="1" spcCol="1270" anchor="ctr" anchorCtr="0">
          <a:noAutofit/>
        </a:bodyPr>
        <a:lstStyle/>
        <a:p>
          <a:pPr marL="174625" lvl="0" indent="-174625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e-BY" sz="1400" b="1" kern="1200" dirty="0">
              <a:solidFill>
                <a:schemeClr val="tx1"/>
              </a:solidFill>
              <a:latin typeface="+mn-lt"/>
            </a:rPr>
            <a:t>   </a:t>
          </a:r>
          <a:r>
            <a:rPr lang="be-BY" sz="1600" b="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Несли службу 11 погра</a:t>
          </a:r>
          <a:r>
            <a:rPr lang="ru-RU" sz="1600" b="0" kern="1200" dirty="0" err="1">
              <a:solidFill>
                <a:prstClr val="black"/>
              </a:solidFill>
              <a:latin typeface="+mn-lt"/>
              <a:ea typeface="+mn-ea"/>
              <a:cs typeface="+mn-cs"/>
            </a:rPr>
            <a:t>ничных</a:t>
          </a:r>
          <a:r>
            <a:rPr lang="ru-RU" sz="1600" b="0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 отрядов</a:t>
          </a:r>
          <a:endParaRPr lang="be-BY" sz="1600" b="0" kern="1200" dirty="0">
            <a:solidFill>
              <a:prstClr val="black"/>
            </a:solidFill>
            <a:latin typeface="+mn-lt"/>
            <a:ea typeface="+mn-ea"/>
            <a:cs typeface="+mn-cs"/>
          </a:endParaRPr>
        </a:p>
      </dsp:txBody>
      <dsp:txXfrm>
        <a:off x="316340" y="2955351"/>
        <a:ext cx="8090467" cy="454826"/>
      </dsp:txXfrm>
    </dsp:sp>
    <dsp:sp modelId="{8ED21378-10F9-4B98-B244-34BD1D75D774}">
      <dsp:nvSpPr>
        <dsp:cNvPr id="0" name=""/>
        <dsp:cNvSpPr/>
      </dsp:nvSpPr>
      <dsp:spPr>
        <a:xfrm>
          <a:off x="99541" y="2952576"/>
          <a:ext cx="568532" cy="568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765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24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194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194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35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678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00914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7 октября 2021 года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751971" y="2716631"/>
            <a:ext cx="6864096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«СССР и Беларусь накануне Великой Отечественной войны»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91" y="482030"/>
            <a:ext cx="11472114" cy="7950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Мероприятия по укреплению обороноспособности страны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x-none" sz="3200" dirty="0">
              <a:solidFill>
                <a:srgbClr val="C00000"/>
              </a:solidFill>
            </a:endParaRPr>
          </a:p>
        </p:txBody>
      </p:sp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491" y="1173239"/>
            <a:ext cx="11472114" cy="1479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В предвоенные годы БССР входила в  единый промышленно-экономический комплекс Советского Союза. </a:t>
            </a:r>
          </a:p>
          <a:p>
            <a:pPr marL="0" indent="0">
              <a:buNone/>
            </a:pPr>
            <a:r>
              <a:rPr lang="ru-RU" sz="2200" dirty="0"/>
              <a:t>Учитывая сложное внешнеполитическое положение, правительство СССР придавало большое значение военно-экономическому укреплению страны.</a:t>
            </a:r>
            <a:endParaRPr lang="ru-RU" sz="800" u="sng" dirty="0"/>
          </a:p>
          <a:p>
            <a:pPr marL="0" indent="0">
              <a:buNone/>
            </a:pPr>
            <a:r>
              <a:rPr lang="ru-RU" sz="2400" b="1" dirty="0"/>
              <a:t>Мероприятия по повышению экономической и  военной мощи государства: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8" name="TextBox 7"/>
          <p:cNvSpPr txBox="1"/>
          <p:nvPr/>
        </p:nvSpPr>
        <p:spPr>
          <a:xfrm>
            <a:off x="1569307" y="4151869"/>
            <a:ext cx="156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A319C5F6-8B8E-4EA8-B15E-51AC9A9D244D}"/>
              </a:ext>
            </a:extLst>
          </p:cNvPr>
          <p:cNvSpPr txBox="1">
            <a:spLocks/>
          </p:cNvSpPr>
          <p:nvPr/>
        </p:nvSpPr>
        <p:spPr>
          <a:xfrm>
            <a:off x="470491" y="3106861"/>
            <a:ext cx="8120056" cy="147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550">
              <a:spcBef>
                <a:spcPts val="1200"/>
              </a:spcBef>
              <a:spcAft>
                <a:spcPct val="35000"/>
              </a:spcAft>
            </a:pPr>
            <a:r>
              <a:rPr lang="ru-RU" sz="1800" dirty="0"/>
              <a:t>Были основаны </a:t>
            </a:r>
            <a:r>
              <a:rPr lang="ru-RU" sz="1800" b="1" dirty="0"/>
              <a:t>два новых военно-промышленных центра</a:t>
            </a:r>
            <a:r>
              <a:rPr lang="ru-RU" sz="1800" dirty="0"/>
              <a:t>: </a:t>
            </a:r>
            <a:r>
              <a:rPr lang="be-BY" sz="1800" dirty="0"/>
              <a:t>Урало-Сибирский и  Дальневосточный.</a:t>
            </a:r>
          </a:p>
          <a:p>
            <a:pPr algn="just">
              <a:spcBef>
                <a:spcPts val="300"/>
              </a:spcBef>
            </a:pPr>
            <a:r>
              <a:rPr lang="be-BY" sz="1800" dirty="0"/>
              <a:t>Было построено свыше </a:t>
            </a:r>
            <a:r>
              <a:rPr lang="ru-RU" sz="1800" b="1" dirty="0"/>
              <a:t>9 тысяч новых промышленных предприятий </a:t>
            </a:r>
            <a:r>
              <a:rPr lang="ru-RU" sz="1800" dirty="0"/>
              <a:t>с учетом их возможного перевода на производство боевой техники и оружия.</a:t>
            </a:r>
          </a:p>
          <a:p>
            <a:pPr>
              <a:spcBef>
                <a:spcPts val="300"/>
              </a:spcBef>
            </a:pPr>
            <a:r>
              <a:rPr lang="be-BY" sz="1800" dirty="0"/>
              <a:t>Значительно </a:t>
            </a:r>
            <a:r>
              <a:rPr lang="be-BY" sz="1800" b="1" dirty="0"/>
              <a:t>увеличи</a:t>
            </a:r>
            <a:r>
              <a:rPr lang="ru-RU" sz="1800" b="1" dirty="0" err="1"/>
              <a:t>лись</a:t>
            </a:r>
            <a:r>
              <a:rPr lang="ru-RU" sz="1800" b="1" dirty="0"/>
              <a:t> объемы производства </a:t>
            </a:r>
            <a:r>
              <a:rPr lang="ru-RU" sz="1800" dirty="0"/>
              <a:t>танковых и  авиационных заводов.</a:t>
            </a:r>
            <a:endParaRPr lang="be-BY" sz="1800" dirty="0"/>
          </a:p>
          <a:p>
            <a:pPr>
              <a:spcBef>
                <a:spcPts val="300"/>
              </a:spcBef>
            </a:pPr>
            <a:r>
              <a:rPr lang="ru-RU" sz="1800" dirty="0"/>
              <a:t>Указом Верховного Совета СССР от 26 июня 1940 г. все трудящиеся переводились на </a:t>
            </a:r>
            <a:r>
              <a:rPr lang="ru-RU" sz="1800" b="1" dirty="0"/>
              <a:t>8-часовой </a:t>
            </a:r>
            <a:r>
              <a:rPr lang="ru-RU" sz="1800" dirty="0"/>
              <a:t>рабочий день и  </a:t>
            </a:r>
            <a:r>
              <a:rPr lang="ru-RU" sz="1800" b="1" dirty="0"/>
              <a:t>7-дневную</a:t>
            </a:r>
            <a:r>
              <a:rPr lang="ru-RU" sz="1800" dirty="0"/>
              <a:t> рабочую неделю.</a:t>
            </a:r>
            <a:endParaRPr lang="be-BY" sz="1800" dirty="0"/>
          </a:p>
          <a:p>
            <a:pPr>
              <a:spcBef>
                <a:spcPts val="300"/>
              </a:spcBef>
            </a:pPr>
            <a:r>
              <a:rPr lang="ru-RU" sz="1800" dirty="0"/>
              <a:t>В Беларуси проводилась большая </a:t>
            </a:r>
            <a:r>
              <a:rPr lang="ru-RU" sz="1800" b="1" dirty="0"/>
              <a:t>работа по укреплению западных границ СССР</a:t>
            </a:r>
            <a:r>
              <a:rPr lang="ru-RU" sz="1800" dirty="0"/>
              <a:t>. </a:t>
            </a:r>
          </a:p>
          <a:p>
            <a:pPr lvl="0">
              <a:spcBef>
                <a:spcPts val="300"/>
              </a:spcBef>
            </a:pPr>
            <a:r>
              <a:rPr lang="ru-RU" sz="1800" dirty="0"/>
              <a:t>Были разработаны новые виды вооружений: танки Т-34, КВ; самолеты Як-1, МиГ-3, ЛаГГ-3, Ил-2, Пе-2.</a:t>
            </a:r>
            <a:endParaRPr lang="be-BY" sz="1800" dirty="0"/>
          </a:p>
          <a:p>
            <a:pPr>
              <a:spcBef>
                <a:spcPts val="300"/>
              </a:spcBef>
            </a:pPr>
            <a:endParaRPr lang="ru-RU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B4712-7D6D-47DC-BA51-AAA19553BF14}"/>
              </a:ext>
            </a:extLst>
          </p:cNvPr>
          <p:cNvSpPr txBox="1"/>
          <p:nvPr/>
        </p:nvSpPr>
        <p:spPr>
          <a:xfrm>
            <a:off x="8670287" y="5250424"/>
            <a:ext cx="33520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3B3835"/>
                </a:solidFill>
                <a:effectLst/>
                <a:latin typeface="HelveticaNeue-Light"/>
              </a:rPr>
              <a:t>Танк T-34 - советский средний танк периода Великой Отечественной войны, выпускался серийно с 1940 г.</a:t>
            </a:r>
            <a:endParaRPr lang="x-none" sz="1400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5312FB-2E67-498D-BE0D-ED542D99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839" y="3304189"/>
            <a:ext cx="3317507" cy="16004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275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C6470C-5E21-4B08-96F9-20196C643BD1}"/>
              </a:ext>
            </a:extLst>
          </p:cNvPr>
          <p:cNvSpPr txBox="1">
            <a:spLocks/>
          </p:cNvSpPr>
          <p:nvPr/>
        </p:nvSpPr>
        <p:spPr>
          <a:xfrm>
            <a:off x="636150" y="791346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e-BY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x-non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958" y="717076"/>
            <a:ext cx="1056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</a:rPr>
              <a:t>Военно-патриотическая и оборонно-массовая работа</a:t>
            </a:r>
            <a:endParaRPr lang="be-BY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958" y="1261513"/>
            <a:ext cx="11240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Важным направлением в  деятельности государственных и общественных органов по укреплению обороноспособности страны являлась </a:t>
            </a:r>
            <a:r>
              <a:rPr lang="ru-RU" sz="2200" b="1" dirty="0"/>
              <a:t>организация военно-патриотической и оборонно-массовой работы.</a:t>
            </a:r>
            <a:endParaRPr lang="be-BY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7398" y="2422105"/>
            <a:ext cx="791194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/>
              <a:t>Организаторы: </a:t>
            </a:r>
            <a:r>
              <a:rPr lang="ru-RU" sz="2000" b="1" dirty="0"/>
              <a:t>ВКП(б)</a:t>
            </a:r>
            <a:r>
              <a:rPr lang="ru-RU" sz="2000" dirty="0"/>
              <a:t> </a:t>
            </a:r>
            <a:r>
              <a:rPr lang="ru-RU" sz="2000" b="1" dirty="0"/>
              <a:t>и  ВЛКСМ</a:t>
            </a:r>
            <a:r>
              <a:rPr lang="ru-RU" sz="2000" dirty="0"/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3799" y="2938469"/>
            <a:ext cx="3180951" cy="95410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ВКП(б) </a:t>
            </a:r>
            <a:r>
              <a:rPr lang="ru-RU" sz="2000" b="1" dirty="0">
                <a:sym typeface="Symbol" panose="05050102010706020507" pitchFamily="18" charset="2"/>
              </a:rPr>
              <a:t></a:t>
            </a:r>
            <a:r>
              <a:rPr lang="ru-RU" sz="2000" b="1" dirty="0"/>
              <a:t> </a:t>
            </a:r>
            <a:r>
              <a:rPr lang="be-BY" dirty="0"/>
              <a:t>Всесоюзная коммунистическая партия большевиков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6886" y="2938469"/>
            <a:ext cx="3575535" cy="9233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e-BY" b="1" dirty="0"/>
              <a:t>ВЛКСМ </a:t>
            </a:r>
            <a:r>
              <a:rPr lang="ru-RU" sz="1800" b="1" dirty="0">
                <a:sym typeface="Symbol" panose="05050102010706020507" pitchFamily="18" charset="2"/>
              </a:rPr>
              <a:t></a:t>
            </a:r>
            <a:r>
              <a:rPr lang="be-BY" b="1" dirty="0"/>
              <a:t> </a:t>
            </a:r>
            <a:r>
              <a:rPr lang="ru-RU" dirty="0"/>
              <a:t>Всесоюзный ленинский коммунистический союз молодёжи</a:t>
            </a:r>
            <a:r>
              <a:rPr lang="be-BY" dirty="0"/>
              <a:t> </a:t>
            </a:r>
            <a:endParaRPr lang="be-BY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5090" y="5068316"/>
            <a:ext cx="7297331" cy="1200329"/>
          </a:xfrm>
          <a:prstGeom prst="rect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Трудовые коллективы включились в соревнование по подготовке значкистов военно-технических специальностей:</a:t>
            </a:r>
          </a:p>
          <a:p>
            <a:r>
              <a:rPr lang="ru-RU" b="1" dirty="0"/>
              <a:t>«Готов к  труду и  обороне» (ГТО)</a:t>
            </a:r>
          </a:p>
          <a:p>
            <a:r>
              <a:rPr lang="ru-RU" b="1" dirty="0"/>
              <a:t>«Готов к  санитарной обороне» (ГСО)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28" y="2057134"/>
            <a:ext cx="3286701" cy="18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94946" y="3892576"/>
            <a:ext cx="3575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1600" i="1" dirty="0"/>
              <a:t>Значкисты военно-оборонных общественных объединений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3798" y="4000047"/>
            <a:ext cx="7318623" cy="923330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Значительно увеличилось количество оборонных и физкультурных обществ. Трудовые коллективы включились в соревнования «Готов к труду и обороне» (ГТО) и «Готов к санитарной обороне» (ГСО).</a:t>
            </a:r>
            <a:endParaRPr lang="be-BY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15" y="4510195"/>
            <a:ext cx="187166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03092" y="6083979"/>
            <a:ext cx="2128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1600" i="1" dirty="0"/>
              <a:t>Знак ГТО 1-й степени </a:t>
            </a:r>
          </a:p>
        </p:txBody>
      </p:sp>
    </p:spTree>
    <p:extLst>
      <p:ext uri="{BB962C8B-B14F-4D97-AF65-F5344CB8AC3E}">
        <p14:creationId xmlns:p14="http://schemas.microsoft.com/office/powerpoint/2010/main" val="89096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C6470C-5E21-4B08-96F9-20196C643BD1}"/>
              </a:ext>
            </a:extLst>
          </p:cNvPr>
          <p:cNvSpPr txBox="1">
            <a:spLocks/>
          </p:cNvSpPr>
          <p:nvPr/>
        </p:nvSpPr>
        <p:spPr>
          <a:xfrm>
            <a:off x="616945" y="606889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</a:rPr>
              <a:t>Вооруженные Силы СССР</a:t>
            </a:r>
            <a:endParaRPr lang="x-none" sz="32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C91695-838E-4D7D-BBD3-2AD19995E457}"/>
              </a:ext>
            </a:extLst>
          </p:cNvPr>
          <p:cNvSpPr/>
          <p:nvPr/>
        </p:nvSpPr>
        <p:spPr>
          <a:xfrm>
            <a:off x="9617859" y="5873965"/>
            <a:ext cx="215242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7776" y="1267988"/>
            <a:ext cx="11037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Советское руководство прилагало много усилий для укрепления Вооруженных </a:t>
            </a:r>
            <a:r>
              <a:rPr lang="ru-RU" sz="2200"/>
              <a:t>Сил СССР. </a:t>
            </a:r>
            <a:endParaRPr lang="be-BY" sz="22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63837433"/>
              </p:ext>
            </p:extLst>
          </p:nvPr>
        </p:nvGraphicFramePr>
        <p:xfrm>
          <a:off x="616945" y="1757353"/>
          <a:ext cx="7983358" cy="468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902" y="1757353"/>
            <a:ext cx="2384948" cy="141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52417" y="3187794"/>
            <a:ext cx="297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Пикирующий бомбардировщик </a:t>
            </a:r>
          </a:p>
          <a:p>
            <a:r>
              <a:rPr lang="ru-RU" sz="1200" i="1" dirty="0"/>
              <a:t>Пе-2, самый массовый бомбардировщик советского производства</a:t>
            </a:r>
            <a:endParaRPr lang="be-BY" sz="1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311" y="4215366"/>
            <a:ext cx="2285539" cy="143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9311" y="5651006"/>
            <a:ext cx="272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Легкий танк Т 26, находившийся </a:t>
            </a:r>
          </a:p>
          <a:p>
            <a:r>
              <a:rPr lang="ru-RU" sz="1200" i="1" dirty="0"/>
              <a:t>на вооружении Красной Армии с начала войны</a:t>
            </a:r>
          </a:p>
        </p:txBody>
      </p:sp>
    </p:spTree>
    <p:extLst>
      <p:ext uri="{BB962C8B-B14F-4D97-AF65-F5344CB8AC3E}">
        <p14:creationId xmlns:p14="http://schemas.microsoft.com/office/powerpoint/2010/main" val="194685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C6470C-5E21-4B08-96F9-20196C643BD1}"/>
              </a:ext>
            </a:extLst>
          </p:cNvPr>
          <p:cNvSpPr txBox="1">
            <a:spLocks/>
          </p:cNvSpPr>
          <p:nvPr/>
        </p:nvSpPr>
        <p:spPr>
          <a:xfrm>
            <a:off x="552532" y="606888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</a:rPr>
              <a:t>Вооруженные Силы СССР</a:t>
            </a:r>
            <a:endParaRPr lang="x-none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85" y="1252957"/>
            <a:ext cx="11595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предвоенные годы активизировали свою деятельность политические органы армии и флота.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8733E4-43BA-47EB-9362-1F8057314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5" y="1850657"/>
            <a:ext cx="6533638" cy="44004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204ABA-A969-4A69-8B39-65E32DF1ADA6}"/>
              </a:ext>
            </a:extLst>
          </p:cNvPr>
          <p:cNvSpPr txBox="1"/>
          <p:nvPr/>
        </p:nvSpPr>
        <p:spPr>
          <a:xfrm>
            <a:off x="7239350" y="1927290"/>
            <a:ext cx="452346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b="1" dirty="0"/>
              <a:t>январе 1939 г. </a:t>
            </a:r>
            <a:r>
              <a:rPr lang="ru-RU" sz="2000" dirty="0"/>
              <a:t>Президиум Верховного Совета СССР утвердил новый </a:t>
            </a:r>
            <a:r>
              <a:rPr lang="ru-RU" sz="2000" b="1" dirty="0"/>
              <a:t>текст присяги</a:t>
            </a:r>
            <a:r>
              <a:rPr lang="ru-RU" sz="2000" dirty="0"/>
              <a:t>, призванный укрепить морально-политическое единство народа и армии, содействовать выполнению воинского долга и воспитанию бойцов и  командиров Красной Армии.</a:t>
            </a:r>
            <a:endParaRPr lang="en-US" sz="2000" dirty="0"/>
          </a:p>
          <a:p>
            <a:pPr algn="just"/>
            <a:endParaRPr lang="en-US" sz="2000" dirty="0"/>
          </a:p>
          <a:p>
            <a:pPr algn="just"/>
            <a:r>
              <a:rPr lang="ru-RU" sz="2000" b="1" dirty="0"/>
              <a:t>23 февраля 1939 г. </a:t>
            </a:r>
            <a:r>
              <a:rPr lang="ru-RU" sz="2000" b="1" dirty="0">
                <a:solidFill>
                  <a:srgbClr val="C00000"/>
                </a:solidFill>
              </a:rPr>
              <a:t>все </a:t>
            </a:r>
            <a:r>
              <a:rPr lang="ru-RU" sz="2000" dirty="0"/>
              <a:t>военнослужащие Красной Армии </a:t>
            </a:r>
            <a:r>
              <a:rPr lang="ru-RU" sz="2000" b="1" dirty="0"/>
              <a:t>приняли новую военную присягу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107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C6470C-5E21-4B08-96F9-20196C643BD1}"/>
              </a:ext>
            </a:extLst>
          </p:cNvPr>
          <p:cNvSpPr txBox="1">
            <a:spLocks/>
          </p:cNvSpPr>
          <p:nvPr/>
        </p:nvSpPr>
        <p:spPr>
          <a:xfrm>
            <a:off x="616945" y="606889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85" y="4073709"/>
            <a:ext cx="6562330" cy="1631216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К июню 1941 г. </a:t>
            </a:r>
            <a:r>
              <a:rPr lang="ru-RU" sz="2000" b="1" dirty="0"/>
              <a:t>Германия </a:t>
            </a:r>
            <a:r>
              <a:rPr lang="ru-RU" sz="2000" dirty="0"/>
              <a:t>имела</a:t>
            </a:r>
            <a:r>
              <a:rPr lang="ru-RU" sz="2000" b="1" dirty="0"/>
              <a:t> 214 дивизий</a:t>
            </a:r>
            <a:r>
              <a:rPr lang="ru-RU" sz="2000" dirty="0"/>
              <a:t>. Общее количество вооруженных сил составляло </a:t>
            </a:r>
            <a:r>
              <a:rPr lang="ru-RU" sz="2000" b="1" dirty="0"/>
              <a:t>8,5 млн человек</a:t>
            </a:r>
            <a:r>
              <a:rPr lang="ru-RU" sz="2000" dirty="0"/>
              <a:t>. </a:t>
            </a:r>
          </a:p>
          <a:p>
            <a:r>
              <a:rPr lang="ru-RU" sz="2000" dirty="0"/>
              <a:t>На востоке против СССР были сконцентрированы </a:t>
            </a:r>
            <a:r>
              <a:rPr lang="ru-RU" sz="2000" b="1" dirty="0"/>
              <a:t>152</a:t>
            </a:r>
            <a:r>
              <a:rPr lang="ru-RU" sz="2000" dirty="0"/>
              <a:t> дивизии и </a:t>
            </a:r>
            <a:r>
              <a:rPr lang="ru-RU" sz="2000" b="1" dirty="0"/>
              <a:t>2</a:t>
            </a:r>
            <a:r>
              <a:rPr lang="ru-RU" sz="2000" dirty="0"/>
              <a:t> бригады общей численностью </a:t>
            </a:r>
            <a:r>
              <a:rPr lang="ru-RU" sz="2000" b="1" dirty="0"/>
              <a:t>5,5</a:t>
            </a:r>
            <a:r>
              <a:rPr lang="ru-RU" sz="2000" dirty="0"/>
              <a:t> млн человек.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185" y="712001"/>
            <a:ext cx="8825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Соотношение вооруженных сил Германии и СССР</a:t>
            </a:r>
            <a:endParaRPr lang="be-BY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597" y="1630066"/>
            <a:ext cx="6562332" cy="1631216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/>
              <a:t>К июню 1941 г. </a:t>
            </a:r>
            <a:r>
              <a:rPr lang="ru-RU" sz="2000" b="1" dirty="0"/>
              <a:t>Советский Союз </a:t>
            </a:r>
            <a:r>
              <a:rPr lang="ru-RU" sz="2000" dirty="0"/>
              <a:t>имел </a:t>
            </a:r>
            <a:r>
              <a:rPr lang="ru-RU" sz="2000" b="1" dirty="0"/>
              <a:t>303 </a:t>
            </a:r>
            <a:r>
              <a:rPr lang="ru-RU" sz="2000" dirty="0"/>
              <a:t>дивизии (</a:t>
            </a:r>
            <a:r>
              <a:rPr lang="ru-RU" sz="2000" b="1" dirty="0"/>
              <a:t>198</a:t>
            </a:r>
            <a:r>
              <a:rPr lang="ru-RU" sz="2000" dirty="0"/>
              <a:t> стрелковых, </a:t>
            </a:r>
            <a:r>
              <a:rPr lang="ru-RU" sz="2000" b="1" dirty="0"/>
              <a:t>13</a:t>
            </a:r>
            <a:r>
              <a:rPr lang="ru-RU" sz="2000" dirty="0"/>
              <a:t> кавалерийских, </a:t>
            </a:r>
            <a:r>
              <a:rPr lang="ru-RU" sz="2000" b="1" dirty="0"/>
              <a:t>31</a:t>
            </a:r>
            <a:r>
              <a:rPr lang="ru-RU" sz="2000" dirty="0"/>
              <a:t> моторизованную и </a:t>
            </a:r>
            <a:r>
              <a:rPr lang="ru-RU" sz="2000" b="1" dirty="0"/>
              <a:t>61</a:t>
            </a:r>
            <a:r>
              <a:rPr lang="ru-RU" sz="2000" dirty="0"/>
              <a:t> танковую) и </a:t>
            </a:r>
            <a:r>
              <a:rPr lang="ru-RU" sz="2000" b="1" dirty="0"/>
              <a:t>22</a:t>
            </a:r>
            <a:r>
              <a:rPr lang="ru-RU" sz="2000" dirty="0"/>
              <a:t> бригады общей численностью более </a:t>
            </a:r>
            <a:r>
              <a:rPr lang="ru-RU" sz="2000" b="1" dirty="0"/>
              <a:t>5,2</a:t>
            </a:r>
            <a:r>
              <a:rPr lang="ru-RU" sz="2000" dirty="0"/>
              <a:t> млн человек. В западных военных округах находилось </a:t>
            </a:r>
            <a:r>
              <a:rPr lang="ru-RU" sz="2000" b="1" dirty="0"/>
              <a:t>166</a:t>
            </a:r>
            <a:r>
              <a:rPr lang="ru-RU" sz="2000" dirty="0"/>
              <a:t> дивизий и </a:t>
            </a:r>
            <a:r>
              <a:rPr lang="ru-RU" sz="2000" b="1" dirty="0"/>
              <a:t>9</a:t>
            </a:r>
            <a:r>
              <a:rPr lang="ru-RU" sz="2000" dirty="0"/>
              <a:t> бригад, насчитывавших </a:t>
            </a:r>
            <a:r>
              <a:rPr lang="ru-RU" sz="2000" b="1" dirty="0"/>
              <a:t>2,9</a:t>
            </a:r>
            <a:r>
              <a:rPr lang="ru-RU" sz="2000" dirty="0"/>
              <a:t> млн человек. </a:t>
            </a:r>
            <a:endParaRPr lang="be-BY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19963" y="3987213"/>
            <a:ext cx="4302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Современная война будет войной моторов. Моторы на земле, моторы в воздухе, моторы на воде и под водой. В этих условиях победит тот, у кого будет больше моторов и больший запас мощностей</a:t>
            </a:r>
          </a:p>
          <a:p>
            <a:endParaRPr lang="ru-RU" sz="1600" dirty="0"/>
          </a:p>
          <a:p>
            <a:r>
              <a:rPr lang="ru-RU" sz="1600" b="1" i="1" dirty="0"/>
              <a:t>Иосиф Сталин</a:t>
            </a:r>
          </a:p>
          <a:p>
            <a:r>
              <a:rPr lang="ru-RU" sz="1600" i="1" dirty="0"/>
              <a:t>на заседании Главного военного совета, 13 января 1941 года</a:t>
            </a:r>
            <a:endParaRPr lang="be-BY" sz="1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13" y="1401890"/>
            <a:ext cx="3828376" cy="253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6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423A6D63-14A0-4B68-AF8C-83F3E9BBD234}"/>
              </a:ext>
            </a:extLst>
          </p:cNvPr>
          <p:cNvSpPr txBox="1">
            <a:spLocks/>
          </p:cNvSpPr>
          <p:nvPr/>
        </p:nvSpPr>
        <p:spPr>
          <a:xfrm>
            <a:off x="470491" y="625335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</a:rPr>
              <a:t>Западный Особый военный округ</a:t>
            </a:r>
            <a:endParaRPr lang="x-none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490" y="1238658"/>
            <a:ext cx="11472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Среди военных округов Красной Армии выделялся </a:t>
            </a:r>
            <a:r>
              <a:rPr lang="ru-RU" sz="2000" b="1" dirty="0"/>
              <a:t>Западный Особый военный округ (</a:t>
            </a:r>
            <a:r>
              <a:rPr lang="ru-RU" sz="2000" b="1" dirty="0" err="1"/>
              <a:t>ЗапОВО</a:t>
            </a:r>
            <a:r>
              <a:rPr lang="ru-RU" sz="2000" dirty="0"/>
              <a:t>)</a:t>
            </a:r>
            <a:r>
              <a:rPr lang="en-US" sz="2000" dirty="0"/>
              <a:t>.</a:t>
            </a:r>
            <a:r>
              <a:rPr lang="ru-RU" sz="2000" dirty="0"/>
              <a:t> </a:t>
            </a:r>
            <a:endParaRPr lang="be-BY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53098" y="160361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/>
              <a:t>ЗапОВО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46656449"/>
              </p:ext>
            </p:extLst>
          </p:nvPr>
        </p:nvGraphicFramePr>
        <p:xfrm>
          <a:off x="3262184" y="2065280"/>
          <a:ext cx="8484039" cy="363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26109E6-2F51-4225-B47D-93156D89FFB0}"/>
              </a:ext>
            </a:extLst>
          </p:cNvPr>
          <p:cNvSpPr txBox="1"/>
          <p:nvPr/>
        </p:nvSpPr>
        <p:spPr>
          <a:xfrm>
            <a:off x="437972" y="5093654"/>
            <a:ext cx="2540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/>
              <a:t>Дмитрий Григорьевич Павлов</a:t>
            </a:r>
          </a:p>
          <a:p>
            <a:r>
              <a:rPr lang="ru-RU" sz="1600" i="1" dirty="0"/>
              <a:t>Советский военачальник, </a:t>
            </a:r>
          </a:p>
          <a:p>
            <a:r>
              <a:rPr lang="ru-RU" sz="1600" i="1" dirty="0"/>
              <a:t>Герой Советского Союза, генерал армии</a:t>
            </a:r>
            <a:endParaRPr lang="x-none" sz="1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9" y="1768934"/>
            <a:ext cx="2087359" cy="320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5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423A6D63-14A0-4B68-AF8C-83F3E9BBD234}"/>
              </a:ext>
            </a:extLst>
          </p:cNvPr>
          <p:cNvSpPr txBox="1">
            <a:spLocks/>
          </p:cNvSpPr>
          <p:nvPr/>
        </p:nvSpPr>
        <p:spPr>
          <a:xfrm>
            <a:off x="445301" y="716557"/>
            <a:ext cx="11472114" cy="795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</a:rPr>
              <a:t>Западный Особый военный округ</a:t>
            </a:r>
            <a:endParaRPr lang="x-none" sz="32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3DAFB-C349-45B4-9F04-AC29EAED3F9C}"/>
              </a:ext>
            </a:extLst>
          </p:cNvPr>
          <p:cNvSpPr txBox="1"/>
          <p:nvPr/>
        </p:nvSpPr>
        <p:spPr>
          <a:xfrm>
            <a:off x="7414053" y="5736065"/>
            <a:ext cx="4272012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Такое положение  не способствовало высокой боеспособности округа, что и  проявилось в   июне 1941  г.</a:t>
            </a:r>
            <a:endParaRPr lang="be-B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A313C-5038-4E02-8F72-3CC6D310F296}"/>
              </a:ext>
            </a:extLst>
          </p:cNvPr>
          <p:cNvSpPr txBox="1"/>
          <p:nvPr/>
        </p:nvSpPr>
        <p:spPr>
          <a:xfrm>
            <a:off x="7414053" y="1982937"/>
            <a:ext cx="4259655" cy="364715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Личный состав некоторых воинских частей </a:t>
            </a:r>
            <a:r>
              <a:rPr lang="ru-RU" sz="1700" dirty="0" err="1"/>
              <a:t>ЗапОВО</a:t>
            </a:r>
            <a:r>
              <a:rPr lang="ru-RU" sz="1700" dirty="0"/>
              <a:t> насчитывал  37-71% от обычного штата военного округа того времени;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Танки и самолеты были преимущественно устаревших типов;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военно-воздушные силы размещались скученно, близко к границе и  не  имели  централизованного управления;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современных средств связи не было,  не хватало транспорта</a:t>
            </a:r>
          </a:p>
          <a:p>
            <a:pPr marL="342900" indent="-3429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обеспеченность тыловых служб транспортом составляла 40-45%.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5A130-8D13-4A35-88AF-FCB3B9819DAE}"/>
              </a:ext>
            </a:extLst>
          </p:cNvPr>
          <p:cNvSpPr txBox="1"/>
          <p:nvPr/>
        </p:nvSpPr>
        <p:spPr>
          <a:xfrm flipH="1">
            <a:off x="445301" y="1402664"/>
            <a:ext cx="4812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Июнь 1941 года </a:t>
            </a:r>
            <a:endParaRPr lang="x-none" sz="2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251" y="5491463"/>
            <a:ext cx="6740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Соотношение вооруженных сил Западного Особого военного округа и группы армий “Центр” </a:t>
            </a:r>
            <a:endParaRPr lang="be-BY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53653"/>
              </p:ext>
            </p:extLst>
          </p:nvPr>
        </p:nvGraphicFramePr>
        <p:xfrm>
          <a:off x="593125" y="1982937"/>
          <a:ext cx="6592329" cy="3355180"/>
        </p:xfrm>
        <a:graphic>
          <a:graphicData uri="http://schemas.openxmlformats.org/drawingml/2006/table">
            <a:tbl>
              <a:tblPr firstRow="1" firstCol="1" bandRow="1"/>
              <a:tblGrid>
                <a:gridCol w="102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957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Дивизии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Личный состав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Орудия и минометы</a:t>
                      </a:r>
                      <a:endParaRPr lang="be-BY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Танки</a:t>
                      </a:r>
                      <a:endParaRPr lang="be-BY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Боевые самолеты</a:t>
                      </a:r>
                      <a:endParaRPr lang="be-BY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92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Западный Особый военный округ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673 000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13 125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2900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1832</a:t>
                      </a:r>
                      <a:endParaRPr lang="be-BY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68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Группа армий «Центр»</a:t>
                      </a:r>
                      <a:endParaRPr lang="be-BY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820 000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10 763</a:t>
                      </a:r>
                      <a:endParaRPr lang="be-BY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1177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1468</a:t>
                      </a:r>
                      <a:endParaRPr lang="be-BY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273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796</Words>
  <Application>Microsoft Office PowerPoint</Application>
  <PresentationFormat>Широкоэкранный</PresentationFormat>
  <Paragraphs>105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Calibri</vt:lpstr>
      <vt:lpstr>HelveticaNeue-Light</vt:lpstr>
      <vt:lpstr>Calibri Light</vt:lpstr>
      <vt:lpstr>Тема Office</vt:lpstr>
      <vt:lpstr>ПРОЕКТ  «Школа Активного Гражданина»</vt:lpstr>
      <vt:lpstr>Мероприятия по укреплению обороноспособности страны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285</cp:revision>
  <cp:lastPrinted>2018-12-07T06:48:34Z</cp:lastPrinted>
  <dcterms:created xsi:type="dcterms:W3CDTF">2018-12-03T10:14:15Z</dcterms:created>
  <dcterms:modified xsi:type="dcterms:W3CDTF">2021-10-07T08:08:34Z</dcterms:modified>
</cp:coreProperties>
</file>