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3" r:id="rId5"/>
    <p:sldId id="264" r:id="rId6"/>
    <p:sldId id="260" r:id="rId7"/>
    <p:sldId id="274" r:id="rId8"/>
    <p:sldId id="280" r:id="rId9"/>
    <p:sldId id="284" r:id="rId10"/>
    <p:sldId id="279" r:id="rId11"/>
    <p:sldId id="261" r:id="rId12"/>
    <p:sldId id="286" r:id="rId13"/>
    <p:sldId id="285" r:id="rId14"/>
    <p:sldId id="272" r:id="rId15"/>
    <p:sldId id="269" r:id="rId16"/>
    <p:sldId id="270" r:id="rId17"/>
    <p:sldId id="27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D921-99A8-48F4-82F6-B169BF24C808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learningapps.org/watch?v=p4z7j8fgk2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0" u="none" strike="noStrike" baseline="0" dirty="0" smtClean="0">
                <a:solidFill>
                  <a:srgbClr val="C00000"/>
                </a:solidFill>
              </a:rPr>
              <a:t>Попытки государственного самоопределения</a:t>
            </a:r>
            <a:br>
              <a:rPr lang="ru-RU" sz="3600" b="1" i="0" u="none" strike="noStrike" baseline="0" dirty="0" smtClean="0">
                <a:solidFill>
                  <a:srgbClr val="C00000"/>
                </a:solidFill>
              </a:rPr>
            </a:br>
            <a:r>
              <a:rPr lang="ru-RU" sz="3600" b="1" i="0" u="none" strike="noStrike" baseline="0" dirty="0" smtClean="0">
                <a:solidFill>
                  <a:srgbClr val="C00000"/>
                </a:solidFill>
              </a:rPr>
              <a:t>Беларуси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21282"/>
            <a:ext cx="23050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16831"/>
            <a:ext cx="1296144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928445"/>
            <a:ext cx="434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Можно  ли БНР считать самостоятельным государством?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14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2646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" y="76470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134076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rgbClr val="C00000"/>
                </a:solidFill>
                <a:latin typeface="+mj-lt"/>
              </a:rPr>
              <a:t>3 марта 1918 г.  </a:t>
            </a:r>
            <a:r>
              <a:rPr lang="ru-RU" sz="2400" b="1" i="0" u="none" strike="noStrike" baseline="0" dirty="0" smtClean="0">
                <a:latin typeface="+mj-lt"/>
              </a:rPr>
              <a:t>- Брестский мир   между</a:t>
            </a:r>
          </a:p>
          <a:p>
            <a:r>
              <a:rPr lang="ru-RU" sz="2400" b="1" i="0" u="none" strike="noStrike" baseline="0" dirty="0" smtClean="0">
                <a:latin typeface="+mj-lt"/>
              </a:rPr>
              <a:t>Советской Россией, с одной стороны, и Германией, Австро-Венгрией, Болгарией, Турцией — с другой.</a:t>
            </a:r>
          </a:p>
          <a:p>
            <a:r>
              <a:rPr lang="ru-RU" sz="2400" b="1" i="0" u="none" strike="noStrike" baseline="0" dirty="0" smtClean="0">
                <a:latin typeface="+mj-lt"/>
              </a:rPr>
              <a:t> </a:t>
            </a:r>
          </a:p>
          <a:p>
            <a:r>
              <a:rPr lang="ru-RU" sz="2400" b="1" i="0" u="none" strike="noStrike" baseline="0" dirty="0" smtClean="0">
                <a:solidFill>
                  <a:srgbClr val="C00000"/>
                </a:solidFill>
                <a:latin typeface="+mj-lt"/>
              </a:rPr>
              <a:t>От Советской России отчуждалась территория размером около</a:t>
            </a:r>
          </a:p>
          <a:p>
            <a:r>
              <a:rPr lang="ru-RU" sz="2400" b="1" i="0" u="none" strike="noStrike" baseline="0" dirty="0" smtClean="0">
                <a:solidFill>
                  <a:srgbClr val="C00000"/>
                </a:solidFill>
                <a:latin typeface="+mj-lt"/>
              </a:rPr>
              <a:t>1 млн км2 с населением более 50 млн человек. Кроме того, предусматривались выплаты в размере 6 млрд немецких марок.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06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37" y="908720"/>
            <a:ext cx="8848725" cy="4725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296144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 18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97974"/>
            <a:ext cx="944893" cy="7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604" y="292494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Century Gothic"/>
              </a:rPr>
              <a:t>21 февраля 1918 г</a:t>
            </a:r>
          </a:p>
          <a:p>
            <a:r>
              <a:rPr lang="ru-RU" sz="3200" b="1" dirty="0">
                <a:solidFill>
                  <a:prstClr val="black"/>
                </a:solidFill>
                <a:latin typeface="Century Gothic"/>
              </a:rPr>
              <a:t>9 марта 1918 г</a:t>
            </a:r>
          </a:p>
          <a:p>
            <a:r>
              <a:rPr lang="ru-RU" sz="3200" b="1" dirty="0">
                <a:solidFill>
                  <a:prstClr val="black"/>
                </a:solidFill>
                <a:latin typeface="Century Gothic"/>
              </a:rPr>
              <a:t>25 марта 1918 </a:t>
            </a:r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г</a:t>
            </a:r>
            <a:endParaRPr lang="ru-RU" sz="32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627783"/>
            <a:ext cx="1204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БНР</a:t>
            </a:r>
            <a:endParaRPr lang="ru-RU" sz="4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4096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669175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Можно  ли БНР считать самостоятельным государством?</a:t>
            </a:r>
            <a:endParaRPr lang="ru-RU" sz="2400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564904"/>
            <a:ext cx="2304488" cy="2651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" y="1903466"/>
            <a:ext cx="944893" cy="7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u="none" strike="noStrike" baseline="0" dirty="0" smtClean="0">
                <a:solidFill>
                  <a:srgbClr val="C00000"/>
                </a:solidFill>
              </a:rPr>
              <a:t>Деятельность Рады БНР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В условиях германской оккупации.</a:t>
            </a:r>
          </a:p>
          <a:p>
            <a:r>
              <a:rPr lang="ru-RU" sz="4400" b="1" dirty="0" smtClean="0"/>
              <a:t> Рада БНР занималась культурно-просветительной и экономической деятельностью.</a:t>
            </a:r>
          </a:p>
          <a:p>
            <a:r>
              <a:rPr lang="ru-RU" sz="4400" b="1" dirty="0" smtClean="0"/>
              <a:t> Издавались учебники, </a:t>
            </a:r>
          </a:p>
          <a:p>
            <a:r>
              <a:rPr lang="ru-RU" sz="4400" b="1" dirty="0" smtClean="0"/>
              <a:t>открывались белорусские школы,</a:t>
            </a:r>
          </a:p>
          <a:p>
            <a:r>
              <a:rPr lang="ru-RU" sz="4400" b="1" dirty="0" smtClean="0"/>
              <a:t> была организована Белорусская торговая палата.</a:t>
            </a:r>
          </a:p>
          <a:p>
            <a:r>
              <a:rPr lang="ru-RU" sz="4400" b="1" dirty="0" smtClean="0"/>
              <a:t>Не признана ни Германией , ни Россией</a:t>
            </a:r>
          </a:p>
          <a:p>
            <a:r>
              <a:rPr lang="ru-RU" sz="4400" b="1" dirty="0" smtClean="0"/>
              <a:t>Не созданы местные органы власти</a:t>
            </a:r>
          </a:p>
          <a:p>
            <a:r>
              <a:rPr lang="ru-RU" sz="4400" b="1" dirty="0" smtClean="0"/>
              <a:t>Не создана армия</a:t>
            </a:r>
          </a:p>
          <a:p>
            <a:r>
              <a:rPr lang="ru-RU" sz="4400" b="1" dirty="0" smtClean="0"/>
              <a:t>Республика на бумаге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520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76673"/>
            <a:ext cx="5040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Аркадий Антонович Смолич </a:t>
            </a:r>
            <a:r>
              <a:rPr lang="ru-RU" sz="2000" dirty="0"/>
              <a:t>(</a:t>
            </a:r>
            <a:r>
              <a:rPr lang="ru-RU" sz="2000" b="1" dirty="0"/>
              <a:t>1891—1938). </a:t>
            </a:r>
            <a:endParaRPr lang="ru-RU" sz="2000" b="1" dirty="0" smtClean="0"/>
          </a:p>
          <a:p>
            <a:r>
              <a:rPr lang="ru-RU" sz="2000" b="1" dirty="0" smtClean="0"/>
              <a:t>Уроженец Минской </a:t>
            </a:r>
            <a:r>
              <a:rPr lang="ru-RU" sz="2000" b="1" dirty="0"/>
              <a:t>губернии Российской империи </a:t>
            </a:r>
            <a:r>
              <a:rPr lang="ru-RU" sz="2000" b="1" dirty="0" smtClean="0"/>
              <a:t>(</a:t>
            </a:r>
            <a:r>
              <a:rPr lang="ru-RU" sz="2000" b="1" dirty="0"/>
              <a:t>теперь </a:t>
            </a:r>
            <a:r>
              <a:rPr lang="ru-RU" sz="2000" b="1" dirty="0" err="1"/>
              <a:t>Кличев</a:t>
            </a:r>
            <a:r>
              <a:rPr lang="ru-RU" sz="2000" b="1" dirty="0"/>
              <a:t>-</a:t>
            </a:r>
          </a:p>
          <a:p>
            <a:r>
              <a:rPr lang="ru-RU" sz="2000" b="1" dirty="0" err="1"/>
              <a:t>ский</a:t>
            </a:r>
            <a:r>
              <a:rPr lang="ru-RU" sz="2000" b="1" dirty="0"/>
              <a:t> район Могилевской области). Участник </a:t>
            </a:r>
            <a:r>
              <a:rPr lang="ru-RU" sz="2000" b="1" dirty="0" smtClean="0"/>
              <a:t>Всебелорусского </a:t>
            </a:r>
            <a:r>
              <a:rPr lang="ru-RU" sz="2000" b="1" dirty="0"/>
              <a:t>съезда. В связи с его докладом была принята Третья </a:t>
            </a:r>
            <a:r>
              <a:rPr lang="ru-RU" sz="2000" b="1" dirty="0" smtClean="0"/>
              <a:t>Уставная </a:t>
            </a:r>
            <a:r>
              <a:rPr lang="ru-RU" sz="2000" b="1" dirty="0"/>
              <a:t>грамота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Автор изданного в 1919 г. первого учебника </a:t>
            </a:r>
            <a:r>
              <a:rPr lang="ru-RU" sz="2000" b="1" dirty="0" smtClean="0"/>
              <a:t>по географии </a:t>
            </a:r>
            <a:r>
              <a:rPr lang="ru-RU" sz="2000" b="1" dirty="0"/>
              <a:t>Беларуси, который начинался словами: «</a:t>
            </a:r>
            <a:r>
              <a:rPr lang="ru-RU" sz="2000" b="1" dirty="0" err="1"/>
              <a:t>Каб</a:t>
            </a:r>
            <a:r>
              <a:rPr lang="ru-RU" sz="2000" b="1" dirty="0"/>
              <a:t> </a:t>
            </a:r>
            <a:r>
              <a:rPr lang="ru-RU" sz="2000" b="1" dirty="0" smtClean="0"/>
              <a:t>Беларусь </a:t>
            </a:r>
            <a:r>
              <a:rPr lang="ru-RU" sz="2000" b="1" dirty="0" err="1"/>
              <a:t>перастала</a:t>
            </a:r>
            <a:r>
              <a:rPr lang="ru-RU" sz="2000" b="1" dirty="0"/>
              <a:t> </a:t>
            </a:r>
            <a:r>
              <a:rPr lang="ru-RU" sz="2000" b="1" dirty="0" err="1"/>
              <a:t>быць</a:t>
            </a:r>
            <a:r>
              <a:rPr lang="ru-RU" sz="2000" b="1" dirty="0"/>
              <a:t> краем, </a:t>
            </a:r>
            <a:r>
              <a:rPr lang="ru-RU" sz="2000" b="1" dirty="0" err="1"/>
              <a:t>невядомым</a:t>
            </a:r>
            <a:r>
              <a:rPr lang="ru-RU" sz="2000" b="1" dirty="0"/>
              <a:t> для </a:t>
            </a:r>
            <a:r>
              <a:rPr lang="ru-RU" sz="2000" b="1" dirty="0" err="1"/>
              <a:t>саміх</a:t>
            </a:r>
            <a:r>
              <a:rPr lang="ru-RU" sz="2000" b="1" dirty="0"/>
              <a:t> </a:t>
            </a:r>
            <a:r>
              <a:rPr lang="ru-RU" sz="2000" b="1" dirty="0" err="1"/>
              <a:t>беларусаў</a:t>
            </a:r>
            <a:r>
              <a:rPr lang="ru-RU" sz="2000" b="1" dirty="0"/>
              <a:t>».</a:t>
            </a:r>
          </a:p>
          <a:p>
            <a:r>
              <a:rPr lang="ru-RU" sz="2000" b="1" dirty="0"/>
              <a:t>В 1920—1922 гг. работал учителем в </a:t>
            </a:r>
            <a:r>
              <a:rPr lang="ru-RU" sz="2000" b="1" dirty="0" err="1"/>
              <a:t>Виленской</a:t>
            </a:r>
            <a:r>
              <a:rPr lang="ru-RU" sz="2000" b="1" dirty="0"/>
              <a:t> </a:t>
            </a:r>
            <a:r>
              <a:rPr lang="ru-RU" sz="2000" b="1" dirty="0" smtClean="0"/>
              <a:t>белорусской гимназии</a:t>
            </a:r>
            <a:r>
              <a:rPr lang="ru-RU" sz="2000" b="1" dirty="0"/>
              <a:t>, стал одним из основателей Товарищества </a:t>
            </a:r>
            <a:r>
              <a:rPr lang="ru-RU" sz="2000" b="1" dirty="0" smtClean="0"/>
              <a:t>белорусской </a:t>
            </a:r>
            <a:r>
              <a:rPr lang="ru-RU" sz="2000" b="1" dirty="0"/>
              <a:t>школы. Первый белорусский профессор географии. А. А. </a:t>
            </a:r>
            <a:r>
              <a:rPr lang="ru-RU" sz="2000" b="1" dirty="0" smtClean="0"/>
              <a:t>Смолич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34" y="980728"/>
            <a:ext cx="3496209" cy="458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27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 smtClean="0">
                <a:solidFill>
                  <a:srgbClr val="C00000"/>
                </a:solidFill>
                <a:latin typeface="+mj-lt"/>
              </a:rPr>
              <a:t>Антон Иванович </a:t>
            </a:r>
            <a:r>
              <a:rPr lang="ru-RU" sz="2000" b="1" i="0" u="none" strike="noStrike" baseline="0" dirty="0" err="1" smtClean="0">
                <a:solidFill>
                  <a:srgbClr val="C00000"/>
                </a:solidFill>
                <a:latin typeface="+mj-lt"/>
              </a:rPr>
              <a:t>Луцкевич</a:t>
            </a:r>
            <a:r>
              <a:rPr lang="ru-RU" sz="2000" b="1" i="0" u="none" strike="noStrike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i="0" u="none" strike="noStrike" baseline="0" dirty="0" smtClean="0">
                <a:latin typeface="+mj-lt"/>
              </a:rPr>
              <a:t>(1884—1942). </a:t>
            </a:r>
          </a:p>
          <a:p>
            <a:r>
              <a:rPr lang="ru-RU" sz="2000" b="1" i="0" u="none" strike="noStrike" baseline="0" dirty="0" smtClean="0">
                <a:latin typeface="+mj-lt"/>
              </a:rPr>
              <a:t>Уроженец </a:t>
            </a:r>
            <a:r>
              <a:rPr lang="ru-RU" sz="2000" b="1" i="0" u="none" strike="noStrike" baseline="0" dirty="0" err="1" smtClean="0">
                <a:latin typeface="+mj-lt"/>
              </a:rPr>
              <a:t>Ковенской</a:t>
            </a:r>
            <a:r>
              <a:rPr lang="ru-RU" sz="2000" b="1" i="0" u="none" strike="noStrike" baseline="0" dirty="0" smtClean="0">
                <a:latin typeface="+mj-lt"/>
              </a:rPr>
              <a:t> губернии Российской империи (теперь Литва). Политический и общественный деятель, историк, педагог, литературный критик. Вместе с братом Иваном стали основателями Белорусской социалистической громады. А. И. </a:t>
            </a:r>
            <a:r>
              <a:rPr lang="ru-RU" sz="2000" b="1" i="0" u="none" strike="noStrike" baseline="0" dirty="0" err="1" smtClean="0">
                <a:latin typeface="+mj-lt"/>
              </a:rPr>
              <a:t>Луцкевич</a:t>
            </a:r>
            <a:r>
              <a:rPr lang="ru-RU" sz="2000" b="1" i="0" u="none" strike="noStrike" baseline="0" dirty="0" smtClean="0">
                <a:latin typeface="+mj-lt"/>
              </a:rPr>
              <a:t> являлся инициатором создания газеты «Наша </a:t>
            </a:r>
            <a:r>
              <a:rPr lang="ru-RU" sz="2000" b="1" i="0" u="none" strike="noStrike" baseline="0" dirty="0" err="1" smtClean="0">
                <a:latin typeface="+mj-lt"/>
              </a:rPr>
              <a:t>Ніва</a:t>
            </a:r>
            <a:r>
              <a:rPr lang="ru-RU" sz="2000" b="1" i="0" u="none" strike="noStrike" baseline="0" dirty="0" smtClean="0">
                <a:latin typeface="+mj-lt"/>
              </a:rPr>
              <a:t>» и первого национального музея в Вильно. По его предложению 25 марта 1918 г.</a:t>
            </a:r>
            <a:r>
              <a:rPr lang="ru-RU" sz="2000" b="1" i="0" u="none" strike="noStrike" dirty="0" smtClean="0">
                <a:latin typeface="+mj-lt"/>
              </a:rPr>
              <a:t> </a:t>
            </a:r>
            <a:r>
              <a:rPr lang="ru-RU" sz="2000" b="1" i="0" u="none" strike="noStrike" baseline="0" dirty="0" smtClean="0">
                <a:latin typeface="+mj-lt"/>
              </a:rPr>
              <a:t>была провозглашена независимость БНР.</a:t>
            </a:r>
            <a:endParaRPr lang="ru-RU" sz="2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813179" cy="342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237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025" y="141277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Таким образом, созыв Всебелорусского съезда, провозглашение БНР и ее </a:t>
            </a:r>
            <a:r>
              <a:rPr lang="ru-RU" sz="2800" b="1" dirty="0" err="1" smtClean="0"/>
              <a:t>неза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висимости</a:t>
            </a:r>
            <a:r>
              <a:rPr lang="ru-RU" sz="2800" b="1" dirty="0" smtClean="0"/>
              <a:t> стали попыткой реализации белорусской национальной </a:t>
            </a:r>
            <a:r>
              <a:rPr lang="ru-RU" sz="2800" b="1" dirty="0" err="1" smtClean="0"/>
              <a:t>государствен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ности</a:t>
            </a:r>
            <a:r>
              <a:rPr lang="ru-RU" sz="2800" b="1" dirty="0" smtClean="0"/>
              <a:t>. Она рассматривается как особый признак в развитии белорусской нации,</a:t>
            </a:r>
          </a:p>
          <a:p>
            <a:r>
              <a:rPr lang="ru-RU" sz="2800" b="1" dirty="0" smtClean="0"/>
              <a:t>связанный с созданием собственного государства.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410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5517234"/>
            <a:ext cx="283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Д/З §3.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№3 с.24 в тетрадь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5059" y="3198170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Newton-Regular"/>
              </a:rPr>
              <a:t>ВБР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01407"/>
            <a:ext cx="54006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ВБР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БОК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5—18 декабря 1917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 3 марта 1918 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21 февраля 1918 г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9 марта 1918 г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25 марта 1918 г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БНР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209457"/>
            <a:ext cx="381642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Аркадий  Смолич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Антон  </a:t>
            </a:r>
            <a:r>
              <a:rPr lang="ru-RU" sz="3200" b="1" dirty="0" err="1" smtClean="0">
                <a:solidFill>
                  <a:prstClr val="black"/>
                </a:solidFill>
                <a:latin typeface="Century Gothic"/>
              </a:rPr>
              <a:t>Луцкевич</a:t>
            </a:r>
            <a:r>
              <a:rPr lang="ru-RU" sz="3200" b="1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ru-RU" sz="32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07">
            <a:off x="7037546" y="2200973"/>
            <a:ext cx="1986601" cy="23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116632"/>
            <a:ext cx="749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Helios-BoldItalic"/>
              </a:rPr>
              <a:t>Знать </a:t>
            </a:r>
            <a:r>
              <a:rPr lang="ru-RU" sz="3200" b="1" i="1" dirty="0" smtClean="0">
                <a:solidFill>
                  <a:srgbClr val="C00000"/>
                </a:solidFill>
                <a:latin typeface="Helios-BoldItalic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Helios-Italic"/>
              </a:rPr>
              <a:t>: </a:t>
            </a:r>
            <a:endParaRPr lang="ru-RU" sz="3200" i="1" dirty="0">
              <a:solidFill>
                <a:srgbClr val="C00000"/>
              </a:solidFill>
              <a:latin typeface="Helios-Itali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6" y="5090758"/>
            <a:ext cx="609228" cy="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42088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hlinkClick r:id="rId2"/>
              </a:rPr>
              <a:t>Учим даты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157734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920880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0" u="none" strike="noStrike" baseline="0" dirty="0" smtClean="0">
                <a:latin typeface="+mj-lt"/>
              </a:rPr>
              <a:t>1.Что такое автономия?</a:t>
            </a:r>
          </a:p>
          <a:p>
            <a:r>
              <a:rPr lang="ru-RU" sz="2800" b="1" i="0" u="none" strike="noStrike" baseline="0" dirty="0" smtClean="0">
                <a:latin typeface="+mj-lt"/>
              </a:rPr>
              <a:t>2. Как предлагалось решить национальный вопрос согласно Декларации прав</a:t>
            </a:r>
            <a:r>
              <a:rPr lang="ru-RU" sz="2800" b="1" i="0" u="none" strike="noStrike" dirty="0" smtClean="0">
                <a:latin typeface="+mj-lt"/>
              </a:rPr>
              <a:t> </a:t>
            </a:r>
            <a:r>
              <a:rPr lang="ru-RU" sz="2800" b="1" i="0" u="none" strike="noStrike" baseline="0" dirty="0" smtClean="0">
                <a:latin typeface="+mj-lt"/>
              </a:rPr>
              <a:t>народов России?</a:t>
            </a:r>
          </a:p>
          <a:p>
            <a:r>
              <a:rPr lang="ru-RU" sz="2800" b="1" i="0" u="none" strike="noStrike" baseline="0" dirty="0" smtClean="0">
                <a:latin typeface="+mj-lt"/>
              </a:rPr>
              <a:t>3. В чем состояла позиция </a:t>
            </a:r>
            <a:r>
              <a:rPr lang="ru-RU" sz="2800" b="1" i="0" u="none" strike="noStrike" baseline="0" dirty="0" err="1" smtClean="0">
                <a:latin typeface="+mj-lt"/>
              </a:rPr>
              <a:t>Облискомзапа</a:t>
            </a:r>
            <a:r>
              <a:rPr lang="ru-RU" sz="2800" b="1" i="0" u="none" strike="noStrike" baseline="0" dirty="0" smtClean="0">
                <a:latin typeface="+mj-lt"/>
              </a:rPr>
              <a:t> по белорусскому национальному</a:t>
            </a:r>
            <a:r>
              <a:rPr lang="ru-RU" sz="2800" b="1" i="0" u="none" strike="noStrike" dirty="0" smtClean="0">
                <a:latin typeface="+mj-lt"/>
              </a:rPr>
              <a:t> </a:t>
            </a:r>
            <a:r>
              <a:rPr lang="ru-RU" sz="2800" b="1" i="0" u="none" strike="noStrike" baseline="0" dirty="0" smtClean="0">
                <a:latin typeface="+mj-lt"/>
              </a:rPr>
              <a:t>вопросу?</a:t>
            </a:r>
          </a:p>
          <a:p>
            <a:endParaRPr lang="ru-RU" sz="2800" b="1" i="1" u="none" strike="noStrike" baseline="0" dirty="0" smtClean="0">
              <a:latin typeface="+mj-lt"/>
            </a:endParaRPr>
          </a:p>
          <a:p>
            <a:endParaRPr lang="ru-RU" sz="2800" b="1" i="1" dirty="0">
              <a:latin typeface="+mj-lt"/>
            </a:endParaRPr>
          </a:p>
          <a:p>
            <a:r>
              <a:rPr lang="ru-RU" sz="2800" b="1" i="1" u="none" strike="noStrike" baseline="0" dirty="0" smtClean="0">
                <a:solidFill>
                  <a:srgbClr val="C00000"/>
                </a:solidFill>
                <a:latin typeface="+mj-lt"/>
              </a:rPr>
              <a:t>Учебная задача</a:t>
            </a:r>
            <a:r>
              <a:rPr lang="ru-RU" sz="2800" b="1" i="1" u="none" strike="noStrike" baseline="0" dirty="0" smtClean="0">
                <a:latin typeface="+mj-lt"/>
              </a:rPr>
              <a:t>. </a:t>
            </a:r>
            <a:r>
              <a:rPr lang="ru-RU" sz="2800" b="1" i="0" u="none" strike="noStrike" baseline="0" dirty="0" smtClean="0">
                <a:latin typeface="+mj-lt"/>
              </a:rPr>
              <a:t>Определить, в чем заключалась идея образования белорусской национальной государственности и была ли она реализована.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18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1. Наступление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войск кайзеровской Германии. Брестский мирный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договор   и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его последствия для Беларуси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Созыв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Всебелорусского съезда и его решения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3. Провозглашение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Белорусской Народной Республики (БНР).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4. Деятельность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Рады БНР</a:t>
            </a:r>
          </a:p>
          <a:p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План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41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5517234"/>
            <a:ext cx="2911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Д/З </a:t>
            </a:r>
            <a:r>
              <a:rPr lang="ru-RU" sz="2400" b="1" dirty="0" smtClean="0"/>
              <a:t>§3</a:t>
            </a:r>
            <a:endParaRPr lang="ru-RU" sz="2400" b="1" dirty="0" smtClean="0"/>
          </a:p>
          <a:p>
            <a:r>
              <a:rPr lang="ru-RU" sz="2400" b="1" dirty="0" smtClean="0"/>
              <a:t>№3 </a:t>
            </a:r>
            <a:r>
              <a:rPr lang="ru-RU" sz="2400" b="1" dirty="0" smtClean="0"/>
              <a:t>с. </a:t>
            </a:r>
            <a:r>
              <a:rPr lang="ru-RU" sz="2400" b="1" dirty="0" smtClean="0"/>
              <a:t>24 </a:t>
            </a:r>
            <a:r>
              <a:rPr lang="ru-RU" sz="2400" b="1" dirty="0" smtClean="0"/>
              <a:t>в тетрадь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5059" y="3198170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Newton-Regular"/>
              </a:rPr>
              <a:t>ВБР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01407"/>
            <a:ext cx="54006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ВБР</a:t>
            </a:r>
          </a:p>
          <a:p>
            <a:r>
              <a:rPr lang="ru-RU" sz="3200" b="1" dirty="0" smtClean="0">
                <a:latin typeface="+mj-lt"/>
              </a:rPr>
              <a:t>БОК</a:t>
            </a:r>
          </a:p>
          <a:p>
            <a:r>
              <a:rPr lang="ru-RU" sz="3200" b="1" dirty="0" smtClean="0">
                <a:latin typeface="+mj-lt"/>
              </a:rPr>
              <a:t>5—18 декабря 1917</a:t>
            </a:r>
          </a:p>
          <a:p>
            <a:r>
              <a:rPr lang="ru-RU" sz="3200" b="1" dirty="0" smtClean="0">
                <a:latin typeface="+mj-lt"/>
              </a:rPr>
              <a:t> 3 марта 1918 </a:t>
            </a:r>
          </a:p>
          <a:p>
            <a:r>
              <a:rPr lang="ru-RU" sz="3200" b="1" dirty="0" smtClean="0">
                <a:latin typeface="+mj-lt"/>
              </a:rPr>
              <a:t>21 февраля 1918 г</a:t>
            </a:r>
          </a:p>
          <a:p>
            <a:r>
              <a:rPr lang="ru-RU" sz="3200" b="1" dirty="0" smtClean="0">
                <a:latin typeface="+mj-lt"/>
              </a:rPr>
              <a:t>9 марта 1918 г</a:t>
            </a:r>
          </a:p>
          <a:p>
            <a:r>
              <a:rPr lang="ru-RU" sz="3200" b="1" dirty="0" smtClean="0">
                <a:latin typeface="+mj-lt"/>
              </a:rPr>
              <a:t>25 марта 1918 г</a:t>
            </a:r>
          </a:p>
          <a:p>
            <a:r>
              <a:rPr lang="ru-RU" sz="3200" b="1" dirty="0" smtClean="0">
                <a:latin typeface="+mj-lt"/>
              </a:rPr>
              <a:t>БНР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209457"/>
            <a:ext cx="381642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Аркадий  Смолич</a:t>
            </a:r>
          </a:p>
          <a:p>
            <a:r>
              <a:rPr lang="ru-RU" sz="3200" b="1" dirty="0" smtClean="0">
                <a:latin typeface="+mj-lt"/>
              </a:rPr>
              <a:t>Антон  </a:t>
            </a:r>
            <a:r>
              <a:rPr lang="ru-RU" sz="3200" b="1" dirty="0" err="1" smtClean="0">
                <a:latin typeface="+mj-lt"/>
              </a:rPr>
              <a:t>Луцкевич</a:t>
            </a:r>
            <a:r>
              <a:rPr lang="ru-RU" sz="3200" b="1" dirty="0" smtClean="0">
                <a:latin typeface="+mj-lt"/>
              </a:rPr>
              <a:t>  </a:t>
            </a:r>
            <a:endParaRPr lang="ru-RU" sz="3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6632"/>
            <a:ext cx="749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  <a:latin typeface="Helios-BoldItalic"/>
              </a:rPr>
              <a:t>Знать </a:t>
            </a:r>
            <a:r>
              <a:rPr lang="ru-RU" sz="3200" b="1" i="1" dirty="0" smtClean="0">
                <a:solidFill>
                  <a:srgbClr val="C00000"/>
                </a:solidFill>
                <a:latin typeface="Helios-BoldItalic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Helios-Italic"/>
              </a:rPr>
              <a:t>: </a:t>
            </a:r>
            <a:endParaRPr lang="ru-RU" sz="3200" i="1" dirty="0">
              <a:solidFill>
                <a:srgbClr val="C00000"/>
              </a:solidFill>
              <a:latin typeface="Helios-Itali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6" y="5090758"/>
            <a:ext cx="609228" cy="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8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И. В. Сталин заявил: «Если белорусы пожелают не республику, а лишь </a:t>
            </a:r>
            <a:r>
              <a:rPr lang="ru-RU" b="1" dirty="0" err="1" smtClean="0"/>
              <a:t>автоно</a:t>
            </a:r>
            <a:r>
              <a:rPr lang="ru-RU" b="1" dirty="0" smtClean="0"/>
              <a:t>-</a:t>
            </a:r>
          </a:p>
          <a:p>
            <a:pPr marL="0" indent="0">
              <a:buNone/>
            </a:pPr>
            <a:r>
              <a:rPr lang="ru-RU" b="1" dirty="0" err="1" smtClean="0"/>
              <a:t>мию</a:t>
            </a:r>
            <a:r>
              <a:rPr lang="ru-RU" b="1" dirty="0" smtClean="0"/>
              <a:t>, мы пойдем на это. Важно, чтобы во главе автономии были коммунисты</a:t>
            </a:r>
          </a:p>
          <a:p>
            <a:pPr marL="0" indent="0">
              <a:buNone/>
            </a:pPr>
            <a:r>
              <a:rPr lang="ru-RU" b="1" dirty="0" smtClean="0"/>
              <a:t>и наши люди. Все равно большевики организуют Совет республик, и в нем</a:t>
            </a:r>
          </a:p>
          <a:p>
            <a:pPr marL="0" indent="0">
              <a:buNone/>
            </a:pPr>
            <a:r>
              <a:rPr lang="ru-RU" b="1" dirty="0" smtClean="0"/>
              <a:t>Белоруссия займет место самостоятельного советского государства».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" y="198066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u="none" strike="noStrike" baseline="0" dirty="0" smtClean="0">
                <a:solidFill>
                  <a:srgbClr val="C00000"/>
                </a:solidFill>
                <a:ea typeface="MingLiU" panose="02020509000000000000" pitchFamily="49" charset="-120"/>
              </a:rPr>
              <a:t>Всебелорусский съезд</a:t>
            </a:r>
            <a:br>
              <a:rPr lang="ru-RU" sz="3200" b="1" i="0" u="none" strike="noStrike" baseline="0" dirty="0" smtClean="0">
                <a:solidFill>
                  <a:srgbClr val="C00000"/>
                </a:solidFill>
                <a:ea typeface="MingLiU" panose="02020509000000000000" pitchFamily="49" charset="-120"/>
              </a:rPr>
            </a:br>
            <a:endParaRPr lang="ru-RU" sz="3200" dirty="0">
              <a:solidFill>
                <a:srgbClr val="C00000"/>
              </a:solidFill>
              <a:ea typeface="MingLiU" panose="02020509000000000000" pitchFamily="49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6"/>
            <a:ext cx="4978896" cy="52565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u="none" strike="noStrike" baseline="0" dirty="0" smtClean="0">
                <a:solidFill>
                  <a:srgbClr val="C00000"/>
                </a:solidFill>
                <a:latin typeface="+mj-lt"/>
              </a:rPr>
              <a:t>5—18 декабря 1917 г.  </a:t>
            </a:r>
            <a:r>
              <a:rPr lang="ru-RU" sz="2800" b="1" i="0" u="none" strike="noStrike" baseline="0" dirty="0" smtClean="0">
                <a:latin typeface="+mj-lt"/>
              </a:rPr>
              <a:t>в Минске.</a:t>
            </a:r>
          </a:p>
          <a:p>
            <a:r>
              <a:rPr lang="ru-RU" sz="2400" b="1" i="0" u="none" strike="noStrike" baseline="0" dirty="0" smtClean="0">
                <a:latin typeface="+mj-lt"/>
              </a:rPr>
              <a:t>Съезд провозгласил республиканский</a:t>
            </a:r>
          </a:p>
          <a:p>
            <a:pPr marL="0" indent="0">
              <a:buNone/>
            </a:pPr>
            <a:r>
              <a:rPr lang="ru-RU" sz="2400" b="1" i="0" u="none" strike="noStrike" baseline="0" dirty="0" smtClean="0">
                <a:latin typeface="+mj-lt"/>
              </a:rPr>
              <a:t>    строй на белорусских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i="0" u="none" strike="noStrike" baseline="0" dirty="0" smtClean="0">
                <a:latin typeface="+mj-lt"/>
              </a:rPr>
              <a:t>землях</a:t>
            </a:r>
            <a:r>
              <a:rPr lang="ru-RU" sz="2400" b="1" i="0" u="none" strike="noStrike" baseline="0" dirty="0" smtClean="0">
                <a:latin typeface="+mj-lt"/>
              </a:rPr>
              <a:t>.</a:t>
            </a:r>
          </a:p>
          <a:p>
            <a:r>
              <a:rPr lang="ru-RU" sz="2400" b="1" i="0" u="none" strike="noStrike" baseline="0" dirty="0" smtClean="0">
                <a:latin typeface="+mj-lt"/>
              </a:rPr>
              <a:t> Участники съезда признали всероссийскую советскую власть, однако не признали власти </a:t>
            </a:r>
            <a:r>
              <a:rPr lang="ru-RU" sz="2400" b="1" i="0" u="none" strike="noStrike" baseline="0" dirty="0" err="1" smtClean="0">
                <a:latin typeface="+mj-lt"/>
              </a:rPr>
              <a:t>Облискомзапа</a:t>
            </a:r>
            <a:r>
              <a:rPr lang="ru-RU" sz="2400" b="1" i="0" u="none" strike="noStrike" baseline="0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294">
            <a:off x="5685817" y="1875788"/>
            <a:ext cx="3240191" cy="332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5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5" y="188640"/>
            <a:ext cx="7272808" cy="488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7251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mbria" pitchFamily="18" charset="0"/>
              </a:rPr>
              <a:t>Здание Минского городского театра, в котором работал </a:t>
            </a: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I</a:t>
            </a:r>
            <a:r>
              <a:rPr lang="ru-RU" sz="2400" b="1" dirty="0">
                <a:solidFill>
                  <a:srgbClr val="000000"/>
                </a:solidFill>
                <a:latin typeface="Cambria" pitchFamily="18" charset="0"/>
              </a:rPr>
              <a:t> Всебелорусский съезд</a:t>
            </a:r>
            <a:endParaRPr lang="be-BY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1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Белорусское национальное движение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41202"/>
              </p:ext>
            </p:extLst>
          </p:nvPr>
        </p:nvGraphicFramePr>
        <p:xfrm>
          <a:off x="323529" y="1124745"/>
          <a:ext cx="8424936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5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j-lt"/>
                        </a:rPr>
                        <a:t>Политические силы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98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j-lt"/>
                        </a:rPr>
                        <a:t>Отношение к власти в Беларуси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11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j-lt"/>
                        </a:rPr>
                        <a:t>Формы белорусской государственности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7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j-lt"/>
                        </a:rPr>
                        <a:t>Общее для участников белорусского национального движения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5227" y="1209936"/>
            <a:ext cx="272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Великая белорусская рада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1967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Белорусский областной комитет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206084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Признали СНК в Петрограде, но не признали власть </a:t>
            </a:r>
            <a:r>
              <a:rPr lang="ru-RU" b="1" dirty="0" err="1" smtClean="0"/>
              <a:t>Облискомзапа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98884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Обликомзап</a:t>
            </a:r>
            <a:r>
              <a:rPr lang="ru-RU" b="1" dirty="0" smtClean="0"/>
              <a:t>- временная и гражданская власть в Беларуси до избрания новой власти на Всебелорусском съезде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8124" y="35730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Областная автономия в составе России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5267" y="494116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Выступали с инициативой созыва Всебелорусского съезда для решения вопроса о белорусской государственности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5796" y="3435240"/>
            <a:ext cx="2681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Равноправная республика в составе общероссийской федерации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969" y="72231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С. 13-14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0" y="143501"/>
            <a:ext cx="944893" cy="7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296144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Чем завершился Всебелорусский съезд? Почему?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27" y="1316174"/>
            <a:ext cx="944893" cy="7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образование бел государственности 9</Template>
  <TotalTime>260</TotalTime>
  <Words>687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Cambria</vt:lpstr>
      <vt:lpstr>Century Gothic</vt:lpstr>
      <vt:lpstr>Helios-BoldItalic</vt:lpstr>
      <vt:lpstr>Helios-Italic</vt:lpstr>
      <vt:lpstr>MingLiU</vt:lpstr>
      <vt:lpstr>Newton-Regular</vt:lpstr>
      <vt:lpstr>Palatino Linotype</vt:lpstr>
      <vt:lpstr>1_Тема Office</vt:lpstr>
      <vt:lpstr>Попытки государственного самоопределения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Всебелорусский съезд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Рады БНР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Пользователь</cp:lastModifiedBy>
  <cp:revision>21</cp:revision>
  <dcterms:created xsi:type="dcterms:W3CDTF">2019-09-30T15:15:59Z</dcterms:created>
  <dcterms:modified xsi:type="dcterms:W3CDTF">2024-09-15T06:56:46Z</dcterms:modified>
</cp:coreProperties>
</file>