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9" r:id="rId3"/>
    <p:sldId id="260" r:id="rId4"/>
    <p:sldId id="256" r:id="rId5"/>
    <p:sldId id="257" r:id="rId6"/>
    <p:sldId id="258" r:id="rId7"/>
    <p:sldId id="261" r:id="rId8"/>
    <p:sldId id="262" r:id="rId9"/>
    <p:sldId id="263" r:id="rId10"/>
    <p:sldId id="264" r:id="rId11"/>
    <p:sldId id="272" r:id="rId12"/>
    <p:sldId id="273" r:id="rId13"/>
    <p:sldId id="265" r:id="rId14"/>
    <p:sldId id="267" r:id="rId15"/>
    <p:sldId id="268" r:id="rId16"/>
    <p:sldId id="269" r:id="rId17"/>
    <p:sldId id="270" r:id="rId18"/>
    <p:sldId id="271" r:id="rId19"/>
    <p:sldId id="266" r:id="rId20"/>
    <p:sldId id="274" r:id="rId21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83" d="100"/>
          <a:sy n="83" d="100"/>
        </p:scale>
        <p:origin x="-874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56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2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52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04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10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6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5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2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8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09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6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9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86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2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1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6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4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024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88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2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3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7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4B95D1-0977-4BA5-A8F5-DE64754FF147}" type="datetimeFigureOut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22.01.2017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D9B6B1-F7DB-4C7C-9A4C-691FB1AB7137}" type="slidenum">
              <a:rPr lang="be-BY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1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microsoft.com/office/2007/relationships/hdphoto" Target="../media/hdphoto7.wdp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420888"/>
            <a:ext cx="7524328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Повторение домашнего задания</a:t>
            </a:r>
            <a:endParaRPr lang="be-BY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801" r="71241" b="15797"/>
          <a:stretch/>
        </p:blipFill>
        <p:spPr>
          <a:xfrm>
            <a:off x="-1" y="-21285"/>
            <a:ext cx="1043609" cy="687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8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0"/>
          <p:cNvSpPr txBox="1">
            <a:spLocks/>
          </p:cNvSpPr>
          <p:nvPr/>
        </p:nvSpPr>
        <p:spPr>
          <a:xfrm>
            <a:off x="611560" y="0"/>
            <a:ext cx="8532440" cy="11430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77800">
                    <a:srgbClr val="003300">
                      <a:alpha val="88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Изменяется международный статус БССР (вступление в ООН)</a:t>
            </a:r>
            <a:endParaRPr lang="be-BY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77800">
                  <a:srgbClr val="003300">
                    <a:alpha val="88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68" y="1359232"/>
            <a:ext cx="3746186" cy="4139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694250" y="5733256"/>
            <a:ext cx="24449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А.А.Громыко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4716016" y="1143000"/>
            <a:ext cx="4427984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Руководил советской делегацией на конференциях по созданию ООН.</a:t>
            </a:r>
          </a:p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Сыграл значительную роль в вопросе включения БССР в состав государств-основательниц ООН.</a:t>
            </a:r>
          </a:p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1957-1985 гг. – </a:t>
            </a:r>
            <a:r>
              <a:rPr lang="ru-RU" sz="28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мид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БССР.</a:t>
            </a:r>
          </a:p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«Мистер Нет».</a:t>
            </a:r>
            <a:endParaRPr lang="be-BY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38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0"/>
          <p:cNvSpPr txBox="1">
            <a:spLocks/>
          </p:cNvSpPr>
          <p:nvPr/>
        </p:nvSpPr>
        <p:spPr>
          <a:xfrm>
            <a:off x="611560" y="0"/>
            <a:ext cx="8532440" cy="11430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77800">
                    <a:srgbClr val="003300">
                      <a:alpha val="88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Утверждение новых государственных символов</a:t>
            </a:r>
            <a:endParaRPr lang="be-BY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77800">
                  <a:srgbClr val="003300">
                    <a:alpha val="88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4207140" cy="4352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84" y="4365104"/>
            <a:ext cx="4451422" cy="22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3968" y="836712"/>
            <a:ext cx="4719070" cy="5760640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C00000"/>
                </a:solidFill>
              </a:rPr>
              <a:t>Структурные элементы общественно-политической системы  в БССР в 1945-1953 гг.</a:t>
            </a:r>
            <a:endParaRPr lang="be-BY" sz="4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3732490" cy="576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2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532441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Коммунистическая партия (большевиков) Беларуси (КП(б)Б)</a:t>
            </a:r>
            <a:endParaRPr lang="be-BY" sz="36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30"/>
          <p:cNvSpPr>
            <a:spLocks noChangeArrowheads="1"/>
          </p:cNvSpPr>
          <p:nvPr/>
        </p:nvSpPr>
        <p:spPr bwMode="auto">
          <a:xfrm>
            <a:off x="611560" y="4868862"/>
            <a:ext cx="8532440" cy="1152525"/>
          </a:xfrm>
          <a:prstGeom prst="rightArrow">
            <a:avLst>
              <a:gd name="adj1" fmla="val 50120"/>
              <a:gd name="adj2" fmla="val 70766"/>
            </a:avLst>
          </a:prstGeom>
          <a:ln>
            <a:solidFill>
              <a:schemeClr val="accent1"/>
            </a:solidFill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l">
              <a:defRPr/>
            </a:pP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1938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1947            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1947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1950    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1950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1956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298348" y="5157192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084168" y="5157192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62703"/>
            <a:ext cx="2660779" cy="3494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62702"/>
            <a:ext cx="2474098" cy="3494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419872" y="1628800"/>
            <a:ext cx="2520280" cy="3475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5733256"/>
            <a:ext cx="252985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П.К.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Пономаренко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13109" y="5733255"/>
            <a:ext cx="26270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М.И.Гусаров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84168" y="5759777"/>
            <a:ext cx="2808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Н.С.Патоличев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88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168" y="0"/>
            <a:ext cx="7488832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Советы депутатов</a:t>
            </a:r>
            <a:endParaRPr lang="be-BY" sz="3600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81801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427984" y="620688"/>
            <a:ext cx="4571277" cy="59492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1947 г. – проведение первых послевоенных выборов в Верховный Совет БССР.</a:t>
            </a:r>
          </a:p>
          <a:p>
            <a:r>
              <a:rPr lang="ru-RU" sz="28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1948 г. – выборы в местные Советы депутатов.</a:t>
            </a:r>
            <a:endParaRPr lang="be-BY" sz="2800" b="1" dirty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11560" y="4509119"/>
            <a:ext cx="411662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В.И.Козлов</a:t>
            </a:r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Председатель Президиума ВС БССР в 1948-1967 гг.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79" y="3444255"/>
            <a:ext cx="2368721" cy="3413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77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2420888"/>
            <a:ext cx="3456384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Профсоюзы </a:t>
            </a:r>
            <a:endParaRPr lang="be-BY" sz="36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09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76672"/>
            <a:ext cx="4211301" cy="6044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5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88832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Комсомол</a:t>
            </a:r>
            <a:endParaRPr lang="be-BY" sz="36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96110" y="5414170"/>
            <a:ext cx="41166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К.Т.Мазуров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547664" y="4503763"/>
            <a:ext cx="6624736" cy="1152525"/>
          </a:xfrm>
          <a:prstGeom prst="rightArrow">
            <a:avLst>
              <a:gd name="adj1" fmla="val 50120"/>
              <a:gd name="adj2" fmla="val 70766"/>
            </a:avLst>
          </a:prstGeom>
          <a:ln>
            <a:solidFill>
              <a:schemeClr val="accent1"/>
            </a:solidFill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1946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1947            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1947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1954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716016" y="4791993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07" y="1001829"/>
            <a:ext cx="2683375" cy="3743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13" y="1001829"/>
            <a:ext cx="2577423" cy="3743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4574591" y="5391344"/>
            <a:ext cx="33097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П.М.Машеров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2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jane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108" y="332656"/>
            <a:ext cx="4286250" cy="3429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1" y="4372168"/>
            <a:ext cx="81724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Пионерская организация</a:t>
            </a:r>
            <a:endParaRPr lang="be-BY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1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532441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Элементы общественно-политической системы</a:t>
            </a:r>
            <a:endParaRPr lang="be-BY" sz="3600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76834620"/>
              </p:ext>
            </p:extLst>
          </p:nvPr>
        </p:nvGraphicFramePr>
        <p:xfrm>
          <a:off x="755576" y="1178841"/>
          <a:ext cx="8208964" cy="52926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08238"/>
                <a:gridCol w="5400726"/>
              </a:tblGrid>
              <a:tr h="720080">
                <a:tc>
                  <a:txBody>
                    <a:bodyPr/>
                    <a:lstStyle/>
                    <a:p>
                      <a:pPr algn="ctr"/>
                      <a:endParaRPr lang="be-BY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be-BY" sz="2800" b="1" dirty="0"/>
                    </a:p>
                  </a:txBody>
                  <a:tcPr anchor="ctr"/>
                </a:tc>
              </a:tr>
              <a:tr h="10980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КП(б)Б</a:t>
                      </a:r>
                      <a:endParaRPr lang="be-BY" sz="2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be-BY" sz="2800" b="1"/>
                    </a:p>
                  </a:txBody>
                  <a:tcPr anchor="ctr"/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Советы депутатов</a:t>
                      </a:r>
                      <a:endParaRPr lang="be-BY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be-BY" sz="2800" b="1"/>
                    </a:p>
                  </a:txBody>
                  <a:tcPr anchor="ctr"/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Профсоюз</a:t>
                      </a:r>
                      <a:endParaRPr lang="be-BY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be-BY" sz="2800" b="1" dirty="0"/>
                    </a:p>
                  </a:txBody>
                  <a:tcPr anchor="ctr"/>
                </a:tc>
              </a:tr>
              <a:tr h="1242256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Комсомол</a:t>
                      </a:r>
                      <a:endParaRPr lang="be-BY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be-BY" sz="2800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1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55516"/>
            <a:ext cx="810039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Определите </a:t>
            </a:r>
            <a:r>
              <a:rPr lang="ru-RU" sz="4800" b="1" cap="all" dirty="0" smtClean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особенности общественно-политической жизни в </a:t>
            </a:r>
            <a:r>
              <a:rPr lang="ru-RU" sz="4800" b="1" cap="all" dirty="0" err="1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бсср</a:t>
            </a:r>
            <a:r>
              <a:rPr lang="ru-RU" sz="48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после </a:t>
            </a:r>
            <a:r>
              <a:rPr lang="ru-RU" sz="4800" b="1" cap="all" dirty="0" err="1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вов</a:t>
            </a:r>
            <a:r>
              <a:rPr lang="ru-RU" sz="48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pic>
        <p:nvPicPr>
          <p:cNvPr id="5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5804"/>
            <a:ext cx="14478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2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9706" y="116632"/>
            <a:ext cx="8094293" cy="4050784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Определите направления и особенности восстановительного процесса в </a:t>
            </a:r>
            <a:r>
              <a:rPr lang="ru-RU" sz="30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БССР </a:t>
            </a:r>
            <a:r>
              <a:rPr lang="ru-RU" sz="3000" b="1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после </a:t>
            </a:r>
            <a:r>
              <a:rPr lang="ru-RU" sz="30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войны (схема)</a:t>
            </a:r>
            <a:endParaRPr lang="ru-RU" sz="3000" b="1" i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В.1,4-7, с.16-17.</a:t>
            </a: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Объяснить: репарации, тяжелая промышленность, трудодни.</a:t>
            </a: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Каким образом положение БССР как части союзного государства повлияло на темпы восстановления разрушенного войной народного хозяйства?</a:t>
            </a: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Как вы считаете, почему колхозная система в БССР в послевоенное время оставалась единой формой хозяйствования на земле? </a:t>
            </a:r>
            <a:endParaRPr lang="be-BY" sz="3000" b="1" i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801" r="71241" b="15797"/>
          <a:stretch/>
        </p:blipFill>
        <p:spPr>
          <a:xfrm>
            <a:off x="-1" y="-21285"/>
            <a:ext cx="1043609" cy="687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00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6408712"/>
            <a:ext cx="8129052" cy="6206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 класс, история Беларуси</a:t>
            </a:r>
            <a:endParaRPr lang="be-BY" sz="2400" b="1" i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44208" y="116632"/>
            <a:ext cx="2493640" cy="365125"/>
          </a:xfrm>
        </p:spPr>
        <p:txBody>
          <a:bodyPr/>
          <a:lstStyle/>
          <a:p>
            <a:fld id="{5F155BF2-19AD-46A8-9DC1-D10925407A08}" type="datetime1">
              <a:rPr lang="be-BY" sz="3200" smtClean="0">
                <a:ln w="1905"/>
                <a:gradFill>
                  <a:gsLst>
                    <a:gs pos="0">
                      <a:srgbClr val="730E00">
                        <a:shade val="20000"/>
                        <a:satMod val="200000"/>
                      </a:srgbClr>
                    </a:gs>
                    <a:gs pos="78000">
                      <a:srgbClr val="730E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30E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pPr/>
              <a:t>22.01.2017</a:t>
            </a:fld>
            <a:endParaRPr lang="be-BY" sz="3200" dirty="0">
              <a:ln w="1905"/>
              <a:gradFill>
                <a:gsLst>
                  <a:gs pos="0">
                    <a:srgbClr val="730E00">
                      <a:shade val="20000"/>
                      <a:satMod val="200000"/>
                    </a:srgbClr>
                  </a:gs>
                  <a:gs pos="78000">
                    <a:srgbClr val="730E00">
                      <a:tint val="90000"/>
                      <a:shade val="89000"/>
                      <a:satMod val="220000"/>
                    </a:srgbClr>
                  </a:gs>
                  <a:gs pos="100000">
                    <a:srgbClr val="730E0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90823"/>
            <a:ext cx="8532440" cy="2262113"/>
          </a:xfrm>
        </p:spPr>
        <p:txBody>
          <a:bodyPr>
            <a:no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Общественно-политическая жизнь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бсср</a:t>
            </a:r>
            <a:endParaRPr lang="be-BY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66684"/>
            <a:ext cx="4341664" cy="4491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55516"/>
            <a:ext cx="810039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Определите </a:t>
            </a:r>
            <a:r>
              <a:rPr lang="ru-RU" sz="4800" b="1" cap="all" dirty="0" smtClean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особенности общественно-политической жизни в </a:t>
            </a:r>
            <a:r>
              <a:rPr lang="ru-RU" sz="4800" b="1" cap="all" dirty="0" err="1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бсср</a:t>
            </a:r>
            <a:r>
              <a:rPr lang="ru-RU" sz="48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после </a:t>
            </a:r>
            <a:r>
              <a:rPr lang="ru-RU" sz="4800" b="1" cap="all" dirty="0" err="1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вов</a:t>
            </a:r>
            <a:r>
              <a:rPr lang="ru-RU" sz="4800" b="1" cap="all" dirty="0">
                <a:ln/>
                <a:solidFill>
                  <a:srgbClr val="AD0101"/>
                </a:solidFill>
                <a:effectLst>
                  <a:outerShdw blurRad="19685" dist="12700" dir="5400000" algn="tl" rotWithShape="0">
                    <a:srgbClr val="AD0101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pic>
        <p:nvPicPr>
          <p:cNvPr id="5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5804"/>
            <a:ext cx="14478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4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15744" y="188640"/>
            <a:ext cx="6512511" cy="1143000"/>
          </a:xfrm>
        </p:spPr>
        <p:txBody>
          <a:bodyPr/>
          <a:lstStyle/>
          <a:p>
            <a:r>
              <a:rPr lang="ru-RU" dirty="0" smtClean="0"/>
              <a:t>Вспомните?</a:t>
            </a:r>
            <a:endParaRPr lang="be-BY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17618" y="1196752"/>
            <a:ext cx="8202853" cy="554461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Какими были признаки общественно-политической системы, установившейся в БССР в конце 1920-х-1930-е гг.?</a:t>
            </a:r>
          </a:p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Охарактеризуйте общественно-политическую ситуацию в СССР в послевоенный период.</a:t>
            </a:r>
          </a:p>
          <a:p>
            <a:pPr marL="45720" indent="0">
              <a:buNone/>
            </a:pPr>
            <a:endParaRPr lang="be-BY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3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15744" y="188640"/>
            <a:ext cx="6512511" cy="1143000"/>
          </a:xfrm>
        </p:spPr>
        <p:txBody>
          <a:bodyPr/>
          <a:lstStyle/>
          <a:p>
            <a:r>
              <a:rPr lang="ru-RU" dirty="0" smtClean="0"/>
              <a:t>Подумайте…</a:t>
            </a:r>
            <a:endParaRPr lang="be-BY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17618" y="1196752"/>
            <a:ext cx="8202853" cy="554461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…какие задачи будут стоять перед руководством республики в послевоенное время в общественно-политической сфере?</a:t>
            </a:r>
            <a:endParaRPr lang="be-BY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99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88451" y="188640"/>
            <a:ext cx="6512511" cy="11430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Особенности внутриполитической жизни в БССР</a:t>
            </a:r>
            <a:endParaRPr lang="be-B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92896"/>
            <a:ext cx="6629828" cy="433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14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" b="16686"/>
          <a:stretch/>
        </p:blipFill>
        <p:spPr>
          <a:xfrm>
            <a:off x="5149382" y="685999"/>
            <a:ext cx="3455066" cy="5486001"/>
          </a:xfrm>
        </p:spPr>
      </p:pic>
      <p:sp>
        <p:nvSpPr>
          <p:cNvPr id="4" name="Объект 3"/>
          <p:cNvSpPr>
            <a:spLocks noGrp="1"/>
          </p:cNvSpPr>
          <p:nvPr>
            <p:ph type="body" sz="half" idx="2"/>
          </p:nvPr>
        </p:nvSpPr>
        <p:spPr>
          <a:xfrm>
            <a:off x="611560" y="620688"/>
            <a:ext cx="4824536" cy="6237312"/>
          </a:xfrm>
        </p:spPr>
        <p:txBody>
          <a:bodyPr anchor="t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Восстановление общественной жизни.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Существование советской общественно-политической системы.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Сохранение руководящей роли коммунистической партии и культа личности Сталина.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Повышение роли Верховного и местного </a:t>
            </a:r>
            <a:r>
              <a:rPr lang="ru-RU" sz="2400" b="1" dirty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оветов БССР.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Повышение роли профсоюзов и комсомола.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Послевоенные репрессии.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Процесс репатриации.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Усиление идеологического контроля.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Борьба с бандитскими и антисоветскими группами, с националистическим подпольем.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4554" y="-243408"/>
            <a:ext cx="8519445" cy="854968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Особенности и характерные черты</a:t>
            </a:r>
            <a:endParaRPr lang="be-BY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3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11560" y="0"/>
            <a:ext cx="8532440" cy="1143000"/>
          </a:xfrm>
        </p:spPr>
        <p:txBody>
          <a:bodyPr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77800">
                    <a:srgbClr val="003300">
                      <a:alpha val="88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Репатриация – возвращение на родину военнопленных, пленных, беж</a:t>
            </a:r>
            <a:r>
              <a:rPr lang="be-BY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77800">
                    <a:srgbClr val="003300">
                      <a:alpha val="88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енцев, переселенцев, оказавшихся за пределами страны в результате войны; восстановление их в гражданских правах. </a:t>
            </a:r>
            <a:endParaRPr lang="be-BY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77800">
                  <a:srgbClr val="003300">
                    <a:alpha val="88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4" y="2160870"/>
            <a:ext cx="6875624" cy="465250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" r="90333"/>
          <a:stretch/>
        </p:blipFill>
        <p:spPr>
          <a:xfrm>
            <a:off x="-25856" y="0"/>
            <a:ext cx="6374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38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359</Words>
  <Application>Microsoft Office PowerPoint</Application>
  <PresentationFormat>Экран (4:3)</PresentationFormat>
  <Paragraphs>58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Воздушный поток</vt:lpstr>
      <vt:lpstr>1_Воздушный поток</vt:lpstr>
      <vt:lpstr>Повторение домашнего задания</vt:lpstr>
      <vt:lpstr>Презентация PowerPoint</vt:lpstr>
      <vt:lpstr>Общественно-политическая жизнь бсср</vt:lpstr>
      <vt:lpstr>Презентация PowerPoint</vt:lpstr>
      <vt:lpstr>Вспомните?</vt:lpstr>
      <vt:lpstr>Подумайте…</vt:lpstr>
      <vt:lpstr>Особенности внутриполитической жизни в БССР</vt:lpstr>
      <vt:lpstr>Особенности и характерные черты</vt:lpstr>
      <vt:lpstr>Репатриация – возвращение на родину военнопленных, пленных, беженцев, переселенцев, оказавшихся за пределами страны в результате войны; восстановление их в гражданских правах. </vt:lpstr>
      <vt:lpstr>Презентация PowerPoint</vt:lpstr>
      <vt:lpstr>Презентация PowerPoint</vt:lpstr>
      <vt:lpstr>Структурные элементы общественно-политической системы  в БССР в 1945-1953 гг.</vt:lpstr>
      <vt:lpstr>Коммунистическая партия (большевиков) Беларуси (КП(б)Б)</vt:lpstr>
      <vt:lpstr>Советы депутатов</vt:lpstr>
      <vt:lpstr>Профсоюзы </vt:lpstr>
      <vt:lpstr>Комсомол</vt:lpstr>
      <vt:lpstr>Пионерская организация</vt:lpstr>
      <vt:lpstr>Элементы общественно-политической системы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Общественно-политическая жизнь бсср</dc:title>
  <dc:creator>GALA</dc:creator>
  <cp:lastModifiedBy>Ала</cp:lastModifiedBy>
  <cp:revision>27</cp:revision>
  <dcterms:created xsi:type="dcterms:W3CDTF">2014-01-29T22:30:17Z</dcterms:created>
  <dcterms:modified xsi:type="dcterms:W3CDTF">2017-01-22T09:52:30Z</dcterms:modified>
</cp:coreProperties>
</file>