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sldIdLst>
    <p:sldId id="256" r:id="rId5"/>
    <p:sldId id="262" r:id="rId6"/>
    <p:sldId id="258" r:id="rId7"/>
    <p:sldId id="259" r:id="rId8"/>
    <p:sldId id="260" r:id="rId9"/>
    <p:sldId id="261" r:id="rId10"/>
    <p:sldId id="263" r:id="rId11"/>
    <p:sldId id="264" r:id="rId12"/>
    <p:sldId id="265" r:id="rId13"/>
    <p:sldId id="266" r:id="rId14"/>
    <p:sldId id="281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5" r:id="rId23"/>
    <p:sldId id="276" r:id="rId24"/>
    <p:sldId id="277" r:id="rId25"/>
    <p:sldId id="274" r:id="rId26"/>
    <p:sldId id="278" r:id="rId27"/>
    <p:sldId id="279" r:id="rId28"/>
    <p:sldId id="280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142" y="-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BE0994E-4DC8-4F71-AC64-329926D79BBA}" type="datetimeFigureOut">
              <a:rPr lang="ru-RU" smtClean="0"/>
              <a:t>02.08.2023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3F3C052-E7DA-4885-ABD5-B86A00F6D6EF}" type="slidenum">
              <a:rPr lang="ru-RU" smtClean="0"/>
              <a:t>‹#›</a:t>
            </a:fld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1194102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3613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0994E-4DC8-4F71-AC64-329926D79BBA}" type="datetimeFigureOut">
              <a:rPr lang="ru-RU" smtClean="0"/>
              <a:t>02.08.2023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3C052-E7DA-4885-ABD5-B86A00F6D6EF}" type="slidenum">
              <a:rPr lang="ru-RU" smtClean="0"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>
            <a:off x="1172585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10289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1" y="559400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9" y="849856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0994E-4DC8-4F71-AC64-329926D79BBA}" type="datetimeFigureOut">
              <a:rPr lang="ru-RU" smtClean="0"/>
              <a:t>02.08.2023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3C052-E7DA-4885-ABD5-B86A00F6D6EF}" type="slidenum">
              <a:rPr lang="ru-RU" smtClean="0"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1" y="2880824"/>
            <a:ext cx="5480154" cy="923330"/>
            <a:chOff x="1815339" y="1381459"/>
            <a:chExt cx="5480154" cy="923329"/>
          </a:xfrm>
        </p:grpSpPr>
        <p:sp>
          <p:nvSpPr>
            <p:cNvPr id="12" name="TextBox 11"/>
            <p:cNvSpPr txBox="1"/>
            <p:nvPr/>
          </p:nvSpPr>
          <p:spPr>
            <a:xfrm>
              <a:off x="4147074" y="1381459"/>
              <a:ext cx="877163" cy="923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718600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F00B2E-1B8B-47DF-A937-A9E1D3AC4F62}" type="datetimeFigureOut">
              <a:rPr lang="be-BY" smtClean="0">
                <a:solidFill>
                  <a:srgbClr val="C8C8B1"/>
                </a:solidFill>
              </a:rPr>
              <a:pPr/>
              <a:t>02.08.2023</a:t>
            </a:fld>
            <a:endParaRPr lang="be-BY">
              <a:solidFill>
                <a:srgbClr val="C8C8B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be-BY">
              <a:solidFill>
                <a:srgbClr val="C8C8B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1D5A6F8-3196-4C61-B4DD-0143EB05408E}" type="slidenum">
              <a:rPr lang="be-BY" smtClean="0">
                <a:solidFill>
                  <a:srgbClr val="C8C8B1"/>
                </a:solidFill>
              </a:rPr>
              <a:pPr/>
              <a:t>‹#›</a:t>
            </a:fld>
            <a:endParaRPr lang="be-BY">
              <a:solidFill>
                <a:srgbClr val="C8C8B1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194102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n w="3175">
                    <a:solidFill>
                      <a:srgbClr val="C8C8B1">
                        <a:alpha val="60000"/>
                      </a:srgbClr>
                    </a:solidFill>
                  </a:ln>
                  <a:solidFill>
                    <a:srgbClr val="C8C8B1">
                      <a:lumMod val="90000"/>
                    </a:srgb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8256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02.08.2023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6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D1282E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089313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6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D1282E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3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22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02.08.2023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9865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02.08.2023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6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D1282E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7815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02.08.2023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172586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D1282E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711668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02.08.2023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172586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D1282E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06594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02.08.2023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3048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82" y="1678201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4" y="559404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82" y="3603818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02.08.2023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64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0994E-4DC8-4F71-AC64-329926D79BBA}" type="datetimeFigureOut">
              <a:rPr lang="ru-RU" smtClean="0"/>
              <a:t>02.08.2023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3C052-E7DA-4885-ABD5-B86A00F6D6EF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5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04700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2" y="4668824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4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91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02.08.2023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7104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02.08.2023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172586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D1282E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348060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3" y="559404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91" y="849860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02.08.2023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1" y="2880826"/>
            <a:ext cx="5480154" cy="923330"/>
            <a:chOff x="1815339" y="1381459"/>
            <a:chExt cx="5480154" cy="923329"/>
          </a:xfrm>
        </p:grpSpPr>
        <p:sp>
          <p:nvSpPr>
            <p:cNvPr id="12" name="TextBox 11"/>
            <p:cNvSpPr txBox="1"/>
            <p:nvPr/>
          </p:nvSpPr>
          <p:spPr>
            <a:xfrm>
              <a:off x="4147076" y="1381459"/>
              <a:ext cx="877163" cy="923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D1282E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294842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F00B2E-1B8B-47DF-A937-A9E1D3AC4F62}" type="datetimeFigureOut">
              <a:rPr lang="be-BY" smtClean="0">
                <a:solidFill>
                  <a:srgbClr val="C8C8B1"/>
                </a:solidFill>
              </a:rPr>
              <a:pPr/>
              <a:t>02.08.2023</a:t>
            </a:fld>
            <a:endParaRPr lang="be-BY">
              <a:solidFill>
                <a:srgbClr val="C8C8B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be-BY">
              <a:solidFill>
                <a:srgbClr val="C8C8B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1D5A6F8-3196-4C61-B4DD-0143EB05408E}" type="slidenum">
              <a:rPr lang="be-BY" smtClean="0">
                <a:solidFill>
                  <a:srgbClr val="C8C8B1"/>
                </a:solidFill>
              </a:rPr>
              <a:pPr/>
              <a:t>‹#›</a:t>
            </a:fld>
            <a:endParaRPr lang="be-BY">
              <a:solidFill>
                <a:srgbClr val="C8C8B1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194102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n w="3175">
                    <a:solidFill>
                      <a:srgbClr val="C8C8B1">
                        <a:alpha val="60000"/>
                      </a:srgbClr>
                    </a:solidFill>
                  </a:ln>
                  <a:solidFill>
                    <a:srgbClr val="C8C8B1">
                      <a:lumMod val="90000"/>
                    </a:srgb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788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02.08.2023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6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D1282E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409676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6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D1282E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4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24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02.08.2023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1830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02.08.2023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6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D1282E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6611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02.08.2023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172586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D1282E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212048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02.08.2023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172586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D1282E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272852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02.08.2023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626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5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1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8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0994E-4DC8-4F71-AC64-329926D79BBA}" type="datetimeFigureOut">
              <a:rPr lang="ru-RU" smtClean="0"/>
              <a:t>02.08.2023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3C052-E7DA-4885-ABD5-B86A00F6D6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19160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83" y="1678203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5" y="559406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83" y="3603820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02.08.2023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0501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2" y="4668826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4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91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02.08.2023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6729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02.08.2023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172586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D1282E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581217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4" y="559406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92" y="849862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02.08.2023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1" y="2880827"/>
            <a:ext cx="5480154" cy="923330"/>
            <a:chOff x="1815339" y="1381459"/>
            <a:chExt cx="5480154" cy="923329"/>
          </a:xfrm>
        </p:grpSpPr>
        <p:sp>
          <p:nvSpPr>
            <p:cNvPr id="12" name="TextBox 11"/>
            <p:cNvSpPr txBox="1"/>
            <p:nvPr/>
          </p:nvSpPr>
          <p:spPr>
            <a:xfrm>
              <a:off x="4147077" y="1381459"/>
              <a:ext cx="877163" cy="923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D1282E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118952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6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6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0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C8C8B1"/>
                </a:solidFill>
              </a:rPr>
              <a:pPr/>
              <a:t>02.08.2023</a:t>
            </a:fld>
            <a:endParaRPr lang="be-BY">
              <a:solidFill>
                <a:srgbClr val="C8C8B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C8C8B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C8C8B1"/>
                </a:solidFill>
              </a:rPr>
              <a:pPr/>
              <a:t>‹#›</a:t>
            </a:fld>
            <a:endParaRPr lang="be-BY">
              <a:solidFill>
                <a:srgbClr val="C8C8B1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18251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02.08.2023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2326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6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6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02.08.2023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38691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7"/>
            <a:ext cx="75438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59" y="1845734"/>
            <a:ext cx="370332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02.08.2023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8551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7"/>
            <a:ext cx="75438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02.08.2023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3929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02.08.2023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263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0994E-4DC8-4F71-AC64-329926D79BBA}" type="datetimeFigureOut">
              <a:rPr lang="ru-RU" smtClean="0"/>
              <a:t>02.08.2023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3C052-E7DA-4885-ABD5-B86A00F6D6EF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5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9393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6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6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02.08.2023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0984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7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8" y="6459794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02.08.2023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94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3122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6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4948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6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3"/>
            <a:ext cx="7584948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02.08.2023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1424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02.08.2023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9209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6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6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414787"/>
            <a:ext cx="1971675" cy="575742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414778"/>
            <a:ext cx="5800725" cy="5757422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02.08.2023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699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0994E-4DC8-4F71-AC64-329926D79BBA}" type="datetimeFigureOut">
              <a:rPr lang="ru-RU" smtClean="0"/>
              <a:t>02.08.2023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3C052-E7DA-4885-ABD5-B86A00F6D6EF}" type="slidenum">
              <a:rPr lang="ru-RU" smtClean="0"/>
              <a:t>‹#›</a:t>
            </a:fld>
            <a:endParaRPr lang="ru-RU"/>
          </a:p>
        </p:txBody>
      </p:sp>
      <p:grpSp>
        <p:nvGrpSpPr>
          <p:cNvPr id="14" name="Group 13"/>
          <p:cNvGrpSpPr/>
          <p:nvPr/>
        </p:nvGrpSpPr>
        <p:grpSpPr>
          <a:xfrm>
            <a:off x="1172585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78829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0994E-4DC8-4F71-AC64-329926D79BBA}" type="datetimeFigureOut">
              <a:rPr lang="ru-RU" smtClean="0"/>
              <a:t>02.08.2023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3C052-E7DA-4885-ABD5-B86A00F6D6EF}" type="slidenum">
              <a:rPr lang="ru-RU" smtClean="0"/>
              <a:t>‹#›</a:t>
            </a:fld>
            <a:endParaRPr lang="ru-RU"/>
          </a:p>
        </p:txBody>
      </p:sp>
      <p:grpSp>
        <p:nvGrpSpPr>
          <p:cNvPr id="10" name="Group 9"/>
          <p:cNvGrpSpPr/>
          <p:nvPr/>
        </p:nvGrpSpPr>
        <p:grpSpPr>
          <a:xfrm>
            <a:off x="1172585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47494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0994E-4DC8-4F71-AC64-329926D79BBA}" type="datetimeFigureOut">
              <a:rPr lang="ru-RU" smtClean="0"/>
              <a:t>02.08.2023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3C052-E7DA-4885-ABD5-B86A00F6D6EF}" type="slidenum">
              <a:rPr lang="ru-RU" smtClean="0"/>
              <a:t>‹#›</a:t>
            </a:fld>
            <a:endParaRPr lang="ru-RU"/>
          </a:p>
        </p:txBody>
      </p:sp>
      <p:sp>
        <p:nvSpPr>
          <p:cNvPr id="5" name="Рамка 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787"/>
            </a:avLst>
          </a:prstGeom>
          <a:solidFill>
            <a:schemeClr val="bg2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  <a:bevelB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7592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80" y="1678197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2" y="559400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80" y="3603814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0994E-4DC8-4F71-AC64-329926D79BBA}" type="datetimeFigureOut">
              <a:rPr lang="ru-RU" smtClean="0"/>
              <a:t>02.08.2023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3C052-E7DA-4885-ABD5-B86A00F6D6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1664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2" y="4668820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3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90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0994E-4DC8-4F71-AC64-329926D79BBA}" type="datetimeFigureOut">
              <a:rPr lang="ru-RU" smtClean="0"/>
              <a:t>02.08.2023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3C052-E7DA-4885-ABD5-B86A00F6D6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6949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microsoft.com/office/2007/relationships/hdphoto" Target="../media/hdphoto1.wdp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microsoft.com/office/2007/relationships/hdphoto" Target="../media/hdphoto1.wdp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alphaModFix amt="48000"/>
            <a:duotone>
              <a:prstClr val="black"/>
              <a:schemeClr val="accent2">
                <a:tint val="45000"/>
                <a:satMod val="400000"/>
              </a:schemeClr>
            </a:duotone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Texturizer scaling="100"/>
                    </a14:imgEffect>
                    <a14:imgEffect>
                      <a14:colorTemperature colorTemp="7200"/>
                    </a14:imgEffect>
                    <a14:imgEffect>
                      <a14:saturation sat="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2248349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1BE0994E-4DC8-4F71-AC64-329926D79BBA}" type="datetimeFigureOut">
              <a:rPr lang="ru-RU" smtClean="0"/>
              <a:t>02.08.2023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63F3C052-E7DA-4885-ABD5-B86A00F6D6EF}" type="slidenum">
              <a:rPr lang="ru-RU" smtClean="0"/>
              <a:t>‹#›</a:t>
            </a:fld>
            <a:endParaRPr lang="ru-RU"/>
          </a:p>
        </p:txBody>
      </p:sp>
      <p:sp>
        <p:nvSpPr>
          <p:cNvPr id="8" name="Рамка 7"/>
          <p:cNvSpPr/>
          <p:nvPr userDrawn="1"/>
        </p:nvSpPr>
        <p:spPr>
          <a:xfrm>
            <a:off x="0" y="0"/>
            <a:ext cx="9144000" cy="6858000"/>
          </a:xfrm>
          <a:prstGeom prst="frame">
            <a:avLst>
              <a:gd name="adj1" fmla="val 1152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962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alphaModFix amt="48000"/>
            <a:duotone>
              <a:prstClr val="black"/>
              <a:schemeClr val="accent2">
                <a:tint val="45000"/>
                <a:satMod val="400000"/>
              </a:schemeClr>
            </a:duotone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Texturizer scaling="100"/>
                    </a14:imgEffect>
                    <a14:imgEffect>
                      <a14:colorTemperature colorTemp="7200"/>
                    </a14:imgEffect>
                    <a14:imgEffect>
                      <a14:saturation sat="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2248351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02.08.2023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852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alphaModFix amt="48000"/>
            <a:duotone>
              <a:prstClr val="black"/>
              <a:schemeClr val="accent2">
                <a:tint val="45000"/>
                <a:satMod val="400000"/>
              </a:schemeClr>
            </a:duotone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Texturizer scaling="100"/>
                    </a14:imgEffect>
                    <a14:imgEffect>
                      <a14:colorTemperature colorTemp="7200"/>
                    </a14:imgEffect>
                    <a14:imgEffect>
                      <a14:saturation sat="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2248351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02.08.2023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66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" y="6334316"/>
            <a:ext cx="9144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7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5734"/>
            <a:ext cx="75438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4" y="6459792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2C1BAABE-BADC-4001-A1B8-921D8180AC2B}" type="datetimeFigureOut">
              <a:rPr lang="ru-RU" smtClean="0"/>
              <a:t>02.08.2023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40" y="6459792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7" y="6459792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335B8FC6-F4B9-4397-92EF-2C7DF11AC46F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6295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87624" y="1412776"/>
            <a:ext cx="705678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Промышленность и состояние городов, развитие торговли, финансов, транспорта в 1860-е гг. — начале XX в.</a:t>
            </a:r>
          </a:p>
          <a:p>
            <a:pPr algn="ctr"/>
            <a:endParaRPr lang="ru-RU" sz="3600" b="1" dirty="0">
              <a:solidFill>
                <a:srgbClr val="002060"/>
              </a:solidFill>
            </a:endParaRPr>
          </a:p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Sylfaen"/>
              </a:rPr>
              <a:t>                     §17-18 . Стр.72-75</a:t>
            </a:r>
            <a:endParaRPr lang="ru-RU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388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26" t="14752" r="6410" b="42624"/>
          <a:stretch/>
        </p:blipFill>
        <p:spPr bwMode="auto">
          <a:xfrm>
            <a:off x="395536" y="908720"/>
            <a:ext cx="8424936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8417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16" t="45191" r="6750" b="22151"/>
          <a:stretch/>
        </p:blipFill>
        <p:spPr bwMode="auto">
          <a:xfrm>
            <a:off x="450776" y="1052736"/>
            <a:ext cx="8352928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31640" y="332656"/>
            <a:ext cx="7472064" cy="5232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800" b="1" dirty="0" smtClean="0"/>
              <a:t>Специализация промышленности</a:t>
            </a:r>
            <a:endParaRPr lang="ru-RU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79512" y="404664"/>
            <a:ext cx="936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Стр. 73-74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76" y="1085529"/>
            <a:ext cx="839924" cy="68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969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66" t="14610" r="6569" b="29361"/>
          <a:stretch/>
        </p:blipFill>
        <p:spPr bwMode="auto">
          <a:xfrm>
            <a:off x="0" y="116632"/>
            <a:ext cx="8892480" cy="619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Овал 1"/>
          <p:cNvSpPr/>
          <p:nvPr/>
        </p:nvSpPr>
        <p:spPr>
          <a:xfrm>
            <a:off x="7830720" y="4907290"/>
            <a:ext cx="1080120" cy="1368152"/>
          </a:xfrm>
          <a:prstGeom prst="ellipse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0"/>
            <a:ext cx="864096" cy="7920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504" y="130563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Стр.74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027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5" t="14184" r="6734" b="29327"/>
          <a:stretch/>
        </p:blipFill>
        <p:spPr bwMode="auto">
          <a:xfrm>
            <a:off x="107504" y="692696"/>
            <a:ext cx="9001000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0"/>
            <a:ext cx="989445" cy="69269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87624" y="161682"/>
            <a:ext cx="954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Стр.81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98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84" t="25115" r="9084" b="17185"/>
          <a:stretch/>
        </p:blipFill>
        <p:spPr bwMode="auto">
          <a:xfrm>
            <a:off x="251520" y="692696"/>
            <a:ext cx="8712968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5781420"/>
            <a:ext cx="841834" cy="89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503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0" t="34815" r="7250" b="18074"/>
          <a:stretch/>
        </p:blipFill>
        <p:spPr bwMode="auto">
          <a:xfrm>
            <a:off x="539552" y="692696"/>
            <a:ext cx="8280920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2233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34" t="25778" r="6667" b="18222"/>
          <a:stretch/>
        </p:blipFill>
        <p:spPr bwMode="auto">
          <a:xfrm>
            <a:off x="251520" y="548680"/>
            <a:ext cx="8485514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0871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00" t="25185" r="6583" b="31259"/>
          <a:stretch/>
        </p:blipFill>
        <p:spPr bwMode="auto">
          <a:xfrm>
            <a:off x="467544" y="476672"/>
            <a:ext cx="8424936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0198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34" t="33481" r="7166" b="17482"/>
          <a:stretch/>
        </p:blipFill>
        <p:spPr bwMode="auto">
          <a:xfrm>
            <a:off x="251520" y="404664"/>
            <a:ext cx="8712968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18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16" t="24889" r="6750" b="16741"/>
          <a:stretch/>
        </p:blipFill>
        <p:spPr bwMode="auto">
          <a:xfrm>
            <a:off x="683568" y="836712"/>
            <a:ext cx="7992888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9397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18" t="26099" r="9202" b="40993"/>
          <a:stretch/>
        </p:blipFill>
        <p:spPr bwMode="auto">
          <a:xfrm>
            <a:off x="251520" y="1052736"/>
            <a:ext cx="8712968" cy="48965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5661248"/>
            <a:ext cx="897260" cy="95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665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83" t="25333" r="9251" b="18074"/>
          <a:stretch/>
        </p:blipFill>
        <p:spPr bwMode="auto">
          <a:xfrm>
            <a:off x="30584" y="188640"/>
            <a:ext cx="9113416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516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17" t="25926" r="10500" b="26518"/>
          <a:stretch/>
        </p:blipFill>
        <p:spPr bwMode="auto">
          <a:xfrm>
            <a:off x="107504" y="476672"/>
            <a:ext cx="8916206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9761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83" t="34223" r="7000" b="18963"/>
          <a:stretch/>
        </p:blipFill>
        <p:spPr bwMode="auto">
          <a:xfrm>
            <a:off x="194727" y="404664"/>
            <a:ext cx="8949273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1693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00" t="33037" r="8667" b="18370"/>
          <a:stretch/>
        </p:blipFill>
        <p:spPr bwMode="auto">
          <a:xfrm>
            <a:off x="395536" y="476672"/>
            <a:ext cx="8568952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5989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3" t="24592" r="7000" b="17185"/>
          <a:stretch/>
        </p:blipFill>
        <p:spPr bwMode="auto">
          <a:xfrm>
            <a:off x="179512" y="548680"/>
            <a:ext cx="8856984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6098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50" t="25629" r="7250" b="17482"/>
          <a:stretch/>
        </p:blipFill>
        <p:spPr bwMode="auto">
          <a:xfrm>
            <a:off x="395536" y="930960"/>
            <a:ext cx="8337176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655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75656" y="343229"/>
            <a:ext cx="6840760" cy="107721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Условия для развития капитализма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67544" y="2048359"/>
            <a:ext cx="2448272" cy="88907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Наличие свободной рабочей силы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452901" y="2116857"/>
            <a:ext cx="2448272" cy="8205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Наличие рынка сбыта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495445" y="2116857"/>
            <a:ext cx="2448272" cy="8170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Наличие  капитала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4" name="Стрелка вниз 3"/>
          <p:cNvSpPr/>
          <p:nvPr/>
        </p:nvSpPr>
        <p:spPr>
          <a:xfrm>
            <a:off x="931523" y="3077877"/>
            <a:ext cx="36004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>
            <a:off x="2118223" y="3062694"/>
            <a:ext cx="360040" cy="13265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>
            <a:off x="4985834" y="3077877"/>
            <a:ext cx="36004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>
            <a:off x="3760340" y="3077877"/>
            <a:ext cx="36004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>
            <a:off x="7539561" y="3062694"/>
            <a:ext cx="36004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51520" y="3769765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Крестьяне </a:t>
            </a:r>
            <a:endParaRPr lang="ru-RU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326135" y="4797152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Разорившиеся ремесленники</a:t>
            </a:r>
            <a:endParaRPr lang="ru-RU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203848" y="3609533"/>
            <a:ext cx="1568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Рост спроса на товары</a:t>
            </a:r>
            <a:endParaRPr lang="ru-RU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4772065" y="3706267"/>
            <a:ext cx="20954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Строительство </a:t>
            </a:r>
          </a:p>
          <a:p>
            <a:r>
              <a:rPr lang="ru-RU" b="1" dirty="0" smtClean="0"/>
              <a:t>железных дорог</a:t>
            </a:r>
            <a:endParaRPr lang="ru-RU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7092280" y="3752433"/>
            <a:ext cx="16561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Деньги от выкупных операций за землю</a:t>
            </a:r>
            <a:endParaRPr lang="ru-RU" b="1" dirty="0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5661248"/>
            <a:ext cx="897260" cy="95163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71" y="116632"/>
            <a:ext cx="1199964" cy="89997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51520" y="1068419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Стр.72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505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14" grpId="0"/>
      <p:bldP spid="15" grpId="0"/>
      <p:bldP spid="16" grpId="0"/>
      <p:bldP spid="17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30" t="24396" r="7686" b="31490"/>
          <a:stretch/>
        </p:blipFill>
        <p:spPr bwMode="auto">
          <a:xfrm>
            <a:off x="467545" y="548680"/>
            <a:ext cx="3384376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11960" y="1484784"/>
            <a:ext cx="4776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1.Анализ диаграммы  стр. 73</a:t>
            </a:r>
          </a:p>
          <a:p>
            <a:r>
              <a:rPr lang="ru-RU" sz="2400" b="1" dirty="0" smtClean="0"/>
              <a:t>Сделайте вывод .</a:t>
            </a:r>
          </a:p>
          <a:p>
            <a:endParaRPr lang="ru-RU" sz="2400" b="1" dirty="0" smtClean="0"/>
          </a:p>
          <a:p>
            <a:endParaRPr lang="ru-RU" sz="2400" b="1" dirty="0"/>
          </a:p>
          <a:p>
            <a:r>
              <a:rPr lang="ru-RU" sz="2400" b="1" dirty="0" smtClean="0"/>
              <a:t>2. Выделите особенности развития промышленности</a:t>
            </a:r>
          </a:p>
          <a:p>
            <a:r>
              <a:rPr lang="ru-RU" sz="2400" b="1" dirty="0" smtClean="0"/>
              <a:t>            (4) </a:t>
            </a:r>
          </a:p>
          <a:p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126832"/>
            <a:ext cx="1199964" cy="89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295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40" t="24397" r="25000" b="37801"/>
          <a:stretch/>
        </p:blipFill>
        <p:spPr bwMode="auto">
          <a:xfrm>
            <a:off x="714724" y="1196752"/>
            <a:ext cx="7779568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14724" y="394677"/>
            <a:ext cx="7779568" cy="5232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800" b="1" dirty="0" smtClean="0"/>
              <a:t>Особенности развития промышленности </a:t>
            </a:r>
            <a:endParaRPr lang="ru-RU" sz="28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5661248"/>
            <a:ext cx="897260" cy="95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825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23" t="13759" r="9282" b="29362"/>
          <a:stretch/>
        </p:blipFill>
        <p:spPr bwMode="auto">
          <a:xfrm>
            <a:off x="179512" y="260648"/>
            <a:ext cx="8784976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51920" y="5517232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1862 г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887953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66" t="14184" r="6569" b="28936"/>
          <a:stretch/>
        </p:blipFill>
        <p:spPr bwMode="auto">
          <a:xfrm>
            <a:off x="81728" y="622104"/>
            <a:ext cx="9047081" cy="4976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4722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66" t="14468" r="6489" b="28652"/>
          <a:stretch/>
        </p:blipFill>
        <p:spPr bwMode="auto">
          <a:xfrm>
            <a:off x="395536" y="1484784"/>
            <a:ext cx="8352928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06513" y="188640"/>
            <a:ext cx="6552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Источники формирования основных классов капиталистического общества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28934" y="373305"/>
            <a:ext cx="15728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400" b="1" dirty="0" err="1">
                <a:solidFill>
                  <a:srgbClr val="C00000"/>
                </a:solidFill>
              </a:rPr>
              <a:t>Стр</a:t>
            </a:r>
            <a:r>
              <a:rPr lang="ru-RU" sz="2400" b="1" dirty="0">
                <a:solidFill>
                  <a:srgbClr val="C00000"/>
                </a:solidFill>
              </a:rPr>
              <a:t> 75.  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5733256"/>
            <a:ext cx="897260" cy="9516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34" y="1011789"/>
            <a:ext cx="1199964" cy="89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539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26" t="24964" r="6888" b="40993"/>
          <a:stretch/>
        </p:blipFill>
        <p:spPr bwMode="auto">
          <a:xfrm>
            <a:off x="395536" y="1052736"/>
            <a:ext cx="8352928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19672" y="188640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Стр. 74-75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5661248"/>
            <a:ext cx="897260" cy="95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053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77">
  <a:themeElements>
    <a:clrScheme name="Бегущая строка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вердый переплет">
  <a:themeElements>
    <a:clrScheme name="Главная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вердый переплет">
  <a:themeElements>
    <a:clrScheme name="Главная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Ретро">
  <a:themeElements>
    <a:clrScheme name="Ретр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ИБ 8 кл . 16</Template>
  <TotalTime>85</TotalTime>
  <Words>97</Words>
  <Application>Microsoft Office PowerPoint</Application>
  <PresentationFormat>Экран (4:3)</PresentationFormat>
  <Paragraphs>29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25</vt:i4>
      </vt:variant>
    </vt:vector>
  </HeadingPairs>
  <TitlesOfParts>
    <vt:vector size="29" baseType="lpstr">
      <vt:lpstr>Тема77</vt:lpstr>
      <vt:lpstr>1_Твердый переплет</vt:lpstr>
      <vt:lpstr>2_Твердый переплет</vt:lpstr>
      <vt:lpstr>Ретро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Ала</dc:creator>
  <cp:lastModifiedBy>Ала</cp:lastModifiedBy>
  <cp:revision>10</cp:revision>
  <dcterms:created xsi:type="dcterms:W3CDTF">2022-02-09T13:03:08Z</dcterms:created>
  <dcterms:modified xsi:type="dcterms:W3CDTF">2023-08-02T10:53:11Z</dcterms:modified>
</cp:coreProperties>
</file>